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81" r:id="rId4"/>
    <p:sldId id="257" r:id="rId5"/>
    <p:sldId id="266" r:id="rId6"/>
    <p:sldId id="261" r:id="rId7"/>
    <p:sldId id="258" r:id="rId8"/>
    <p:sldId id="263" r:id="rId9"/>
    <p:sldId id="262" r:id="rId10"/>
    <p:sldId id="271" r:id="rId11"/>
    <p:sldId id="260" r:id="rId12"/>
    <p:sldId id="270" r:id="rId13"/>
    <p:sldId id="269" r:id="rId14"/>
    <p:sldId id="268" r:id="rId15"/>
    <p:sldId id="267" r:id="rId16"/>
    <p:sldId id="259" r:id="rId17"/>
    <p:sldId id="272" r:id="rId18"/>
    <p:sldId id="273" r:id="rId19"/>
    <p:sldId id="276" r:id="rId20"/>
    <p:sldId id="274" r:id="rId21"/>
    <p:sldId id="277" r:id="rId22"/>
    <p:sldId id="278" r:id="rId23"/>
    <p:sldId id="275" r:id="rId24"/>
    <p:sldId id="265" r:id="rId25"/>
    <p:sldId id="279" r:id="rId26"/>
    <p:sldId id="280" r:id="rId27"/>
    <p:sldId id="282" r:id="rId28"/>
    <p:sldId id="26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B77-4D40-48E4-86FA-AA2FC006FB5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A688-1A1E-4D81-BA30-A86BDD5B8F1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Мои документы\СКРИНШОТЫ\ФОНЫ\pero35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029" name="Picture 5" descr="C:\Мои документы\ИЛЛЮСТРАЦИИ\Тургенев. Муму\img15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18" y="0"/>
            <a:ext cx="6357982" cy="450614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Мои документы\ИЛЛЮСТРАЦИИ\Тургенев. Муму\2_3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000372"/>
            <a:ext cx="1857356" cy="2396354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030" name="Picture 6" descr="C:\Мои документы\ИЛЛЮСТРАЦИИ\Тургенев. Муму\img149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28670"/>
            <a:ext cx="3844688" cy="495936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2071670" y="3357562"/>
            <a:ext cx="5429288" cy="321471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74302" y="6519446"/>
            <a:ext cx="1469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Морозова Н.Т.</a:t>
            </a:r>
            <a:endParaRPr lang="ru-RU" sz="16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B77-4D40-48E4-86FA-AA2FC006FB5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A688-1A1E-4D81-BA30-A86BDD5B8F1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3" descr="C:\Мои документы\СКРИНШОТЫ\ФОНЫ\pero35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 userDrawn="1"/>
        </p:nvSpPr>
        <p:spPr>
          <a:xfrm>
            <a:off x="214282" y="214290"/>
            <a:ext cx="8786874" cy="64294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285720" y="285728"/>
            <a:ext cx="8643998" cy="62865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1472" y="500063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 можете использовать шаблон для презентаций, но, пожалуйста, обязательно укажите автора: Морозова Наталья Терентьевна, учитель русского языка и литературы МБОУ «Павловская СОШ» Павловского района Алтайского края, декабрь 2014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74302" y="6519446"/>
            <a:ext cx="1469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Морозова Н.Т.</a:t>
            </a:r>
            <a:endParaRPr lang="ru-RU" sz="1600" b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B77-4D40-48E4-86FA-AA2FC006FB5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A688-1A1E-4D81-BA30-A86BDD5B8F1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C:\Мои документы\СКРИНШОТЫ\ФОНЫ\pero35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4098" name="Picture 2" descr="C:\Мои документы\ИЛЛЮСТРАЦИИ\Тургенев. Муму\герасим кулешов а. и.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357166"/>
            <a:ext cx="3946950" cy="607223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Скругленный прямоугольник 8"/>
          <p:cNvSpPr/>
          <p:nvPr userDrawn="1"/>
        </p:nvSpPr>
        <p:spPr>
          <a:xfrm>
            <a:off x="2428860" y="142852"/>
            <a:ext cx="6572296" cy="64294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2500298" y="214290"/>
            <a:ext cx="6429420" cy="63579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C:\Мои документы\ИЛЛЮСТРАЦИИ\Тургенев. Муму\2_3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0" y="5286388"/>
            <a:ext cx="1071570" cy="1382536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7674302" y="6519446"/>
            <a:ext cx="1469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Морозова Н.Т.</a:t>
            </a:r>
            <a:endParaRPr lang="ru-RU" sz="1600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B77-4D40-48E4-86FA-AA2FC006FB5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A688-1A1E-4D81-BA30-A86BDD5B8F1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C:\Мои документы\СКРИНШОТЫ\ФОНЫ\pero35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5124" name="Picture 4" descr="C:\Мои документы\ИЛЛЮСТРАЦИИ\Тургенев. Муму\_Gerasim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081" y="4222721"/>
            <a:ext cx="2955919" cy="2635279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142844" y="142852"/>
            <a:ext cx="7358114" cy="65722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142844" y="214290"/>
            <a:ext cx="7286676" cy="642942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C:\Мои документы\ИЛЛЮСТРАЦИИ\Тургенев. Муму\2_3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5715016"/>
            <a:ext cx="730448" cy="94242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TextBox 15"/>
          <p:cNvSpPr txBox="1"/>
          <p:nvPr userDrawn="1"/>
        </p:nvSpPr>
        <p:spPr>
          <a:xfrm>
            <a:off x="7674302" y="6519446"/>
            <a:ext cx="1469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Морозова Н.Т.</a:t>
            </a:r>
            <a:endParaRPr lang="ru-RU" sz="1600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B77-4D40-48E4-86FA-AA2FC006FB5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A688-1A1E-4D81-BA30-A86BDD5B8F1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C:\Мои документы\СКРИНШОТЫ\ФОНЫ\pero35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142844" y="214290"/>
            <a:ext cx="6215106" cy="64294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Мои документы\ИЛЛЮСТРАЦИИ\Тургенев. Муму\0015-010-Rasskaz-I.S.Turgeneva-Mumu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00108"/>
            <a:ext cx="3816736" cy="507207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3" name="Скругленный прямоугольник 12"/>
          <p:cNvSpPr/>
          <p:nvPr userDrawn="1"/>
        </p:nvSpPr>
        <p:spPr>
          <a:xfrm>
            <a:off x="285720" y="214290"/>
            <a:ext cx="6072230" cy="642942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74302" y="6519446"/>
            <a:ext cx="1469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Морозова Н.Т.</a:t>
            </a:r>
            <a:endParaRPr lang="ru-RU" sz="1600" b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B77-4D40-48E4-86FA-AA2FC006FB5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A688-1A1E-4D81-BA30-A86BDD5B8F1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3" descr="C:\Мои документы\СКРИНШОТЫ\ФОНЫ\pero35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 userDrawn="1"/>
        </p:nvSpPr>
        <p:spPr>
          <a:xfrm>
            <a:off x="214282" y="142852"/>
            <a:ext cx="7000924" cy="421484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428596" y="142852"/>
            <a:ext cx="8501122" cy="42148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Мои документы\ИЛЛЮСТРАЦИИ\Тургенев. Муму\барыня и муму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4572032" cy="305243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7" name="Picture 5" descr="C:\Мои документы\ИЛЛЮСТРАЦИИ\Тургенев. Муму\истерика барыни кулешов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143380"/>
            <a:ext cx="4643438" cy="315813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6" name="TextBox 15"/>
          <p:cNvSpPr txBox="1"/>
          <p:nvPr userDrawn="1"/>
        </p:nvSpPr>
        <p:spPr>
          <a:xfrm>
            <a:off x="7674302" y="6519446"/>
            <a:ext cx="1469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Морозова Н.Т.</a:t>
            </a:r>
            <a:endParaRPr lang="ru-RU" sz="1600" b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B77-4D40-48E4-86FA-AA2FC006FB5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A688-1A1E-4D81-BA30-A86BDD5B8F1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3" descr="C:\Мои документы\СКРИНШОТЫ\ФОНЫ\pero35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pic>
        <p:nvPicPr>
          <p:cNvPr id="14" name="Picture 2" descr="C:\Мои документы\ИЛЛЮСТРАЦИИ\Тургенев. Муму\4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00042"/>
            <a:ext cx="4425981" cy="588170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3" name="Скругленный прямоугольник 12"/>
          <p:cNvSpPr/>
          <p:nvPr userDrawn="1"/>
        </p:nvSpPr>
        <p:spPr>
          <a:xfrm>
            <a:off x="2285984" y="214290"/>
            <a:ext cx="6715172" cy="64294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2285984" y="285728"/>
            <a:ext cx="6572296" cy="62865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674302" y="6519446"/>
            <a:ext cx="1469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Морозова Н.Т.</a:t>
            </a:r>
            <a:endParaRPr lang="ru-RU" sz="1600" b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B77-4D40-48E4-86FA-AA2FC006FB5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A688-1A1E-4D81-BA30-A86BDD5B8F1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3" descr="C:\Мои документы\СКРИНШОТЫ\ФОНЫ\pero35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7170" name="Picture 2" descr="C:\Мои документы\ИЛЛЮСТРАЦИИ\Тургенев. Муму\Громова Ольга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714752"/>
            <a:ext cx="2857488" cy="339167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5" name="Капля 14"/>
          <p:cNvSpPr/>
          <p:nvPr userDrawn="1"/>
        </p:nvSpPr>
        <p:spPr>
          <a:xfrm>
            <a:off x="1071538" y="0"/>
            <a:ext cx="8072462" cy="6429396"/>
          </a:xfrm>
          <a:prstGeom prst="teardro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 userDrawn="1"/>
        </p:nvSpPr>
        <p:spPr>
          <a:xfrm>
            <a:off x="1357290" y="0"/>
            <a:ext cx="7786710" cy="6429396"/>
          </a:xfrm>
          <a:prstGeom prst="teardrop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674302" y="6519446"/>
            <a:ext cx="1469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Морозова Н.Т.</a:t>
            </a:r>
            <a:endParaRPr lang="ru-RU" sz="1600" b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B77-4D40-48E4-86FA-AA2FC006FB5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A688-1A1E-4D81-BA30-A86BDD5B8F1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3" descr="C:\Мои документы\СКРИНШОТЫ\ФОНЫ\pero35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 userDrawn="1"/>
        </p:nvSpPr>
        <p:spPr>
          <a:xfrm>
            <a:off x="214282" y="214290"/>
            <a:ext cx="8786874" cy="64294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285720" y="285728"/>
            <a:ext cx="8643998" cy="62865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674302" y="6519446"/>
            <a:ext cx="1469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Морозова Н.Т.</a:t>
            </a:r>
            <a:endParaRPr lang="ru-RU" sz="1600" b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B77-4D40-48E4-86FA-AA2FC006FB5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A688-1A1E-4D81-BA30-A86BDD5B8F1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3" descr="C:\Мои документы\СКРИНШОТЫ\ФОНЫ\pero35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2051" name="Picture 3" descr="C:\Мои документы\ИЛЛЮСТРАЦИИ\Тургенев. Муму\герасим по дороге в деревню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9106428" cy="5929330"/>
          </a:xfrm>
          <a:prstGeom prst="roundRect">
            <a:avLst/>
          </a:prstGeom>
          <a:noFill/>
          <a:effectLst>
            <a:softEdge rad="635000"/>
          </a:effectLst>
        </p:spPr>
      </p:pic>
      <p:sp>
        <p:nvSpPr>
          <p:cNvPr id="9" name="Скругленный прямоугольник 8"/>
          <p:cNvSpPr/>
          <p:nvPr userDrawn="1"/>
        </p:nvSpPr>
        <p:spPr>
          <a:xfrm>
            <a:off x="285720" y="4000504"/>
            <a:ext cx="8643998" cy="257176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7674302" y="6519446"/>
            <a:ext cx="1469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Морозова Н.Т.</a:t>
            </a:r>
            <a:endParaRPr lang="ru-RU" sz="1600" b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CB77-4D40-48E4-86FA-AA2FC006FB5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4A688-1A1E-4D81-BA30-A86BDD5B8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7" r:id="rId6"/>
    <p:sldLayoutId id="2147483658" r:id="rId7"/>
    <p:sldLayoutId id="2147483659" r:id="rId8"/>
    <p:sldLayoutId id="2147483654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Титульный лист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8329642" cy="484030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Работу выполнила Морозова Наталья Терентьевна, учитель высшей категории русского языка и литературы МБОУ «Павловская СОШ» Павловского района Алтайского края.</a:t>
            </a:r>
          </a:p>
          <a:p>
            <a:r>
              <a:rPr lang="ru-RU" b="1" dirty="0" smtClean="0"/>
              <a:t>Тип урока </a:t>
            </a:r>
            <a:r>
              <a:rPr lang="ru-RU" dirty="0" smtClean="0"/>
              <a:t>– урок рефлексии</a:t>
            </a:r>
          </a:p>
          <a:p>
            <a:r>
              <a:rPr lang="ru-RU" b="1" dirty="0" smtClean="0"/>
              <a:t>Инновационные технологии</a:t>
            </a:r>
            <a:r>
              <a:rPr lang="ru-RU" dirty="0" smtClean="0"/>
              <a:t>, которые можно применить на уроке: работа в группах, творческая мастерская</a:t>
            </a:r>
          </a:p>
          <a:p>
            <a:r>
              <a:rPr lang="ru-RU" b="1" dirty="0" err="1" smtClean="0"/>
              <a:t>Деятельностная</a:t>
            </a:r>
            <a:r>
              <a:rPr lang="ru-RU" b="1" dirty="0" smtClean="0"/>
              <a:t> и содержательная цель урока: </a:t>
            </a:r>
            <a:r>
              <a:rPr lang="ru-RU" dirty="0" smtClean="0"/>
              <a:t>формирование у учащихся способностей к рефлексии коррекционно-контрольного типа; закрепление изученных понятий, развитие творческого потенциала обучающегося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000232" y="2285992"/>
            <a:ext cx="6686568" cy="2286015"/>
          </a:xfrm>
        </p:spPr>
        <p:txBody>
          <a:bodyPr/>
          <a:lstStyle/>
          <a:p>
            <a:pPr marL="514350" indent="-514350">
              <a:buFont typeface="Wingdings" pitchFamily="2" charset="2"/>
              <a:buChar char="§"/>
            </a:pPr>
            <a:r>
              <a:rPr lang="ru-RU" dirty="0" smtClean="0"/>
              <a:t>Мужчина двенадцати вершков роста, сложенный богатырём и глухонемой от рождения. Одарённый необычайной силой, он работал  за четверых – дело спорилось в его руках.</a:t>
            </a:r>
            <a:endParaRPr lang="ru-RU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071802" y="571480"/>
            <a:ext cx="585791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героя повести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Муму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по описанию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1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7686" y="5357826"/>
            <a:ext cx="2000264" cy="5715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Герасим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000232" y="2285992"/>
            <a:ext cx="6686568" cy="2286015"/>
          </a:xfrm>
        </p:spPr>
        <p:txBody>
          <a:bodyPr>
            <a:normAutofit/>
          </a:bodyPr>
          <a:lstStyle/>
          <a:p>
            <a:r>
              <a:rPr lang="ru-RU" dirty="0" smtClean="0"/>
              <a:t>Человек, которому, судя по одним его жёлтым глазам и утиному носу, сама судьба, казалось, определила быть начальствующим лицом.</a:t>
            </a:r>
            <a:endParaRPr lang="ru-RU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071802" y="571480"/>
            <a:ext cx="585791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героя повести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Муму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по описанию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2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5214950"/>
            <a:ext cx="2714644" cy="5715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дворецкий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000232" y="2285992"/>
            <a:ext cx="6686568" cy="228601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Женщина лет двадцати восьми, маленькая, худая, белокурая, с родинкой на левой щеке. Когда-то она слыла красавицей, но  красота с неё очень быстро соскочила. Нрава она была весьма смирного. </a:t>
            </a:r>
            <a:endParaRPr lang="ru-RU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071802" y="571480"/>
            <a:ext cx="585791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героя повести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Муму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по описанию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3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7686" y="5357826"/>
            <a:ext cx="2000264" cy="5715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Татьяна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000232" y="2285992"/>
            <a:ext cx="6686568" cy="2286015"/>
          </a:xfrm>
        </p:spPr>
        <p:txBody>
          <a:bodyPr>
            <a:normAutofit/>
          </a:bodyPr>
          <a:lstStyle/>
          <a:p>
            <a:r>
              <a:rPr lang="ru-RU" dirty="0" smtClean="0"/>
              <a:t>Он вошёл, закинул руки назад, развязно прислонился к выдающемуся углу стены. Прищурил он свои оловянные глазки, но не опустил их, даже усмехнулся слегка.</a:t>
            </a:r>
            <a:endParaRPr lang="ru-RU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071802" y="571480"/>
            <a:ext cx="585791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героя повести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Муму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по описанию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4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48" y="5143512"/>
            <a:ext cx="2643206" cy="78581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башмачник Капитон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000232" y="2285992"/>
            <a:ext cx="6686568" cy="2286015"/>
          </a:xfrm>
        </p:spPr>
        <p:txBody>
          <a:bodyPr>
            <a:normAutofit/>
          </a:bodyPr>
          <a:lstStyle/>
          <a:p>
            <a:r>
              <a:rPr lang="ru-RU" dirty="0" smtClean="0"/>
              <a:t>Она выезжала редко и уединённо доживала последние дни своей скупой и скучающей старости…  иногда любила прикинуться загнанной и сиротливой страдалицей.</a:t>
            </a:r>
            <a:endParaRPr lang="ru-RU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071802" y="571480"/>
            <a:ext cx="585791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героя повести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Муму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по описанию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5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7686" y="5357826"/>
            <a:ext cx="2000264" cy="5715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барыня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000232" y="2285992"/>
            <a:ext cx="6686568" cy="2286015"/>
          </a:xfrm>
        </p:spPr>
        <p:txBody>
          <a:bodyPr>
            <a:noAutofit/>
          </a:bodyPr>
          <a:lstStyle/>
          <a:p>
            <a:r>
              <a:rPr lang="ru-RU" dirty="0" smtClean="0"/>
              <a:t>Она заметалась, бедненькая, с тем тоскливым беспокойством, которое обыкновенно овладевает подвластным человеком, когда он ещё не знает хорошенько, как ему понять восклицание начальника.</a:t>
            </a:r>
            <a:endParaRPr lang="ru-RU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071802" y="571480"/>
            <a:ext cx="585791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героя повести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Муму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по описанию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6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1934" y="5357826"/>
            <a:ext cx="2428892" cy="5715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приживалка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Высказывание критика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8543956" cy="28575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«Нигде до этой повести Тургенев не изображал с такой силой давящий уклад крепостничества, который делает рабов «и немыми, и глухими». Ведь «немой» оказывается и прачка Татьяна, которая с покорным «слушаюсь» узнаёт о решении выдать её замуж за пьяницу Капитона, не считаясь с её привязанностью к Герасиму». </a:t>
            </a:r>
            <a:endParaRPr lang="ru-RU" sz="2600" dirty="0"/>
          </a:p>
        </p:txBody>
      </p:sp>
      <p:sp>
        <p:nvSpPr>
          <p:cNvPr id="8" name="Заголовок 4"/>
          <p:cNvSpPr>
            <a:spLocks noGrp="1"/>
          </p:cNvSpPr>
          <p:nvPr>
            <p:ph sz="half" idx="2"/>
          </p:nvPr>
        </p:nvSpPr>
        <p:spPr>
          <a:xfrm>
            <a:off x="428596" y="3643314"/>
            <a:ext cx="8039128" cy="100013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Основываясь на высказывании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</a:rPr>
              <a:t>В.Г.Пустовойта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, ответьте на вопросы:</a:t>
            </a: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571472" y="4572008"/>
            <a:ext cx="8215370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Случайно ли, на ваш взгляд, И.С.Тургенев рисует русский народ бессловесным?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500034" y="5500702"/>
            <a:ext cx="8429684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Почему и Татьяну, и другую челядь можно назвать «немыми»?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500174"/>
            <a:ext cx="375761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Как Иван Сергеевич Тургенев относится к народной покорности?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Обоснуйте свой ответ.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Мои документы\ИЛЛЮСТРАЦИИ\Тургенев. Муму\gogolpage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4272658" cy="548324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714488"/>
            <a:ext cx="5143536" cy="3571900"/>
          </a:xfrm>
        </p:spPr>
        <p:txBody>
          <a:bodyPr/>
          <a:lstStyle/>
          <a:p>
            <a:r>
              <a:rPr lang="ru-RU" dirty="0" smtClean="0"/>
              <a:t>«К финалу кажется, что наступает предел терпению: вот-вот взорвётся и </a:t>
            </a:r>
            <a:r>
              <a:rPr lang="ru-RU" dirty="0" err="1" smtClean="0"/>
              <a:t>разбушу-ется</a:t>
            </a:r>
            <a:r>
              <a:rPr lang="ru-RU" dirty="0" smtClean="0"/>
              <a:t> Герасим, потрясённый вопиющей </a:t>
            </a:r>
            <a:r>
              <a:rPr lang="ru-RU" dirty="0" err="1" smtClean="0"/>
              <a:t>несправедли-востью</a:t>
            </a:r>
            <a:r>
              <a:rPr lang="ru-RU" dirty="0" smtClean="0"/>
              <a:t>, раскроет немые уста и заговорит! Какой грозной будет эта речь!»</a:t>
            </a:r>
            <a:endParaRPr lang="ru-RU" dirty="0"/>
          </a:p>
        </p:txBody>
      </p:sp>
      <p:pic>
        <p:nvPicPr>
          <p:cNvPr id="2050" name="Picture 2" descr="C:\Мои документы\ИЛЛЮСТРАЦИИ\Тургенев. Муму\Громова Ольг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877843" cy="502603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Высказывание критика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571472" y="1000108"/>
            <a:ext cx="8039128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Основываясь на высказывании В.И.Кулешова, ответьте на вопросы: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4000496" y="5286388"/>
            <a:ext cx="4929222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Какими вопиющими несправедливостями потрясён герой?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64" y="4071942"/>
            <a:ext cx="87154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   «Конфликт разрешается уходом Герасима в родную деревню. Торжествен и радостен его путь домой, сама природа вместе с немым героем празднует освобождение. Но в сознании читателя остаётся тревожный вопрос: изменит ли что-нибудь в крепостническом мире такая форма протеста?»(</a:t>
            </a:r>
            <a:r>
              <a:rPr lang="ru-RU" sz="2600" dirty="0" err="1" smtClean="0"/>
              <a:t>П.Г.Пустовойт</a:t>
            </a:r>
            <a:r>
              <a:rPr lang="ru-RU" sz="2600" dirty="0" smtClean="0"/>
              <a:t>)</a:t>
            </a:r>
            <a:endParaRPr lang="ru-RU" sz="2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0"/>
            <a:ext cx="3857652" cy="165416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Высказывание критика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429000"/>
            <a:ext cx="5000660" cy="307183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Герасим и его окружение в произведении И.С.Тургенева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Муму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64" y="4071942"/>
            <a:ext cx="85011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 Согласны ли вы с тем, что «природа вместе с немым героем празднует освобождение»? Приведите примеры и доказательства.</a:t>
            </a:r>
            <a:endParaRPr lang="ru-RU" sz="2600" dirty="0"/>
          </a:p>
        </p:txBody>
      </p:sp>
      <p:sp>
        <p:nvSpPr>
          <p:cNvPr id="7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3328982" cy="201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Основываясь на высказывании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П.Г.Пустовойта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ответьте на вопросы: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64" y="5500702"/>
            <a:ext cx="87154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600" dirty="0" smtClean="0"/>
              <a:t>2.   Как бы вы ответили на вопрос, который остаётся в сознании  читателя после прочтения повести?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834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Высказывание И.С.Тургенева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8401080" cy="1714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«Мы – народ юный и сильный, который верит и имеет право верить в своё будущее. В русском человеке таится  и зреет зародыш будущих  великих дел, великого народного развития». (И.С.Тургенев)</a:t>
            </a:r>
            <a:endParaRPr lang="ru-RU" sz="2600" dirty="0"/>
          </a:p>
        </p:txBody>
      </p:sp>
      <p:sp>
        <p:nvSpPr>
          <p:cNvPr id="8" name="Заголовок 4"/>
          <p:cNvSpPr>
            <a:spLocks noGrp="1"/>
          </p:cNvSpPr>
          <p:nvPr>
            <p:ph sz="half" idx="2"/>
          </p:nvPr>
        </p:nvSpPr>
        <p:spPr>
          <a:xfrm>
            <a:off x="500034" y="3143248"/>
            <a:ext cx="8039128" cy="100013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Основываясь на высказывании И.С.Тургенева, ответьте на вопросы:</a:t>
            </a: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714348" y="4143380"/>
            <a:ext cx="8001056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Согласны ли вы с И.С.Тургеневым в том, что «мы народ юный и сильный»?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714348" y="5357826"/>
            <a:ext cx="8286808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На чём основывается, по-вашему, вера писателя в русского человека?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834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Высказывание критика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8401080" cy="22860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«Тургенев считал, что повесть даёт богатую пищу для размышлений и выводов. Герой изображён как личность исключительной духовной красоты, наделённая физической мощью и непостижимой кротостью, добротой, нравственной чистотой. Герасима можно сравнить с фольклорными героями»</a:t>
            </a:r>
            <a:endParaRPr lang="ru-RU" sz="2600" dirty="0"/>
          </a:p>
        </p:txBody>
      </p:sp>
      <p:sp>
        <p:nvSpPr>
          <p:cNvPr id="8" name="Заголовок 4"/>
          <p:cNvSpPr>
            <a:spLocks noGrp="1"/>
          </p:cNvSpPr>
          <p:nvPr>
            <p:ph sz="half" idx="2"/>
          </p:nvPr>
        </p:nvSpPr>
        <p:spPr>
          <a:xfrm>
            <a:off x="500034" y="3429000"/>
            <a:ext cx="8039128" cy="100013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Основываясь на высказывании В.И.Кулешова, ответьте на вопросы:</a:t>
            </a: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785786" y="4214818"/>
            <a:ext cx="8143932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Как вы думаете, над какими вопросами можно поразмышлять и какие выводы сделать после прочтения «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Муму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И.С.Тургенева?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785786" y="5500702"/>
            <a:ext cx="8001056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В чём, по вашему, состоит духовная красота Герасима?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Обобщаем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857364"/>
            <a:ext cx="4038600" cy="2257428"/>
          </a:xfrm>
        </p:spPr>
        <p:txBody>
          <a:bodyPr/>
          <a:lstStyle/>
          <a:p>
            <a:r>
              <a:rPr lang="ru-RU" dirty="0" smtClean="0"/>
              <a:t>Каких сказочных и былинных героев из русского фольклора напоминает нам Герасим?</a:t>
            </a:r>
            <a:endParaRPr lang="ru-RU" dirty="0"/>
          </a:p>
        </p:txBody>
      </p:sp>
      <p:pic>
        <p:nvPicPr>
          <p:cNvPr id="3074" name="Picture 2" descr="C:\Мои документы\ИЛЛЮСТРАЦИИ\Тургенев. Муму\img1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850" y="1600200"/>
            <a:ext cx="35092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600200"/>
            <a:ext cx="5829312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Напишите речь от имени немого Герасима.</a:t>
            </a:r>
          </a:p>
          <a:p>
            <a:r>
              <a:rPr lang="ru-RU" dirty="0" smtClean="0"/>
              <a:t>К кому она будет обращена?</a:t>
            </a:r>
          </a:p>
          <a:p>
            <a:r>
              <a:rPr lang="ru-RU" dirty="0" smtClean="0"/>
              <a:t>Какими чувствами она наполнена?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86847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Проектирование дифференцированного домашнего задания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14348" y="2643181"/>
            <a:ext cx="7858180" cy="1428761"/>
          </a:xfrm>
        </p:spPr>
        <p:txBody>
          <a:bodyPr/>
          <a:lstStyle/>
          <a:p>
            <a:r>
              <a:rPr lang="ru-RU" dirty="0" smtClean="0"/>
              <a:t>Напишите свой финал «</a:t>
            </a:r>
            <a:r>
              <a:rPr lang="ru-RU" dirty="0" err="1" smtClean="0"/>
              <a:t>Муму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Что бы вы изменили в поведении Герасима?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Словарная работа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85786" y="1357298"/>
            <a:ext cx="7858180" cy="28575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Челядь</a:t>
            </a:r>
            <a:r>
              <a:rPr lang="ru-RU" dirty="0" smtClean="0"/>
              <a:t> – 1. Население феодальной вотчины древней Руси, находившееся в разных формах зависимости  от феодала (холопы, закупы, смерды и т.д..)                                                                                             2. Дворовые люди, слуги, прислуга.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357950" y="3571876"/>
            <a:ext cx="1357322" cy="698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357298"/>
            <a:ext cx="8001056" cy="218599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Дворецкий</a:t>
            </a:r>
            <a:r>
              <a:rPr lang="ru-RU" dirty="0" smtClean="0"/>
              <a:t> – управляющий в помещичьей усадьбе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Форейтор</a:t>
            </a:r>
            <a:r>
              <a:rPr lang="ru-RU" dirty="0" smtClean="0"/>
              <a:t> – при запряжке цугом: кучер, сидящий верхом на одной из передних лошадей.</a:t>
            </a:r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Словарная работа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286512" y="3429000"/>
            <a:ext cx="135732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428736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Е.Л. </a:t>
            </a:r>
            <a:r>
              <a:rPr lang="ru-RU" sz="2400" dirty="0" err="1" smtClean="0"/>
              <a:t>Демиденко</a:t>
            </a:r>
            <a:r>
              <a:rPr lang="ru-RU" sz="2400" dirty="0" smtClean="0"/>
              <a:t>. Новые контрольные и проверочные работы по литературе. 5-9 классы. </a:t>
            </a:r>
            <a:r>
              <a:rPr lang="ru-RU" sz="2400" dirty="0" err="1" smtClean="0"/>
              <a:t>М.:Дрофа</a:t>
            </a:r>
            <a:r>
              <a:rPr lang="ru-RU" sz="2400" dirty="0" smtClean="0"/>
              <a:t>, 2007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 smtClean="0"/>
              <a:t>Ф.Е.Соловьёва. Уроки литературы. Методическое пособие к учебнику </a:t>
            </a:r>
            <a:r>
              <a:rPr lang="ru-RU" sz="2400" dirty="0" err="1" smtClean="0"/>
              <a:t>Г.С.Меркина</a:t>
            </a:r>
            <a:r>
              <a:rPr lang="ru-RU" sz="2400" dirty="0" smtClean="0"/>
              <a:t> «Литература». 5 класс. Под редакцией </a:t>
            </a:r>
            <a:r>
              <a:rPr lang="ru-RU" sz="2400" dirty="0" err="1" smtClean="0"/>
              <a:t>Г.С.Меркина</a:t>
            </a:r>
            <a:r>
              <a:rPr lang="ru-RU" sz="2400" dirty="0" smtClean="0"/>
              <a:t>. Москва, «Русское слово», 2013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Восстановите пары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398304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Герасим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Гаврила Андреевич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Татьяна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Степан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Антипка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Потап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Капитон Климов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</p:spPr>
        <p:txBody>
          <a:bodyPr/>
          <a:lstStyle/>
          <a:p>
            <a:r>
              <a:rPr lang="ru-RU" dirty="0" smtClean="0"/>
              <a:t>кучер</a:t>
            </a:r>
          </a:p>
          <a:p>
            <a:r>
              <a:rPr lang="ru-RU" dirty="0" smtClean="0"/>
              <a:t>башмачник</a:t>
            </a:r>
          </a:p>
          <a:p>
            <a:r>
              <a:rPr lang="ru-RU" dirty="0" smtClean="0"/>
              <a:t>прачка</a:t>
            </a:r>
          </a:p>
          <a:p>
            <a:r>
              <a:rPr lang="ru-RU" dirty="0" smtClean="0"/>
              <a:t>дворецкий</a:t>
            </a:r>
          </a:p>
          <a:p>
            <a:r>
              <a:rPr lang="ru-RU" dirty="0" smtClean="0"/>
              <a:t>форейтор</a:t>
            </a:r>
          </a:p>
          <a:p>
            <a:r>
              <a:rPr lang="ru-RU" dirty="0" smtClean="0"/>
              <a:t>лакей</a:t>
            </a:r>
          </a:p>
          <a:p>
            <a:r>
              <a:rPr lang="ru-RU" dirty="0" smtClean="0"/>
              <a:t>дворник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1428736"/>
            <a:ext cx="455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Ответ запишите в тетрадь.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4572000" y="2143116"/>
            <a:ext cx="4038600" cy="39116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дворник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дворецкий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прачка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лакей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форейтор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кучер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башмачник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1604" y="5857892"/>
            <a:ext cx="2428892" cy="50006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Взаимопроверка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по тексту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428736"/>
            <a:ext cx="6072230" cy="14001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Чем был «замечателен» дворник Герасим, один из многочисленной </a:t>
            </a:r>
            <a:r>
              <a:rPr lang="ru-RU" sz="2800" dirty="0" smtClean="0">
                <a:hlinkClick r:id="rId2" action="ppaction://hlinksldjump"/>
              </a:rPr>
              <a:t>челяди</a:t>
            </a:r>
            <a:r>
              <a:rPr lang="ru-RU" sz="2800" dirty="0" smtClean="0"/>
              <a:t> барыни?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2786058"/>
            <a:ext cx="614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2800" dirty="0" smtClean="0"/>
              <a:t>Что придавало ему торжественную</a:t>
            </a:r>
          </a:p>
          <a:p>
            <a:pPr marL="514350" indent="-514350"/>
            <a:r>
              <a:rPr lang="ru-RU" sz="2800" dirty="0" smtClean="0"/>
              <a:t>       важность?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43174" y="3786190"/>
            <a:ext cx="6215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800" dirty="0" smtClean="0"/>
              <a:t>3.  Почему не полюбилось Герасиму московское житьё?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4786322"/>
            <a:ext cx="607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800" dirty="0" smtClean="0"/>
              <a:t>4.  Что входило в ежедневные обязанности Герасима и как он справлялся с ними?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по тексту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7" y="1428736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 В каких отношениях находился герой с остальной челядью барыни?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3000372"/>
            <a:ext cx="6072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7. Как барыня распорядилась судьбой Татьяны, Герасима и Капитона? Принесло ли это кому-либо счастье?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4429132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8. При каких обстоятельствах Герасим нашёл </a:t>
            </a:r>
            <a:r>
              <a:rPr lang="ru-RU" sz="2800" dirty="0" err="1" smtClean="0"/>
              <a:t>Муму</a:t>
            </a:r>
            <a:r>
              <a:rPr lang="ru-RU" sz="2800" dirty="0" smtClean="0"/>
              <a:t> и как ухаживал за ней?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242886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6. Чем ему понравилась Татьяна?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71736" y="5357826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9. Почему Герасим полюбил свою питомицу?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по тексту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214422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10. Какое событие нарушило тихую и счастливую жизнь дворника и его собаки?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071678"/>
            <a:ext cx="6858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11. Как изменился Герасим после пропажи </a:t>
            </a:r>
            <a:r>
              <a:rPr lang="ru-RU" sz="2800" dirty="0" err="1" smtClean="0"/>
              <a:t>Муму</a:t>
            </a:r>
            <a:r>
              <a:rPr lang="ru-RU" sz="2800" dirty="0" smtClean="0"/>
              <a:t>? Что в его поведении говорит о тяжёлых душевных переживаниях?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3429000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12. Что послужило причиной «решительного натиска на </a:t>
            </a:r>
            <a:r>
              <a:rPr lang="ru-RU" sz="2800" dirty="0" err="1" smtClean="0"/>
              <a:t>Герасимово</a:t>
            </a:r>
            <a:r>
              <a:rPr lang="ru-RU" sz="2800" dirty="0" smtClean="0"/>
              <a:t> убежище?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4357694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13. Почему Герасим сам взялся убить </a:t>
            </a:r>
            <a:r>
              <a:rPr lang="ru-RU" sz="2800" dirty="0" err="1" smtClean="0"/>
              <a:t>Муму</a:t>
            </a:r>
            <a:r>
              <a:rPr lang="ru-RU" sz="2800" dirty="0" smtClean="0"/>
              <a:t>? Как это произошло?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5214950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14. Каким образом герой выразил протест бесчеловечности и жестокости </a:t>
            </a:r>
          </a:p>
          <a:p>
            <a:r>
              <a:rPr lang="ru-RU" sz="2800" dirty="0" smtClean="0"/>
              <a:t>   крепостного  уклада жизни?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357298"/>
            <a:ext cx="5857916" cy="4929222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«Образ немого богатыря Герасима в повести «</a:t>
            </a:r>
            <a:r>
              <a:rPr lang="ru-RU" sz="2800" dirty="0" err="1" smtClean="0"/>
              <a:t>Муму</a:t>
            </a:r>
            <a:r>
              <a:rPr lang="ru-RU" sz="2800" dirty="0" smtClean="0"/>
              <a:t>» настолько ёмок, что тяготеет к символу; он вбирает в себя лучшие черты народного характера: рассудительность и практический ум, нравственную силу, добродушие и любовь ко всему живому, неразрывная связь крестьянина с землёй, богатырская сила и выносливость» (Ю.В.Лебедев)</a:t>
            </a:r>
            <a:endParaRPr lang="ru-RU" sz="2800" dirty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Высказывание критика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3571900" cy="16541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Основываясь на высказывании Ю.В.Лебедева, ответьте на вопросы: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4000504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Как вы понимаете значение слова «символ» в тексте?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786322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Какими лучшими чертами народного характера наделён немой богатырь?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5643578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Почему портрет Герасима особенно ярко даётся на фоне природы?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Высказывание критика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sz="half" idx="1"/>
          </p:nvPr>
        </p:nvSpPr>
        <p:spPr>
          <a:xfrm>
            <a:off x="428596" y="2714620"/>
            <a:ext cx="8258175" cy="9715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Основываясь на высказывании В.И.Кулешова, ответьте на вопросы: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357298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i="1" dirty="0" smtClean="0"/>
              <a:t> ««</a:t>
            </a:r>
            <a:r>
              <a:rPr lang="ru-RU" sz="2800" b="1" i="1" dirty="0" err="1" smtClean="0"/>
              <a:t>Муму</a:t>
            </a:r>
            <a:r>
              <a:rPr lang="ru-RU" sz="2800" b="1" i="1" dirty="0" smtClean="0"/>
              <a:t>» – повесть о могучей потребности человека преодолеть чувство одиночества в мире»</a:t>
            </a:r>
            <a:endParaRPr lang="ru-RU" sz="2800" b="1" i="1" dirty="0"/>
          </a:p>
        </p:txBody>
      </p:sp>
      <p:sp>
        <p:nvSpPr>
          <p:cNvPr id="11" name="Заголовок 4"/>
          <p:cNvSpPr>
            <a:spLocks noGrp="1"/>
          </p:cNvSpPr>
          <p:nvPr>
            <p:ph sz="half" idx="1"/>
          </p:nvPr>
        </p:nvSpPr>
        <p:spPr>
          <a:xfrm>
            <a:off x="428596" y="3571876"/>
            <a:ext cx="8258175" cy="1143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1. Почему одиноки Барыня, Герасим, Татьяна? Как преодолевают они своё одиночество?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Заголовок 4"/>
          <p:cNvSpPr>
            <a:spLocks noGrp="1"/>
          </p:cNvSpPr>
          <p:nvPr>
            <p:ph sz="half" idx="1"/>
          </p:nvPr>
        </p:nvSpPr>
        <p:spPr>
          <a:xfrm>
            <a:off x="357158" y="4429132"/>
            <a:ext cx="8258175" cy="12858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2. Согласны ли вы с тем, что «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Муму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» – повесть о могучей потребности человека преодолеть чувство одиночества»?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Заголовок 4"/>
          <p:cNvSpPr>
            <a:spLocks noGrp="1"/>
          </p:cNvSpPr>
          <p:nvPr>
            <p:ph sz="half" idx="1"/>
          </p:nvPr>
        </p:nvSpPr>
        <p:spPr>
          <a:xfrm>
            <a:off x="857225" y="5929330"/>
            <a:ext cx="6286544" cy="571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Назовите одиноких героев повести.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  <p:bldP spid="12" grpId="0" build="p"/>
      <p:bldP spid="1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1283</Words>
  <Application>Microsoft Office PowerPoint</Application>
  <PresentationFormat>Экран (4:3)</PresentationFormat>
  <Paragraphs>130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Титульный лист</vt:lpstr>
      <vt:lpstr>Герасим и его окружение в произведении И.С.Тургенева «Муму»</vt:lpstr>
      <vt:lpstr>Восстановите пары</vt:lpstr>
      <vt:lpstr>Вопросы по тексту</vt:lpstr>
      <vt:lpstr>Вопросы по тексту</vt:lpstr>
      <vt:lpstr>Вопросы по тексту</vt:lpstr>
      <vt:lpstr>Высказывание критика</vt:lpstr>
      <vt:lpstr>Основываясь на высказывании Ю.В.Лебедева, ответьте на вопросы:</vt:lpstr>
      <vt:lpstr>Высказывание критика</vt:lpstr>
      <vt:lpstr>Узнай героя повести «Муму» по описанию</vt:lpstr>
      <vt:lpstr>Узнай героя повести «Муму» по описанию</vt:lpstr>
      <vt:lpstr>Узнай героя повести «Муму» по описанию</vt:lpstr>
      <vt:lpstr>Узнай героя повести «Муму» по описанию</vt:lpstr>
      <vt:lpstr>Узнай героя повести «Муму» по описанию</vt:lpstr>
      <vt:lpstr>Узнай героя повести «Муму» по описанию</vt:lpstr>
      <vt:lpstr>Высказывание критика</vt:lpstr>
      <vt:lpstr>Слайд 17</vt:lpstr>
      <vt:lpstr>Высказывание критика</vt:lpstr>
      <vt:lpstr>Высказывание критика</vt:lpstr>
      <vt:lpstr>Основываясь на высказывании П.Г.Пустовойта, ответьте на вопросы:</vt:lpstr>
      <vt:lpstr>Высказывание И.С.Тургенева</vt:lpstr>
      <vt:lpstr>Высказывание критика</vt:lpstr>
      <vt:lpstr> Обобщаем</vt:lpstr>
      <vt:lpstr>Рефлексия </vt:lpstr>
      <vt:lpstr>Проектирование дифференцированного домашнего задания</vt:lpstr>
      <vt:lpstr>Словарная работа</vt:lpstr>
      <vt:lpstr>Словарная работа</vt:lpstr>
      <vt:lpstr>Использованная литература</vt:lpstr>
    </vt:vector>
  </TitlesOfParts>
  <Company>Морозова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45</cp:revision>
  <dcterms:created xsi:type="dcterms:W3CDTF">2014-12-14T10:04:17Z</dcterms:created>
  <dcterms:modified xsi:type="dcterms:W3CDTF">2017-02-20T14:29:45Z</dcterms:modified>
</cp:coreProperties>
</file>