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9"/>
  </p:notesMasterIdLst>
  <p:sldIdLst>
    <p:sldId id="262" r:id="rId2"/>
    <p:sldId id="257" r:id="rId3"/>
    <p:sldId id="264" r:id="rId4"/>
    <p:sldId id="260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CC9C"/>
    <a:srgbClr val="CFD8B2"/>
    <a:srgbClr val="DCE3C7"/>
    <a:srgbClr val="AAB979"/>
    <a:srgbClr val="7A8A48"/>
    <a:srgbClr val="C76361"/>
    <a:srgbClr val="FFFFBD"/>
    <a:srgbClr val="FFFFC9"/>
    <a:srgbClr val="CCE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5" autoAdjust="0"/>
    <p:restoredTop sz="99644" autoAdjust="0"/>
  </p:normalViewPr>
  <p:slideViewPr>
    <p:cSldViewPr>
      <p:cViewPr>
        <p:scale>
          <a:sx n="70" d="100"/>
          <a:sy n="70" d="100"/>
        </p:scale>
        <p:origin x="-12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Количество фирм-клиентов для фрилансера</a:t>
            </a:r>
          </a:p>
        </c:rich>
      </c:tx>
      <c:layout>
        <c:manualLayout>
          <c:xMode val="edge"/>
          <c:yMode val="edge"/>
          <c:x val="0.18792700131233595"/>
          <c:y val="3.4375000000000003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735777559055118E-2"/>
                  <c:y val="6.6831446850393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4"/>
                <c:pt idx="0">
                  <c:v>С 4-6 юр. лицами </c:v>
                </c:pt>
                <c:pt idx="1">
                  <c:v>С 3 юр. лицами </c:v>
                </c:pt>
                <c:pt idx="2">
                  <c:v>С 2 юр. лицами</c:v>
                </c:pt>
                <c:pt idx="3">
                  <c:v>С 1 юр. лицом 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0.45</c:v>
                </c:pt>
                <c:pt idx="1">
                  <c:v>0.2</c:v>
                </c:pt>
                <c:pt idx="2">
                  <c:v>0.19</c:v>
                </c:pt>
                <c:pt idx="3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412A5-4605-4303-926A-59F55DD33364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8D16D-AFB2-4A08-8C93-BA8B4D8305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475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7ED4-E7D5-4334-AAC5-043B575FE558}" type="datetimeFigureOut">
              <a:rPr lang="ru-RU" smtClean="0"/>
              <a:t>29.05.2022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8E51-BC89-4AE2-B288-DA433D9B2E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379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7ED4-E7D5-4334-AAC5-043B575FE558}" type="datetimeFigureOut">
              <a:rPr lang="ru-RU" smtClean="0"/>
              <a:t>29.05.2022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8E51-BC89-4AE2-B288-DA433D9B2E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2063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7ED4-E7D5-4334-AAC5-043B575FE558}" type="datetimeFigureOut">
              <a:rPr lang="ru-RU" smtClean="0"/>
              <a:t>29.05.2022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8E51-BC89-4AE2-B288-DA433D9B2E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8773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7ED4-E7D5-4334-AAC5-043B575FE558}" type="datetimeFigureOut">
              <a:rPr lang="ru-RU" smtClean="0"/>
              <a:t>29.05.2022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8E51-BC89-4AE2-B288-DA433D9B2E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685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7ED4-E7D5-4334-AAC5-043B575FE558}" type="datetimeFigureOut">
              <a:rPr lang="ru-RU" smtClean="0"/>
              <a:t>29.05.2022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8E51-BC89-4AE2-B288-DA433D9B2E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0377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7ED4-E7D5-4334-AAC5-043B575FE558}" type="datetimeFigureOut">
              <a:rPr lang="ru-RU" smtClean="0"/>
              <a:t>29.05.2022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8E51-BC89-4AE2-B288-DA433D9B2E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196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7ED4-E7D5-4334-AAC5-043B575FE558}" type="datetimeFigureOut">
              <a:rPr lang="ru-RU" smtClean="0"/>
              <a:t>29.05.2022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8E51-BC89-4AE2-B288-DA433D9B2E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5840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7ED4-E7D5-4334-AAC5-043B575FE558}" type="datetimeFigureOut">
              <a:rPr lang="ru-RU" smtClean="0"/>
              <a:t>29.05.2022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8E51-BC89-4AE2-B288-DA433D9B2E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183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7ED4-E7D5-4334-AAC5-043B575FE558}" type="datetimeFigureOut">
              <a:rPr lang="ru-RU" smtClean="0"/>
              <a:t>29.05.2022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8E51-BC89-4AE2-B288-DA433D9B2E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791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7ED4-E7D5-4334-AAC5-043B575FE558}" type="datetimeFigureOut">
              <a:rPr lang="ru-RU" smtClean="0"/>
              <a:t>29.05.2022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8E51-BC89-4AE2-B288-DA433D9B2E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2249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7ED4-E7D5-4334-AAC5-043B575FE558}" type="datetimeFigureOut">
              <a:rPr lang="ru-RU" smtClean="0"/>
              <a:t>29.05.2022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8E51-BC89-4AE2-B288-DA433D9B2E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9490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C7ED4-E7D5-4334-AAC5-043B575FE558}" type="datetimeFigureOut">
              <a:rPr lang="ru-RU" smtClean="0"/>
              <a:t>29.05.2022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C8E51-BC89-4AE2-B288-DA433D9B2E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6765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647286" y="854372"/>
            <a:ext cx="3544981" cy="2808312"/>
            <a:chOff x="647286" y="854372"/>
            <a:chExt cx="3544981" cy="2808312"/>
          </a:xfrm>
        </p:grpSpPr>
        <p:pic>
          <p:nvPicPr>
            <p:cNvPr id="3076" name="Picture 4" descr="https://giftsfactory.ru/image/data/new_images/2b225d4c5b49455a373e5becbb475093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200" y="980728"/>
              <a:ext cx="3313154" cy="19775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8" name="Picture 6" descr="https://s02.yapfiles.ru/files/2404764/45454246_imac27inch2011forsaleintirupatiimactransparentpngmin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286" y="854372"/>
              <a:ext cx="3544981" cy="2808312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schemeClr val="tx1">
                  <a:lumMod val="85000"/>
                  <a:lumOff val="15000"/>
                  <a:alpha val="4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4518838" y="965867"/>
            <a:ext cx="360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b="1" dirty="0" smtClean="0">
                <a:latin typeface="Century Gothic" panose="020B0502020202020204" pitchFamily="34" charset="0"/>
              </a:rPr>
              <a:t>Бухгалтер фрилансер</a:t>
            </a:r>
            <a:r>
              <a:rPr lang="ru-RU" sz="2700" b="1" dirty="0">
                <a:latin typeface="Century Gothic" panose="020B0502020202020204" pitchFamily="34" charset="0"/>
              </a:rPr>
              <a:t> </a:t>
            </a:r>
            <a:r>
              <a:rPr lang="ru-RU" sz="2700" b="1" dirty="0" smtClean="0">
                <a:latin typeface="Century Gothic" panose="020B0502020202020204" pitchFamily="34" charset="0"/>
              </a:rPr>
              <a:t>– новые возможности заработка в ногу </a:t>
            </a: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со временем</a:t>
            </a:r>
            <a:endParaRPr lang="ru-RU" sz="27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507530" y="5084160"/>
            <a:ext cx="4536504" cy="707886"/>
            <a:chOff x="4507530" y="4730217"/>
            <a:chExt cx="4536504" cy="707886"/>
          </a:xfrm>
        </p:grpSpPr>
        <p:sp>
          <p:nvSpPr>
            <p:cNvPr id="9" name="TextBox 8"/>
            <p:cNvSpPr txBox="1"/>
            <p:nvPr/>
          </p:nvSpPr>
          <p:spPr>
            <a:xfrm>
              <a:off x="4507530" y="4730217"/>
              <a:ext cx="45365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>
                  <a:latin typeface="Century Gothic" panose="020B0502020202020204" pitchFamily="34" charset="0"/>
                </a:rPr>
                <a:t>Работу </a:t>
              </a:r>
              <a:r>
                <a:rPr lang="ru-RU" sz="2000" dirty="0" smtClean="0">
                  <a:latin typeface="Century Gothic" panose="020B0502020202020204" pitchFamily="34" charset="0"/>
                </a:rPr>
                <a:t>выполнила:</a:t>
              </a:r>
              <a:endParaRPr lang="ru-RU" sz="2000" dirty="0" smtClean="0">
                <a:latin typeface="Century Gothic" panose="020B0502020202020204" pitchFamily="34" charset="0"/>
              </a:endParaRPr>
            </a:p>
            <a:p>
              <a:r>
                <a:rPr lang="ru-RU" sz="2000" dirty="0" smtClean="0">
                  <a:latin typeface="Century Gothic" panose="020B0502020202020204" pitchFamily="34" charset="0"/>
                </a:rPr>
                <a:t>Крюкова </a:t>
              </a:r>
              <a:r>
                <a:rPr lang="ru-RU" sz="2000" dirty="0" smtClean="0">
                  <a:latin typeface="Century Gothic" panose="020B0502020202020204" pitchFamily="34" charset="0"/>
                </a:rPr>
                <a:t>Светлана </a:t>
              </a:r>
              <a:r>
                <a:rPr lang="ru-RU" sz="2000" dirty="0" smtClean="0">
                  <a:latin typeface="Century Gothic" panose="020B0502020202020204" pitchFamily="34" charset="0"/>
                </a:rPr>
                <a:t>Алексеевна</a:t>
              </a:r>
              <a:endParaRPr lang="ru-RU" sz="2000" dirty="0" smtClean="0">
                <a:latin typeface="Century Gothic" panose="020B0502020202020204" pitchFamily="34" charset="0"/>
              </a:endParaRPr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>
              <a:off x="4507530" y="4797152"/>
              <a:ext cx="0" cy="640951"/>
            </a:xfrm>
            <a:prstGeom prst="line">
              <a:avLst/>
            </a:prstGeom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7444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Плюсы и минус фрилансера, специалиста в штате и агентства на аутсорс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673" y="3933056"/>
            <a:ext cx="4890763" cy="2418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915816" y="2564904"/>
            <a:ext cx="565262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>
                <a:latin typeface="Century Gothic" panose="020B0502020202020204" pitchFamily="34" charset="0"/>
              </a:rPr>
              <a:t>Прежде, чем уйти во </a:t>
            </a:r>
            <a:r>
              <a:rPr lang="ru-RU" sz="2300" dirty="0" err="1">
                <a:latin typeface="Century Gothic" panose="020B0502020202020204" pitchFamily="34" charset="0"/>
              </a:rPr>
              <a:t>фриланс</a:t>
            </a:r>
            <a:r>
              <a:rPr lang="ru-RU" sz="2300" dirty="0">
                <a:latin typeface="Century Gothic" panose="020B0502020202020204" pitchFamily="34" charset="0"/>
              </a:rPr>
              <a:t>, надо наработать </a:t>
            </a:r>
            <a:r>
              <a:rPr lang="ru-RU" sz="2300" dirty="0" smtClean="0">
                <a:latin typeface="Century Gothic" panose="020B0502020202020204" pitchFamily="34" charset="0"/>
              </a:rPr>
              <a:t>опыт </a:t>
            </a:r>
            <a:r>
              <a:rPr lang="ru-RU" sz="2300" dirty="0">
                <a:latin typeface="Century Gothic" panose="020B0502020202020204" pitchFamily="34" charset="0"/>
              </a:rPr>
              <a:t>в компании, реально оценить свои возможности и </a:t>
            </a:r>
            <a:r>
              <a:rPr lang="ru-RU" sz="2300" dirty="0" smtClean="0">
                <a:latin typeface="Century Gothic" panose="020B0502020202020204" pitchFamily="34" charset="0"/>
              </a:rPr>
              <a:t>знания</a:t>
            </a:r>
            <a:endParaRPr lang="ru-RU" sz="2300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5313" y="4388167"/>
            <a:ext cx="324036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>
                <a:latin typeface="Century Gothic" panose="020B0502020202020204" pitchFamily="34" charset="0"/>
              </a:rPr>
              <a:t>Для повышения квалификации проводятся мастер-классы, тренинги.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1018" y="1556792"/>
            <a:ext cx="81454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>
                <a:latin typeface="Century Gothic" panose="020B0502020202020204" pitchFamily="34" charset="0"/>
              </a:rPr>
              <a:t>У</a:t>
            </a:r>
            <a:r>
              <a:rPr lang="ru-RU" sz="2300" dirty="0" smtClean="0">
                <a:latin typeface="Century Gothic" panose="020B0502020202020204" pitchFamily="34" charset="0"/>
              </a:rPr>
              <a:t>слугами </a:t>
            </a:r>
            <a:r>
              <a:rPr lang="ru-RU" sz="2300" dirty="0">
                <a:latin typeface="Century Gothic" panose="020B0502020202020204" pitchFamily="34" charset="0"/>
              </a:rPr>
              <a:t>бухгалтера-</a:t>
            </a:r>
            <a:r>
              <a:rPr lang="ru-RU" sz="2300" dirty="0" err="1">
                <a:latin typeface="Century Gothic" panose="020B0502020202020204" pitchFamily="34" charset="0"/>
              </a:rPr>
              <a:t>фрилансера</a:t>
            </a:r>
            <a:r>
              <a:rPr lang="ru-RU" sz="2300" dirty="0">
                <a:latin typeface="Century Gothic" panose="020B0502020202020204" pitchFamily="34" charset="0"/>
              </a:rPr>
              <a:t> пользуются небольшие или недавно созданные </a:t>
            </a:r>
            <a:r>
              <a:rPr lang="ru-RU" sz="2300" dirty="0" smtClean="0">
                <a:latin typeface="Century Gothic" panose="020B0502020202020204" pitchFamily="34" charset="0"/>
              </a:rPr>
              <a:t>компании</a:t>
            </a:r>
            <a:endParaRPr lang="ru-RU" sz="2300" dirty="0">
              <a:latin typeface="Century Gothic" panose="020B0502020202020204" pitchFamily="34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323528" y="332656"/>
            <a:ext cx="6264696" cy="1015663"/>
            <a:chOff x="323528" y="332656"/>
            <a:chExt cx="6264696" cy="1015663"/>
          </a:xfrm>
        </p:grpSpPr>
        <p:sp>
          <p:nvSpPr>
            <p:cNvPr id="10" name="TextBox 9"/>
            <p:cNvSpPr txBox="1"/>
            <p:nvPr/>
          </p:nvSpPr>
          <p:spPr>
            <a:xfrm>
              <a:off x="323528" y="332656"/>
              <a:ext cx="626469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000" b="1" dirty="0">
                  <a:latin typeface="Century Gothic" panose="020B0502020202020204" pitchFamily="34" charset="0"/>
                </a:rPr>
                <a:t>Специфика работы бухгалтера на </a:t>
              </a:r>
              <a:r>
                <a:rPr lang="ru-RU" sz="3000" b="1" dirty="0" smtClean="0">
                  <a:latin typeface="Century Gothic" panose="020B0502020202020204" pitchFamily="34" charset="0"/>
                </a:rPr>
                <a:t>фрилансе</a:t>
              </a:r>
              <a:endParaRPr lang="ru-RU" sz="3000" b="1" dirty="0">
                <a:latin typeface="Century Gothic" panose="020B0502020202020204" pitchFamily="34" charset="0"/>
              </a:endParaRPr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>
              <a:off x="365313" y="408439"/>
              <a:ext cx="0" cy="864096"/>
            </a:xfrm>
            <a:prstGeom prst="line">
              <a:avLst/>
            </a:prstGeom>
            <a:ln w="381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5436096" y="840487"/>
              <a:ext cx="0" cy="432048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flipH="1">
              <a:off x="4644008" y="1272535"/>
              <a:ext cx="792088" cy="0"/>
            </a:xfrm>
            <a:prstGeom prst="line">
              <a:avLst/>
            </a:prstGeom>
            <a:ln w="381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365313" y="408439"/>
              <a:ext cx="894319" cy="0"/>
            </a:xfrm>
            <a:prstGeom prst="line">
              <a:avLst/>
            </a:prstGeom>
            <a:ln w="381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7712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25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25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25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75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25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25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25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540060" y="-45912"/>
            <a:ext cx="540060" cy="3474911"/>
          </a:xfrm>
          <a:prstGeom prst="rect">
            <a:avLst/>
          </a:prstGeom>
          <a:solidFill>
            <a:srgbClr val="DCE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359002" y="3683324"/>
            <a:ext cx="4453358" cy="1041819"/>
          </a:xfrm>
          <a:prstGeom prst="rect">
            <a:avLst/>
          </a:prstGeom>
          <a:solidFill>
            <a:srgbClr val="CFD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580111" y="332656"/>
            <a:ext cx="3579289" cy="1224136"/>
          </a:xfrm>
          <a:prstGeom prst="rect">
            <a:avLst/>
          </a:prstGeom>
          <a:solidFill>
            <a:srgbClr val="C1CC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 descr="Что такое фриланс и как зарабатывают фрилансеры в интернете - Blockchain  for connecting 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4169" y="3072744"/>
            <a:ext cx="6419850" cy="377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03455" y="645292"/>
            <a:ext cx="3888432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>
                <a:latin typeface="Century Gothic" panose="020B0502020202020204" pitchFamily="34" charset="0"/>
              </a:rPr>
              <a:t>Как правило, выбор </a:t>
            </a:r>
            <a:r>
              <a:rPr lang="ru-RU" sz="2300" dirty="0" err="1">
                <a:latin typeface="Century Gothic" panose="020B0502020202020204" pitchFamily="34" charset="0"/>
              </a:rPr>
              <a:t>фрилансера</a:t>
            </a:r>
            <a:r>
              <a:rPr lang="ru-RU" sz="2300" dirty="0">
                <a:latin typeface="Century Gothic" panose="020B0502020202020204" pitchFamily="34" charset="0"/>
              </a:rPr>
              <a:t> — это ИП на </a:t>
            </a:r>
            <a:r>
              <a:rPr lang="ru-RU" sz="2300" dirty="0" smtClean="0">
                <a:latin typeface="Century Gothic" panose="020B0502020202020204" pitchFamily="34" charset="0"/>
              </a:rPr>
              <a:t>УСН</a:t>
            </a:r>
            <a:endParaRPr lang="ru-RU" sz="2300" dirty="0"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0060" y="1799454"/>
            <a:ext cx="5267722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>
                <a:latin typeface="Century Gothic" panose="020B0502020202020204" pitchFamily="34" charset="0"/>
              </a:rPr>
              <a:t>Для начинающих </a:t>
            </a:r>
            <a:r>
              <a:rPr lang="ru-RU" sz="2300" dirty="0" err="1">
                <a:latin typeface="Century Gothic" panose="020B0502020202020204" pitchFamily="34" charset="0"/>
              </a:rPr>
              <a:t>фрилансеров</a:t>
            </a:r>
            <a:r>
              <a:rPr lang="ru-RU" sz="2300" dirty="0">
                <a:latin typeface="Century Gothic" panose="020B0502020202020204" pitchFamily="34" charset="0"/>
              </a:rPr>
              <a:t> есть легкое начало в качестве </a:t>
            </a:r>
            <a:r>
              <a:rPr lang="ru-RU" sz="2300" dirty="0" err="1">
                <a:latin typeface="Century Gothic" panose="020B0502020202020204" pitchFamily="34" charset="0"/>
              </a:rPr>
              <a:t>самозанятого</a:t>
            </a:r>
            <a:r>
              <a:rPr lang="ru-RU" sz="2300" dirty="0" smtClean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35895" y="2953616"/>
            <a:ext cx="485599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300" dirty="0">
                <a:latin typeface="Century Gothic" panose="020B0502020202020204" pitchFamily="34" charset="0"/>
              </a:rPr>
              <a:t>Более современный и с большим потенциалом – это способ искать заказчика через </a:t>
            </a:r>
            <a:r>
              <a:rPr lang="ru-RU" sz="2300" dirty="0" err="1" smtClean="0">
                <a:latin typeface="Century Gothic" panose="020B0502020202020204" pitchFamily="34" charset="0"/>
              </a:rPr>
              <a:t>фриланс</a:t>
            </a:r>
            <a:r>
              <a:rPr lang="ru-RU" sz="2300" dirty="0" smtClean="0">
                <a:latin typeface="Century Gothic" panose="020B0502020202020204" pitchFamily="34" charset="0"/>
              </a:rPr>
              <a:t>-биржу</a:t>
            </a:r>
            <a:endParaRPr lang="ru-RU" sz="2300" dirty="0">
              <a:latin typeface="Century Gothic" panose="020B050202020202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8491886" y="2953616"/>
            <a:ext cx="1" cy="1771527"/>
          </a:xfrm>
          <a:prstGeom prst="line">
            <a:avLst/>
          </a:prstGeom>
          <a:ln w="381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45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301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Прямоугольник 57"/>
          <p:cNvSpPr/>
          <p:nvPr/>
        </p:nvSpPr>
        <p:spPr>
          <a:xfrm>
            <a:off x="6895316" y="0"/>
            <a:ext cx="2248684" cy="6846326"/>
          </a:xfrm>
          <a:prstGeom prst="rect">
            <a:avLst/>
          </a:prstGeom>
          <a:solidFill>
            <a:srgbClr val="CFD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1" y="4681591"/>
            <a:ext cx="5997619" cy="547609"/>
          </a:xfrm>
          <a:prstGeom prst="rect">
            <a:avLst/>
          </a:prstGeom>
          <a:solidFill>
            <a:srgbClr val="DCE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076402" y="2430185"/>
            <a:ext cx="5842437" cy="664616"/>
          </a:xfrm>
          <a:prstGeom prst="rect">
            <a:avLst/>
          </a:prstGeom>
          <a:solidFill>
            <a:srgbClr val="C1CC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-433418" y="168892"/>
            <a:ext cx="91450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000" b="1" dirty="0">
                <a:latin typeface="Century Gothic" panose="020B0502020202020204" pitchFamily="34" charset="0"/>
              </a:rPr>
              <a:t>Основное </a:t>
            </a:r>
            <a:r>
              <a:rPr lang="ru-RU" sz="3000" b="1" dirty="0" smtClean="0">
                <a:latin typeface="Century Gothic" panose="020B0502020202020204" pitchFamily="34" charset="0"/>
              </a:rPr>
              <a:t>качество бухгалтера - </a:t>
            </a:r>
            <a:r>
              <a:rPr lang="ru-RU" sz="3000" b="1" dirty="0" err="1" smtClean="0">
                <a:latin typeface="Century Gothic" panose="020B0502020202020204" pitchFamily="34" charset="0"/>
              </a:rPr>
              <a:t>фриласера</a:t>
            </a:r>
            <a:r>
              <a:rPr lang="ru-RU" sz="3000" b="1" dirty="0" smtClean="0">
                <a:latin typeface="Century Gothic" panose="020B0502020202020204" pitchFamily="34" charset="0"/>
              </a:rPr>
              <a:t>— </a:t>
            </a:r>
            <a:r>
              <a:rPr lang="ru-RU" sz="3000" b="1" dirty="0">
                <a:latin typeface="Century Gothic" panose="020B0502020202020204" pitchFamily="34" charset="0"/>
              </a:rPr>
              <a:t>это </a:t>
            </a:r>
            <a:r>
              <a:rPr lang="ru-RU" sz="3000" b="1" dirty="0" err="1">
                <a:latin typeface="Century Gothic" panose="020B0502020202020204" pitchFamily="34" charset="0"/>
              </a:rPr>
              <a:t>клиентоориентированность</a:t>
            </a:r>
            <a:r>
              <a:rPr lang="ru-RU" sz="3000" b="1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41717" y="1633971"/>
            <a:ext cx="410445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>
                <a:latin typeface="Century Gothic" panose="020B0502020202020204" pitchFamily="34" charset="0"/>
              </a:rPr>
              <a:t>Также он должен быть: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4929" y="1940639"/>
            <a:ext cx="374441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300" dirty="0">
                <a:latin typeface="Century Gothic" panose="020B0502020202020204" pitchFamily="34" charset="0"/>
              </a:rPr>
              <a:t>Готовым в любое время оказать клиенту </a:t>
            </a:r>
            <a:r>
              <a:rPr lang="ru-RU" sz="2300" dirty="0" smtClean="0">
                <a:latin typeface="Century Gothic" panose="020B0502020202020204" pitchFamily="34" charset="0"/>
              </a:rPr>
              <a:t>помощь</a:t>
            </a:r>
            <a:endParaRPr lang="ru-RU" sz="2300" dirty="0"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4953588"/>
            <a:ext cx="331236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>
                <a:latin typeface="Century Gothic" panose="020B0502020202020204" pitchFamily="34" charset="0"/>
              </a:rPr>
              <a:t>Хотеть работать и обучаться </a:t>
            </a:r>
            <a:r>
              <a:rPr lang="ru-RU" sz="2300" dirty="0" smtClean="0">
                <a:latin typeface="Century Gothic" panose="020B0502020202020204" pitchFamily="34" charset="0"/>
              </a:rPr>
              <a:t>новому</a:t>
            </a:r>
            <a:endParaRPr lang="ru-RU" sz="2300" dirty="0"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2517720"/>
            <a:ext cx="324036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>
                <a:latin typeface="Century Gothic" panose="020B0502020202020204" pitchFamily="34" charset="0"/>
              </a:rPr>
              <a:t>Целеустремленным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15816" y="3235681"/>
            <a:ext cx="194421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latin typeface="Century Gothic" panose="020B0502020202020204" pitchFamily="34" charset="0"/>
              </a:rPr>
              <a:t>Усидчивым </a:t>
            </a:r>
            <a:endParaRPr lang="ru-RU" sz="2300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2668" y="3676349"/>
            <a:ext cx="374529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latin typeface="Century Gothic" panose="020B0502020202020204" pitchFamily="34" charset="0"/>
              </a:rPr>
              <a:t>Стрессоустойчивым</a:t>
            </a:r>
            <a:endParaRPr lang="ru-RU" sz="2300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122" y="4012178"/>
            <a:ext cx="252028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latin typeface="Century Gothic" panose="020B0502020202020204" pitchFamily="34" charset="0"/>
              </a:rPr>
              <a:t>Компетентным</a:t>
            </a:r>
            <a:endParaRPr lang="ru-RU" sz="2300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75037" y="4458454"/>
            <a:ext cx="174227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latin typeface="Century Gothic" panose="020B0502020202020204" pitchFamily="34" charset="0"/>
              </a:rPr>
              <a:t>Активным</a:t>
            </a:r>
            <a:endParaRPr lang="ru-RU" sz="2300" dirty="0"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25425" y="5335254"/>
            <a:ext cx="253978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latin typeface="Century Gothic" panose="020B0502020202020204" pitchFamily="34" charset="0"/>
              </a:rPr>
              <a:t>Ответственным</a:t>
            </a:r>
            <a:endParaRPr lang="ru-RU" sz="2300" dirty="0">
              <a:latin typeface="Century Gothic" panose="020B0502020202020204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8749345" y="1940639"/>
            <a:ext cx="0" cy="1154162"/>
          </a:xfrm>
          <a:prstGeom prst="line">
            <a:avLst/>
          </a:prstGeom>
          <a:ln w="381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611560" y="4411779"/>
            <a:ext cx="409903" cy="0"/>
          </a:xfrm>
          <a:prstGeom prst="line">
            <a:avLst/>
          </a:prstGeom>
          <a:ln w="381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611560" y="4058853"/>
            <a:ext cx="0" cy="352926"/>
          </a:xfrm>
          <a:prstGeom prst="line">
            <a:avLst/>
          </a:prstGeom>
          <a:ln w="381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732240" y="5753807"/>
            <a:ext cx="1296144" cy="0"/>
          </a:xfrm>
          <a:prstGeom prst="line">
            <a:avLst/>
          </a:prstGeom>
          <a:ln w="381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114552" y="4122625"/>
            <a:ext cx="1329656" cy="0"/>
          </a:xfrm>
          <a:prstGeom prst="line">
            <a:avLst/>
          </a:prstGeom>
          <a:ln w="381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801704" y="4953588"/>
            <a:ext cx="0" cy="800219"/>
          </a:xfrm>
          <a:prstGeom prst="line">
            <a:avLst/>
          </a:prstGeom>
          <a:ln w="381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801704" y="2550239"/>
            <a:ext cx="0" cy="389248"/>
          </a:xfrm>
          <a:prstGeom prst="line">
            <a:avLst/>
          </a:prstGeom>
          <a:ln w="381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110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1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1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76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461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211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712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462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363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113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6714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7464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8665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9415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516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1217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Прямоугольник 135"/>
          <p:cNvSpPr/>
          <p:nvPr/>
        </p:nvSpPr>
        <p:spPr>
          <a:xfrm>
            <a:off x="3792428" y="1"/>
            <a:ext cx="5351572" cy="620687"/>
          </a:xfrm>
          <a:prstGeom prst="rect">
            <a:avLst/>
          </a:prstGeom>
          <a:solidFill>
            <a:srgbClr val="C1CC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Прямоугольник 133"/>
          <p:cNvSpPr/>
          <p:nvPr/>
        </p:nvSpPr>
        <p:spPr>
          <a:xfrm>
            <a:off x="0" y="942257"/>
            <a:ext cx="7442621" cy="504056"/>
          </a:xfrm>
          <a:prstGeom prst="rect">
            <a:avLst/>
          </a:prstGeom>
          <a:solidFill>
            <a:srgbClr val="DCE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45662" y="353373"/>
            <a:ext cx="8136904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b="1" dirty="0">
                <a:latin typeface="Century Gothic" panose="020B0502020202020204" pitchFamily="34" charset="0"/>
              </a:rPr>
              <a:t>Основные факторы, привлекающие людей во </a:t>
            </a:r>
            <a:r>
              <a:rPr lang="ru-RU" sz="2300" b="1" dirty="0" err="1">
                <a:latin typeface="Century Gothic" panose="020B0502020202020204" pitchFamily="34" charset="0"/>
              </a:rPr>
              <a:t>фрилансе</a:t>
            </a:r>
            <a:r>
              <a:rPr lang="ru-RU" sz="2300" b="1" dirty="0">
                <a:latin typeface="Century Gothic" panose="020B0502020202020204" pitchFamily="34" charset="0"/>
              </a:rPr>
              <a:t>, — по результатам российского исследования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531469" y="2590776"/>
            <a:ext cx="0" cy="2160000"/>
          </a:xfrm>
          <a:prstGeom prst="line">
            <a:avLst/>
          </a:prstGeom>
          <a:ln w="3175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Группа 13"/>
          <p:cNvGrpSpPr/>
          <p:nvPr/>
        </p:nvGrpSpPr>
        <p:grpSpPr>
          <a:xfrm>
            <a:off x="1434894" y="3476345"/>
            <a:ext cx="193149" cy="1263600"/>
            <a:chOff x="1308835" y="3410843"/>
            <a:chExt cx="193149" cy="1361502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403648" y="3476345"/>
              <a:ext cx="1762" cy="1296000"/>
            </a:xfrm>
            <a:prstGeom prst="line">
              <a:avLst/>
            </a:prstGeom>
            <a:ln w="38100" cap="rnd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Блок-схема: узел 9"/>
            <p:cNvSpPr/>
            <p:nvPr/>
          </p:nvSpPr>
          <p:spPr>
            <a:xfrm>
              <a:off x="1308835" y="3410843"/>
              <a:ext cx="193149" cy="193149"/>
            </a:xfrm>
            <a:prstGeom prst="flowChartConnector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099421" y="2213224"/>
            <a:ext cx="1044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Century Gothic" panose="020B0502020202020204" pitchFamily="34" charset="0"/>
              </a:rPr>
              <a:t>58,5%</a:t>
            </a:r>
            <a:endParaRPr lang="ru-RU" sz="2000" b="1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9401" y="4909862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entury Gothic" panose="020B0502020202020204" pitchFamily="34" charset="0"/>
              </a:rPr>
              <a:t>Гибкий график</a:t>
            </a:r>
            <a:endParaRPr lang="ru-RU" dirty="0">
              <a:latin typeface="Century Gothic" panose="020B0502020202020204" pitchFamily="34" charset="0"/>
            </a:endParaRPr>
          </a:p>
        </p:txBody>
      </p:sp>
      <p:cxnSp>
        <p:nvCxnSpPr>
          <p:cNvPr id="100" name="Прямая соединительная линия 99"/>
          <p:cNvCxnSpPr/>
          <p:nvPr/>
        </p:nvCxnSpPr>
        <p:spPr>
          <a:xfrm>
            <a:off x="2732984" y="2612345"/>
            <a:ext cx="0" cy="2160000"/>
          </a:xfrm>
          <a:prstGeom prst="line">
            <a:avLst/>
          </a:prstGeom>
          <a:ln w="3175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Группа 100"/>
          <p:cNvGrpSpPr/>
          <p:nvPr/>
        </p:nvGrpSpPr>
        <p:grpSpPr>
          <a:xfrm>
            <a:off x="2638171" y="3850043"/>
            <a:ext cx="193149" cy="922302"/>
            <a:chOff x="1308835" y="3410843"/>
            <a:chExt cx="193149" cy="922302"/>
          </a:xfrm>
        </p:grpSpPr>
        <p:cxnSp>
          <p:nvCxnSpPr>
            <p:cNvPr id="102" name="Прямая соединительная линия 101"/>
            <p:cNvCxnSpPr/>
            <p:nvPr/>
          </p:nvCxnSpPr>
          <p:spPr>
            <a:xfrm>
              <a:off x="1403648" y="3476345"/>
              <a:ext cx="1762" cy="856800"/>
            </a:xfrm>
            <a:prstGeom prst="line">
              <a:avLst/>
            </a:prstGeom>
            <a:ln w="38100" cap="rnd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Блок-схема: узел 102"/>
            <p:cNvSpPr/>
            <p:nvPr/>
          </p:nvSpPr>
          <p:spPr>
            <a:xfrm>
              <a:off x="1308835" y="3410843"/>
              <a:ext cx="193149" cy="193149"/>
            </a:xfrm>
            <a:prstGeom prst="flowChartConnector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2300935" y="2234793"/>
            <a:ext cx="9742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Century Gothic" panose="020B0502020202020204" pitchFamily="34" charset="0"/>
              </a:rPr>
              <a:t>39,6%</a:t>
            </a:r>
            <a:endParaRPr lang="ru-RU" sz="2000" b="1" dirty="0">
              <a:latin typeface="Century Gothic" panose="020B0502020202020204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065845" y="4918082"/>
            <a:ext cx="133427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>
                <a:latin typeface="Century Gothic" panose="020B0502020202020204" pitchFamily="34" charset="0"/>
              </a:rPr>
              <a:t>Выбор интересных проектов </a:t>
            </a:r>
            <a:endParaRPr lang="ru-RU" sz="1500" dirty="0">
              <a:latin typeface="Century Gothic" panose="020B0502020202020204" pitchFamily="34" charset="0"/>
            </a:endParaRPr>
          </a:p>
        </p:txBody>
      </p:sp>
      <p:cxnSp>
        <p:nvCxnSpPr>
          <p:cNvPr id="106" name="Прямая соединительная линия 105"/>
          <p:cNvCxnSpPr/>
          <p:nvPr/>
        </p:nvCxnSpPr>
        <p:spPr>
          <a:xfrm>
            <a:off x="3887241" y="2598996"/>
            <a:ext cx="0" cy="2160000"/>
          </a:xfrm>
          <a:prstGeom prst="line">
            <a:avLst/>
          </a:prstGeom>
          <a:ln w="3175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Группа 106"/>
          <p:cNvGrpSpPr/>
          <p:nvPr/>
        </p:nvGrpSpPr>
        <p:grpSpPr>
          <a:xfrm>
            <a:off x="3792428" y="3886043"/>
            <a:ext cx="193149" cy="886302"/>
            <a:chOff x="1308835" y="3410843"/>
            <a:chExt cx="193149" cy="886302"/>
          </a:xfrm>
        </p:grpSpPr>
        <p:cxnSp>
          <p:nvCxnSpPr>
            <p:cNvPr id="108" name="Прямая соединительная линия 107"/>
            <p:cNvCxnSpPr/>
            <p:nvPr/>
          </p:nvCxnSpPr>
          <p:spPr>
            <a:xfrm>
              <a:off x="1403648" y="3476345"/>
              <a:ext cx="1762" cy="820800"/>
            </a:xfrm>
            <a:prstGeom prst="line">
              <a:avLst/>
            </a:prstGeom>
            <a:ln w="38100" cap="rnd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Блок-схема: узел 108"/>
            <p:cNvSpPr/>
            <p:nvPr/>
          </p:nvSpPr>
          <p:spPr>
            <a:xfrm>
              <a:off x="1308835" y="3410843"/>
              <a:ext cx="193149" cy="193149"/>
            </a:xfrm>
            <a:prstGeom prst="flowChartConnector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3455193" y="222144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Century Gothic" panose="020B0502020202020204" pitchFamily="34" charset="0"/>
              </a:rPr>
              <a:t>38%</a:t>
            </a:r>
            <a:endParaRPr lang="ru-RU" sz="2000" b="1" dirty="0">
              <a:latin typeface="Century Gothic" panose="020B050202020202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275173" y="4918082"/>
            <a:ext cx="122413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>
                <a:latin typeface="Century Gothic" panose="020B0502020202020204" pitchFamily="34" charset="0"/>
              </a:rPr>
              <a:t>Работа из любого места</a:t>
            </a:r>
            <a:endParaRPr lang="ru-RU" sz="1500" dirty="0">
              <a:latin typeface="Century Gothic" panose="020B0502020202020204" pitchFamily="34" charset="0"/>
            </a:endParaRPr>
          </a:p>
        </p:txBody>
      </p:sp>
      <p:cxnSp>
        <p:nvCxnSpPr>
          <p:cNvPr id="112" name="Прямая соединительная линия 111"/>
          <p:cNvCxnSpPr/>
          <p:nvPr/>
        </p:nvCxnSpPr>
        <p:spPr>
          <a:xfrm>
            <a:off x="5088883" y="2612345"/>
            <a:ext cx="0" cy="2160000"/>
          </a:xfrm>
          <a:prstGeom prst="line">
            <a:avLst/>
          </a:prstGeom>
          <a:ln w="3175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" name="Группа 112"/>
          <p:cNvGrpSpPr/>
          <p:nvPr/>
        </p:nvGrpSpPr>
        <p:grpSpPr>
          <a:xfrm>
            <a:off x="4992308" y="4163243"/>
            <a:ext cx="193149" cy="609102"/>
            <a:chOff x="1308835" y="3410843"/>
            <a:chExt cx="193149" cy="609102"/>
          </a:xfrm>
        </p:grpSpPr>
        <p:cxnSp>
          <p:nvCxnSpPr>
            <p:cNvPr id="114" name="Прямая соединительная линия 113"/>
            <p:cNvCxnSpPr/>
            <p:nvPr/>
          </p:nvCxnSpPr>
          <p:spPr>
            <a:xfrm>
              <a:off x="1403648" y="3476345"/>
              <a:ext cx="1762" cy="543600"/>
            </a:xfrm>
            <a:prstGeom prst="line">
              <a:avLst/>
            </a:prstGeom>
            <a:ln w="38100" cap="rnd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Блок-схема: узел 114"/>
            <p:cNvSpPr/>
            <p:nvPr/>
          </p:nvSpPr>
          <p:spPr>
            <a:xfrm>
              <a:off x="1308835" y="3410843"/>
              <a:ext cx="193149" cy="193149"/>
            </a:xfrm>
            <a:prstGeom prst="flowChartConnector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6" name="TextBox 115"/>
          <p:cNvSpPr txBox="1"/>
          <p:nvPr/>
        </p:nvSpPr>
        <p:spPr>
          <a:xfrm>
            <a:off x="4656835" y="2234793"/>
            <a:ext cx="1044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Century Gothic" panose="020B0502020202020204" pitchFamily="34" charset="0"/>
              </a:rPr>
              <a:t>25,2%</a:t>
            </a:r>
            <a:endParaRPr lang="ru-RU" sz="2000" b="1" dirty="0">
              <a:latin typeface="Century Gothic" panose="020B0502020202020204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4476815" y="4931431"/>
            <a:ext cx="122413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>
                <a:latin typeface="Century Gothic" panose="020B0502020202020204" pitchFamily="34" charset="0"/>
              </a:rPr>
              <a:t>Высокий уровень доходов</a:t>
            </a:r>
            <a:endParaRPr lang="ru-RU" sz="1500" dirty="0">
              <a:latin typeface="Century Gothic" panose="020B0502020202020204" pitchFamily="34" charset="0"/>
            </a:endParaRPr>
          </a:p>
        </p:txBody>
      </p:sp>
      <p:cxnSp>
        <p:nvCxnSpPr>
          <p:cNvPr id="118" name="Прямая соединительная линия 117"/>
          <p:cNvCxnSpPr/>
          <p:nvPr/>
        </p:nvCxnSpPr>
        <p:spPr>
          <a:xfrm>
            <a:off x="6316624" y="2612345"/>
            <a:ext cx="0" cy="2160000"/>
          </a:xfrm>
          <a:prstGeom prst="line">
            <a:avLst/>
          </a:prstGeom>
          <a:ln w="3175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9" name="Группа 118"/>
          <p:cNvGrpSpPr/>
          <p:nvPr/>
        </p:nvGrpSpPr>
        <p:grpSpPr>
          <a:xfrm>
            <a:off x="6221811" y="4249643"/>
            <a:ext cx="193149" cy="522702"/>
            <a:chOff x="1308835" y="3410843"/>
            <a:chExt cx="193149" cy="522702"/>
          </a:xfrm>
        </p:grpSpPr>
        <p:cxnSp>
          <p:nvCxnSpPr>
            <p:cNvPr id="120" name="Прямая соединительная линия 119"/>
            <p:cNvCxnSpPr/>
            <p:nvPr/>
          </p:nvCxnSpPr>
          <p:spPr>
            <a:xfrm>
              <a:off x="1403648" y="3476345"/>
              <a:ext cx="1762" cy="457200"/>
            </a:xfrm>
            <a:prstGeom prst="line">
              <a:avLst/>
            </a:prstGeom>
            <a:ln w="38100" cap="rnd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Блок-схема: узел 120"/>
            <p:cNvSpPr/>
            <p:nvPr/>
          </p:nvSpPr>
          <p:spPr>
            <a:xfrm>
              <a:off x="1308835" y="3410843"/>
              <a:ext cx="193149" cy="193149"/>
            </a:xfrm>
            <a:prstGeom prst="flowChartConnector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2" name="TextBox 121"/>
          <p:cNvSpPr txBox="1"/>
          <p:nvPr/>
        </p:nvSpPr>
        <p:spPr>
          <a:xfrm>
            <a:off x="5884576" y="2234793"/>
            <a:ext cx="10407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Century Gothic" panose="020B0502020202020204" pitchFamily="34" charset="0"/>
              </a:rPr>
              <a:t>21,3%</a:t>
            </a:r>
            <a:endParaRPr lang="ru-RU" sz="2000" b="1" dirty="0">
              <a:latin typeface="Century Gothic" panose="020B0502020202020204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704556" y="4931431"/>
            <a:ext cx="122413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>
                <a:latin typeface="Century Gothic" panose="020B0502020202020204" pitchFamily="34" charset="0"/>
              </a:rPr>
              <a:t>Выбор с кем работать</a:t>
            </a:r>
            <a:endParaRPr lang="ru-RU" sz="1500" dirty="0">
              <a:latin typeface="Century Gothic" panose="020B0502020202020204" pitchFamily="34" charset="0"/>
            </a:endParaRPr>
          </a:p>
        </p:txBody>
      </p:sp>
      <p:cxnSp>
        <p:nvCxnSpPr>
          <p:cNvPr id="124" name="Прямая соединительная линия 123"/>
          <p:cNvCxnSpPr/>
          <p:nvPr/>
        </p:nvCxnSpPr>
        <p:spPr>
          <a:xfrm>
            <a:off x="7537434" y="2598996"/>
            <a:ext cx="0" cy="2160000"/>
          </a:xfrm>
          <a:prstGeom prst="line">
            <a:avLst/>
          </a:prstGeom>
          <a:ln w="3175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5" name="Группа 124"/>
          <p:cNvGrpSpPr/>
          <p:nvPr/>
        </p:nvGrpSpPr>
        <p:grpSpPr>
          <a:xfrm>
            <a:off x="7442621" y="4224443"/>
            <a:ext cx="193149" cy="515502"/>
            <a:chOff x="1308835" y="3410843"/>
            <a:chExt cx="193149" cy="515502"/>
          </a:xfrm>
        </p:grpSpPr>
        <p:cxnSp>
          <p:nvCxnSpPr>
            <p:cNvPr id="126" name="Прямая соединительная линия 125"/>
            <p:cNvCxnSpPr/>
            <p:nvPr/>
          </p:nvCxnSpPr>
          <p:spPr>
            <a:xfrm>
              <a:off x="1403648" y="3476345"/>
              <a:ext cx="1762" cy="450000"/>
            </a:xfrm>
            <a:prstGeom prst="line">
              <a:avLst/>
            </a:prstGeom>
            <a:ln w="38100" cap="rnd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Блок-схема: узел 126"/>
            <p:cNvSpPr/>
            <p:nvPr/>
          </p:nvSpPr>
          <p:spPr>
            <a:xfrm>
              <a:off x="1308835" y="3410843"/>
              <a:ext cx="193149" cy="193149"/>
            </a:xfrm>
            <a:prstGeom prst="flowChartConnector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7105386" y="2221444"/>
            <a:ext cx="1044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Century Gothic" panose="020B0502020202020204" pitchFamily="34" charset="0"/>
              </a:rPr>
              <a:t>20,9%</a:t>
            </a:r>
            <a:endParaRPr lang="ru-RU" sz="2000" b="1" dirty="0">
              <a:latin typeface="Century Gothic" panose="020B0502020202020204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6925366" y="4918082"/>
            <a:ext cx="1224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>
                <a:latin typeface="Century Gothic" panose="020B0502020202020204" pitchFamily="34" charset="0"/>
              </a:rPr>
              <a:t>Совмещение с основной работой</a:t>
            </a:r>
            <a:endParaRPr lang="ru-RU" sz="15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58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0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3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04" grpId="0"/>
      <p:bldP spid="110" grpId="0"/>
      <p:bldP spid="116" grpId="0"/>
      <p:bldP spid="122" grpId="0"/>
      <p:bldP spid="1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Магазин и биржа фриланс-услуг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972" y="3170845"/>
            <a:ext cx="4762500" cy="352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476672"/>
            <a:ext cx="7416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>
                <a:latin typeface="Century Gothic" panose="020B0502020202020204" pitchFamily="34" charset="0"/>
              </a:rPr>
              <a:t>Основные недостатки </a:t>
            </a:r>
            <a:r>
              <a:rPr lang="ru-RU" sz="3000" b="1" dirty="0" err="1">
                <a:latin typeface="Century Gothic" panose="020B0502020202020204" pitchFamily="34" charset="0"/>
              </a:rPr>
              <a:t>фриланса</a:t>
            </a:r>
            <a:r>
              <a:rPr lang="ru-RU" sz="3000" b="1" dirty="0">
                <a:latin typeface="Century Gothic" panose="020B0502020202020204" pitchFamily="34" charset="0"/>
              </a:rPr>
              <a:t> по мнению участников опроса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1858616"/>
            <a:ext cx="460851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latin typeface="Century Gothic" panose="020B0502020202020204" pitchFamily="34" charset="0"/>
              </a:rPr>
              <a:t>№1- Нестабильный доход</a:t>
            </a:r>
            <a:endParaRPr lang="ru-RU" sz="2300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4138" y="2304892"/>
            <a:ext cx="773826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dirty="0" smtClean="0">
                <a:latin typeface="Century Gothic" panose="020B0502020202020204" pitchFamily="34" charset="0"/>
              </a:rPr>
              <a:t>№2 - Необходимость самому искать себе клиентов</a:t>
            </a:r>
            <a:endParaRPr lang="ru-RU" sz="2100" dirty="0"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2725779"/>
            <a:ext cx="59766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dirty="0" smtClean="0">
                <a:latin typeface="Century Gothic" panose="020B0502020202020204" pitchFamily="34" charset="0"/>
              </a:rPr>
              <a:t>№3 - Риски обмана со стороны клиента</a:t>
            </a:r>
            <a:endParaRPr lang="ru-RU" sz="2100" dirty="0"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138" y="3124088"/>
            <a:ext cx="64087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dirty="0" smtClean="0">
                <a:latin typeface="Century Gothic" panose="020B0502020202020204" pitchFamily="34" charset="0"/>
              </a:rPr>
              <a:t>№4 - Отсутствие оплачиваемых отпусков, больничных, других социальных гарантий</a:t>
            </a:r>
            <a:endParaRPr lang="ru-RU" sz="2100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138" y="3831792"/>
            <a:ext cx="44644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latin typeface="Century Gothic" panose="020B0502020202020204" pitchFamily="34" charset="0"/>
              </a:rPr>
              <a:t>№5 – Недостаток общения</a:t>
            </a:r>
            <a:endParaRPr lang="ru-RU" sz="2300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4278946"/>
            <a:ext cx="770485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latin typeface="Century Gothic" panose="020B0502020202020204" pitchFamily="34" charset="0"/>
              </a:rPr>
              <a:t>№6 – Недостаток физической активности</a:t>
            </a:r>
            <a:endParaRPr lang="ru-RU" sz="2300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4725222"/>
            <a:ext cx="72728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dirty="0" smtClean="0">
                <a:latin typeface="Century Gothic" panose="020B0502020202020204" pitchFamily="34" charset="0"/>
              </a:rPr>
              <a:t>№7 - Нет возможности для карьерного роста</a:t>
            </a:r>
            <a:endParaRPr lang="ru-RU" sz="2100" dirty="0">
              <a:latin typeface="Century Gothic" panose="020B05020202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67544" y="476672"/>
            <a:ext cx="0" cy="1015663"/>
          </a:xfrm>
          <a:prstGeom prst="line">
            <a:avLst/>
          </a:prstGeom>
          <a:ln w="381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67544" y="475953"/>
            <a:ext cx="2016224" cy="0"/>
          </a:xfrm>
          <a:prstGeom prst="line">
            <a:avLst/>
          </a:prstGeom>
          <a:ln w="381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740352" y="484223"/>
            <a:ext cx="0" cy="1008112"/>
          </a:xfrm>
          <a:prstGeom prst="line">
            <a:avLst/>
          </a:prstGeom>
          <a:ln w="381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5580112" y="1508295"/>
            <a:ext cx="2160240" cy="0"/>
          </a:xfrm>
          <a:prstGeom prst="line">
            <a:avLst/>
          </a:prstGeom>
          <a:ln w="381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822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5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409843"/>
            <a:ext cx="7236296" cy="282853"/>
          </a:xfrm>
          <a:prstGeom prst="rect">
            <a:avLst/>
          </a:prstGeom>
          <a:solidFill>
            <a:srgbClr val="DCE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0" y="409843"/>
            <a:ext cx="867645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500" b="1" dirty="0">
                <a:latin typeface="Century Gothic" panose="020B0502020202020204" pitchFamily="34" charset="0"/>
              </a:rPr>
              <a:t>Дистанционные работники: что нужно знать бухгалтеру. Возможности применения новой профессии </a:t>
            </a:r>
            <a:r>
              <a:rPr lang="ru-RU" sz="2500" b="1" dirty="0" smtClean="0">
                <a:latin typeface="Century Gothic" panose="020B0502020202020204" pitchFamily="34" charset="0"/>
              </a:rPr>
              <a:t>бухгалтерам</a:t>
            </a:r>
            <a:endParaRPr lang="ru-RU" sz="25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811089596"/>
              </p:ext>
            </p:extLst>
          </p:nvPr>
        </p:nvGraphicFramePr>
        <p:xfrm>
          <a:off x="251520" y="1656338"/>
          <a:ext cx="8280920" cy="5201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415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and Holding Money. Coins and Banknotes Falling from the Sky. Stock Vector  - Illustration of investment, banking: 1736978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56175" y="0"/>
            <a:ext cx="3494823" cy="3494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065371" y="4470886"/>
            <a:ext cx="5076056" cy="1292082"/>
          </a:xfrm>
          <a:prstGeom prst="rect">
            <a:avLst/>
          </a:prstGeom>
          <a:solidFill>
            <a:srgbClr val="DCE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86476" y="6185"/>
            <a:ext cx="792088" cy="6309320"/>
          </a:xfrm>
          <a:prstGeom prst="rect">
            <a:avLst/>
          </a:prstGeom>
          <a:solidFill>
            <a:srgbClr val="CFD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95536" y="404664"/>
            <a:ext cx="5760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b="1" dirty="0" smtClean="0">
                <a:latin typeface="Century Gothic" panose="020B0502020202020204" pitchFamily="34" charset="0"/>
              </a:rPr>
              <a:t>Уникальные торговые предложения для клиентов: </a:t>
            </a:r>
            <a:endParaRPr lang="ru-RU" sz="2700" b="1" dirty="0"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484784"/>
            <a:ext cx="8784976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300" dirty="0">
                <a:latin typeface="Century Gothic" panose="020B0502020202020204" pitchFamily="34" charset="0"/>
              </a:rPr>
              <a:t>сравнительно низкая цена;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300" dirty="0" smtClean="0">
                <a:latin typeface="Century Gothic" panose="020B0502020202020204" pitchFamily="34" charset="0"/>
              </a:rPr>
              <a:t>мгновенная </a:t>
            </a:r>
            <a:r>
              <a:rPr lang="ru-RU" sz="2300" dirty="0">
                <a:latin typeface="Century Gothic" panose="020B0502020202020204" pitchFamily="34" charset="0"/>
              </a:rPr>
              <a:t>реакция на заказ и скорость работы с запросами;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300" dirty="0" smtClean="0">
                <a:latin typeface="Century Gothic" panose="020B0502020202020204" pitchFamily="34" charset="0"/>
              </a:rPr>
              <a:t>широкий </a:t>
            </a:r>
            <a:r>
              <a:rPr lang="ru-RU" sz="2300" dirty="0">
                <a:latin typeface="Century Gothic" panose="020B0502020202020204" pitchFamily="34" charset="0"/>
              </a:rPr>
              <a:t>спектр услуг, начиная от регистрации бизнеса и заканчивая ликвидацией;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300" dirty="0" smtClean="0">
                <a:latin typeface="Century Gothic" panose="020B0502020202020204" pitchFamily="34" charset="0"/>
              </a:rPr>
              <a:t>возможность </a:t>
            </a:r>
            <a:r>
              <a:rPr lang="ru-RU" sz="2300" dirty="0">
                <a:latin typeface="Century Gothic" panose="020B0502020202020204" pitchFamily="34" charset="0"/>
              </a:rPr>
              <a:t>выехать на встречу лично и в любой день.</a:t>
            </a:r>
          </a:p>
          <a:p>
            <a:endParaRPr lang="ru-RU" sz="2300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4568" y="4221088"/>
            <a:ext cx="612068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300" b="1" dirty="0">
                <a:latin typeface="Century Gothic" panose="020B0502020202020204" pitchFamily="34" charset="0"/>
              </a:rPr>
              <a:t>Личный бренд</a:t>
            </a:r>
            <a:r>
              <a:rPr lang="ru-RU" sz="2300" dirty="0">
                <a:latin typeface="Century Gothic" panose="020B0502020202020204" pitchFamily="34" charset="0"/>
              </a:rPr>
              <a:t> — это то, как вас видят потенциальные клиенты, как вы им доносите свою ценность, с помощью каких инструментов</a:t>
            </a:r>
          </a:p>
        </p:txBody>
      </p:sp>
    </p:spTree>
    <p:extLst>
      <p:ext uri="{BB962C8B-B14F-4D97-AF65-F5344CB8AC3E}">
        <p14:creationId xmlns:p14="http://schemas.microsoft.com/office/powerpoint/2010/main" val="54966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6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61511" y="1775775"/>
            <a:ext cx="525673" cy="4886052"/>
          </a:xfrm>
          <a:prstGeom prst="rect">
            <a:avLst/>
          </a:prstGeom>
          <a:solidFill>
            <a:srgbClr val="DCE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692695"/>
            <a:ext cx="7620338" cy="562401"/>
          </a:xfrm>
          <a:prstGeom prst="rect">
            <a:avLst/>
          </a:prstGeom>
          <a:solidFill>
            <a:srgbClr val="C1CC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31540" y="448330"/>
            <a:ext cx="8167343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b="1" dirty="0">
                <a:latin typeface="Century Gothic" panose="020B0502020202020204" pitchFamily="34" charset="0"/>
              </a:rPr>
              <a:t>Бухгалтерский аутсорсинг</a:t>
            </a:r>
            <a:r>
              <a:rPr lang="ru-RU" sz="2300" dirty="0">
                <a:latin typeface="Century Gothic" panose="020B0502020202020204" pitchFamily="34" charset="0"/>
              </a:rPr>
              <a:t> — передача отдельных участков или бухгалтерии целиком для обслуживания специализированной бухгалтерской </a:t>
            </a:r>
            <a:r>
              <a:rPr lang="ru-RU" sz="2300" dirty="0" smtClean="0">
                <a:latin typeface="Century Gothic" panose="020B0502020202020204" pitchFamily="34" charset="0"/>
              </a:rPr>
              <a:t>компанией</a:t>
            </a:r>
            <a:endParaRPr lang="ru-RU" sz="2300" dirty="0"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7105" y="1775775"/>
            <a:ext cx="715923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b="1" dirty="0">
                <a:latin typeface="Century Gothic" panose="020B0502020202020204" pitchFamily="34" charset="0"/>
              </a:rPr>
              <a:t>Преимущества бухгалтерского </a:t>
            </a:r>
            <a:r>
              <a:rPr lang="ru-RU" sz="2300" b="1" dirty="0" err="1">
                <a:latin typeface="Century Gothic" panose="020B0502020202020204" pitchFamily="34" charset="0"/>
              </a:rPr>
              <a:t>аутсоринга</a:t>
            </a:r>
            <a:r>
              <a:rPr lang="ru-RU" sz="2300" b="1" dirty="0">
                <a:latin typeface="Century Gothic" panose="020B0502020202020204" pitchFamily="34" charset="0"/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540" y="2348880"/>
            <a:ext cx="74168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dirty="0" smtClean="0">
                <a:latin typeface="Century Gothic" panose="020B0502020202020204" pitchFamily="34" charset="0"/>
              </a:rPr>
              <a:t>Он предоставляется специализированной </a:t>
            </a:r>
            <a:r>
              <a:rPr lang="ru-RU" sz="2100" dirty="0">
                <a:latin typeface="Century Gothic" panose="020B0502020202020204" pitchFamily="34" charset="0"/>
              </a:rPr>
              <a:t>бухгалтерской </a:t>
            </a:r>
            <a:r>
              <a:rPr lang="ru-RU" sz="2100" dirty="0" smtClean="0">
                <a:latin typeface="Century Gothic" panose="020B0502020202020204" pitchFamily="34" charset="0"/>
              </a:rPr>
              <a:t>организацией</a:t>
            </a:r>
            <a:endParaRPr lang="ru-RU" sz="2100" dirty="0"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93111" y="3212976"/>
            <a:ext cx="53553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100" dirty="0">
                <a:latin typeface="Century Gothic" panose="020B0502020202020204" pitchFamily="34" charset="0"/>
              </a:rPr>
              <a:t>Снижение расходов на содержание собственной бухгалтерии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7105" y="4077072"/>
            <a:ext cx="523396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dirty="0" smtClean="0">
                <a:latin typeface="Century Gothic" panose="020B0502020202020204" pitchFamily="34" charset="0"/>
              </a:rPr>
              <a:t>Пользователи могут воспользоваться услугами любого </a:t>
            </a:r>
            <a:r>
              <a:rPr lang="ru-RU" sz="2100" dirty="0">
                <a:latin typeface="Century Gothic" panose="020B0502020202020204" pitchFamily="34" charset="0"/>
              </a:rPr>
              <a:t>сотрудника компании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83768" y="5165467"/>
            <a:ext cx="58326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dirty="0">
                <a:latin typeface="Century Gothic" panose="020B0502020202020204" pitchFamily="34" charset="0"/>
              </a:rPr>
              <a:t>Налоговая оптимизация и </a:t>
            </a:r>
            <a:r>
              <a:rPr lang="ru-RU" sz="2100" dirty="0" smtClean="0">
                <a:latin typeface="Century Gothic" panose="020B0502020202020204" pitchFamily="34" charset="0"/>
              </a:rPr>
              <a:t>минимизация</a:t>
            </a:r>
            <a:endParaRPr lang="ru-RU" sz="21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515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401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302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603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/>
      <p:bldP spid="3" grpId="0"/>
      <p:bldP spid="4" grpId="0"/>
      <p:bldP spid="5" grpId="0"/>
      <p:bldP spid="6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0" y="4797152"/>
            <a:ext cx="5436096" cy="2060848"/>
          </a:xfrm>
          <a:prstGeom prst="rect">
            <a:avLst/>
          </a:prstGeom>
          <a:solidFill>
            <a:srgbClr val="C1CC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427759" y="1844825"/>
            <a:ext cx="6743785" cy="1656184"/>
          </a:xfrm>
          <a:prstGeom prst="rect">
            <a:avLst/>
          </a:prstGeom>
          <a:solidFill>
            <a:srgbClr val="CFD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39552" y="1340768"/>
            <a:ext cx="6516216" cy="720080"/>
          </a:xfrm>
          <a:prstGeom prst="rect">
            <a:avLst/>
          </a:prstGeom>
          <a:solidFill>
            <a:srgbClr val="DCE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39552" y="764704"/>
            <a:ext cx="655272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>
                <a:latin typeface="Century Gothic" panose="020B0502020202020204" pitchFamily="34" charset="0"/>
              </a:rPr>
              <a:t>При передаче бухгалтерии на аутсорсинг все расходы, которые раньше компания платила самостоятельно, теперь несет бухгалтерская организация.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98861" y="2564904"/>
            <a:ext cx="529258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300" dirty="0">
                <a:latin typeface="Century Gothic" panose="020B0502020202020204" pitchFamily="34" charset="0"/>
              </a:rPr>
              <a:t>М</a:t>
            </a:r>
            <a:r>
              <a:rPr lang="ru-RU" sz="2300" dirty="0" smtClean="0">
                <a:latin typeface="Century Gothic" panose="020B0502020202020204" pitchFamily="34" charset="0"/>
              </a:rPr>
              <a:t>аленьким </a:t>
            </a:r>
            <a:r>
              <a:rPr lang="ru-RU" sz="2300" dirty="0">
                <a:latin typeface="Century Gothic" panose="020B0502020202020204" pitchFamily="34" charset="0"/>
              </a:rPr>
              <a:t>фирмам бухгалтерскую работу можно отдавать на аутсорсинг или бухгалтеру на </a:t>
            </a:r>
            <a:r>
              <a:rPr lang="ru-RU" sz="2300" dirty="0" err="1">
                <a:latin typeface="Century Gothic" panose="020B0502020202020204" pitchFamily="34" charset="0"/>
              </a:rPr>
              <a:t>фрилансеру</a:t>
            </a:r>
            <a:endParaRPr lang="ru-RU" sz="2300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4509120"/>
            <a:ext cx="403244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latin typeface="Century Gothic" panose="020B0502020202020204" pitchFamily="34" charset="0"/>
              </a:rPr>
              <a:t>Для среднего </a:t>
            </a:r>
            <a:r>
              <a:rPr lang="ru-RU" sz="2300" dirty="0">
                <a:latin typeface="Century Gothic" panose="020B0502020202020204" pitchFamily="34" charset="0"/>
              </a:rPr>
              <a:t>бизнеса и </a:t>
            </a:r>
            <a:r>
              <a:rPr lang="ru-RU" sz="2300" dirty="0" smtClean="0">
                <a:latin typeface="Century Gothic" panose="020B0502020202020204" pitchFamily="34" charset="0"/>
              </a:rPr>
              <a:t>крупного нужен штатный </a:t>
            </a:r>
            <a:r>
              <a:rPr lang="ru-RU" sz="2300" dirty="0">
                <a:latin typeface="Century Gothic" panose="020B0502020202020204" pitchFamily="34" charset="0"/>
              </a:rPr>
              <a:t>работник</a:t>
            </a:r>
          </a:p>
        </p:txBody>
      </p:sp>
      <p:grpSp>
        <p:nvGrpSpPr>
          <p:cNvPr id="22" name="Группа 21"/>
          <p:cNvGrpSpPr/>
          <p:nvPr/>
        </p:nvGrpSpPr>
        <p:grpSpPr>
          <a:xfrm>
            <a:off x="539552" y="764704"/>
            <a:ext cx="1656184" cy="1508105"/>
            <a:chOff x="539552" y="764704"/>
            <a:chExt cx="1656184" cy="1508105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539552" y="764704"/>
              <a:ext cx="0" cy="1508105"/>
            </a:xfrm>
            <a:prstGeom prst="line">
              <a:avLst/>
            </a:prstGeom>
            <a:ln w="381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9552" y="764704"/>
              <a:ext cx="1656184" cy="0"/>
            </a:xfrm>
            <a:prstGeom prst="line">
              <a:avLst/>
            </a:prstGeom>
            <a:ln w="381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Прямая соединительная линия 11"/>
          <p:cNvCxnSpPr/>
          <p:nvPr/>
        </p:nvCxnSpPr>
        <p:spPr>
          <a:xfrm>
            <a:off x="8305806" y="2564903"/>
            <a:ext cx="0" cy="1508105"/>
          </a:xfrm>
          <a:prstGeom prst="line">
            <a:avLst/>
          </a:prstGeom>
          <a:ln w="381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Группа 22"/>
          <p:cNvGrpSpPr/>
          <p:nvPr/>
        </p:nvGrpSpPr>
        <p:grpSpPr>
          <a:xfrm>
            <a:off x="1004212" y="4581128"/>
            <a:ext cx="759476" cy="1082154"/>
            <a:chOff x="1004212" y="4581128"/>
            <a:chExt cx="759476" cy="1082154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>
              <a:off x="1004212" y="4581128"/>
              <a:ext cx="0" cy="1082154"/>
            </a:xfrm>
            <a:prstGeom prst="line">
              <a:avLst/>
            </a:prstGeom>
            <a:ln w="381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H="1">
              <a:off x="1005022" y="5663282"/>
              <a:ext cx="758666" cy="0"/>
            </a:xfrm>
            <a:prstGeom prst="line">
              <a:avLst/>
            </a:prstGeom>
            <a:ln w="381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6440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Девушка с ноутбуком на стуле. внештатный или изучение концепции. | Премиум  вектор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205878"/>
            <a:ext cx="5652120" cy="5652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5576" y="836712"/>
            <a:ext cx="446449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500" b="1" dirty="0">
                <a:latin typeface="Century Gothic" panose="020B0502020202020204" pitchFamily="34" charset="0"/>
              </a:rPr>
              <a:t>Что лучше и прибыльнее: штатный специалист или бухгалтер на </a:t>
            </a:r>
            <a:r>
              <a:rPr lang="ru-RU" sz="3500" b="1" dirty="0" err="1">
                <a:latin typeface="Century Gothic" panose="020B0502020202020204" pitchFamily="34" charset="0"/>
              </a:rPr>
              <a:t>фрилансе</a:t>
            </a:r>
            <a:r>
              <a:rPr lang="ru-RU" sz="3500" b="1" dirty="0">
                <a:latin typeface="Century Gothic" panose="020B0502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1584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Блок-схема: процесс 17"/>
          <p:cNvSpPr/>
          <p:nvPr/>
        </p:nvSpPr>
        <p:spPr>
          <a:xfrm>
            <a:off x="0" y="-2308"/>
            <a:ext cx="9144000" cy="6858000"/>
          </a:xfrm>
          <a:prstGeom prst="flowChartProcess">
            <a:avLst/>
          </a:prstGeom>
          <a:solidFill>
            <a:srgbClr val="DCE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3923928" y="3140968"/>
            <a:ext cx="5220072" cy="3717032"/>
          </a:xfrm>
          <a:prstGeom prst="flowChartProcess">
            <a:avLst/>
          </a:prstGeom>
          <a:solidFill>
            <a:srgbClr val="CFD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683568" y="728700"/>
            <a:ext cx="4320480" cy="48245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RU" sz="2600" b="1" dirty="0" smtClean="0">
                <a:latin typeface="Century Gothic" panose="020B0502020202020204" pitchFamily="34" charset="0"/>
              </a:rPr>
              <a:t>Цель работы</a:t>
            </a:r>
            <a:r>
              <a:rPr lang="ru-RU" sz="2600" dirty="0" smtClean="0">
                <a:latin typeface="Century Gothic" panose="020B0502020202020204" pitchFamily="34" charset="0"/>
              </a:rPr>
              <a:t> - комплексный анализ бухгалтеров - </a:t>
            </a:r>
            <a:r>
              <a:rPr lang="ru-RU" sz="2600" dirty="0" err="1" smtClean="0">
                <a:latin typeface="Century Gothic" panose="020B0502020202020204" pitchFamily="34" charset="0"/>
              </a:rPr>
              <a:t>фрилансеров</a:t>
            </a:r>
            <a:r>
              <a:rPr lang="ru-RU" sz="2600" dirty="0" smtClean="0">
                <a:latin typeface="Century Gothic" panose="020B0502020202020204" pitchFamily="34" charset="0"/>
              </a:rPr>
              <a:t> как новых специалистов на экономическом рынке профессий, и их сравнение с прошлыми условиями работы.</a:t>
            </a:r>
          </a:p>
        </p:txBody>
      </p:sp>
    </p:spTree>
    <p:extLst>
      <p:ext uri="{BB962C8B-B14F-4D97-AF65-F5344CB8AC3E}">
        <p14:creationId xmlns:p14="http://schemas.microsoft.com/office/powerpoint/2010/main" val="394891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58088"/>
            <a:ext cx="65527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>
                <a:latin typeface="Century Gothic" panose="020B0502020202020204" pitchFamily="34" charset="0"/>
              </a:rPr>
              <a:t>Процентное соотношение бухгалтеров-</a:t>
            </a:r>
            <a:r>
              <a:rPr lang="ru-RU" sz="3000" b="1" dirty="0" err="1">
                <a:latin typeface="Century Gothic" panose="020B0502020202020204" pitchFamily="34" charset="0"/>
              </a:rPr>
              <a:t>фрилансеров</a:t>
            </a:r>
            <a:r>
              <a:rPr lang="ru-RU" sz="3000" b="1" dirty="0">
                <a:latin typeface="Century Gothic" panose="020B0502020202020204" pitchFamily="34" charset="0"/>
              </a:rPr>
              <a:t> в разных странах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004934" y="3176972"/>
            <a:ext cx="0" cy="2160240"/>
          </a:xfrm>
          <a:prstGeom prst="line">
            <a:avLst/>
          </a:prstGeom>
          <a:ln w="3175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7"/>
          <p:cNvGrpSpPr/>
          <p:nvPr/>
        </p:nvGrpSpPr>
        <p:grpSpPr>
          <a:xfrm>
            <a:off x="1899690" y="4123341"/>
            <a:ext cx="216024" cy="1209624"/>
            <a:chOff x="1154388" y="3583281"/>
            <a:chExt cx="216024" cy="1209624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1262400" y="3799305"/>
              <a:ext cx="0" cy="993600"/>
            </a:xfrm>
            <a:prstGeom prst="line">
              <a:avLst/>
            </a:prstGeom>
            <a:ln w="3175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Блок-схема: узел 6"/>
            <p:cNvSpPr/>
            <p:nvPr/>
          </p:nvSpPr>
          <p:spPr>
            <a:xfrm>
              <a:off x="1154388" y="3583281"/>
              <a:ext cx="216024" cy="216024"/>
            </a:xfrm>
            <a:prstGeom prst="flowChartConnector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755674" y="273746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entury Gothic" panose="020B0502020202020204" pitchFamily="34" charset="0"/>
              </a:rPr>
              <a:t>46%</a:t>
            </a:r>
            <a:endParaRPr lang="ru-RU" sz="2000" b="1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68631" y="5497485"/>
            <a:ext cx="127814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>
                <a:latin typeface="Century Gothic" panose="020B0502020202020204" pitchFamily="34" charset="0"/>
              </a:rPr>
              <a:t>Европа (в том числе Россия) </a:t>
            </a:r>
            <a:endParaRPr lang="ru-RU" sz="1500" dirty="0">
              <a:latin typeface="Century Gothic" panose="020B05020202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376769" y="3176972"/>
            <a:ext cx="0" cy="2160240"/>
          </a:xfrm>
          <a:prstGeom prst="line">
            <a:avLst/>
          </a:prstGeom>
          <a:ln w="3175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Группа 11"/>
          <p:cNvGrpSpPr/>
          <p:nvPr/>
        </p:nvGrpSpPr>
        <p:grpSpPr>
          <a:xfrm>
            <a:off x="3268757" y="4810414"/>
            <a:ext cx="216024" cy="522551"/>
            <a:chOff x="1154388" y="3583281"/>
            <a:chExt cx="216024" cy="522551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1259632" y="3717032"/>
              <a:ext cx="0" cy="388800"/>
            </a:xfrm>
            <a:prstGeom prst="line">
              <a:avLst/>
            </a:prstGeom>
            <a:ln w="3175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Блок-схема: узел 13"/>
            <p:cNvSpPr/>
            <p:nvPr/>
          </p:nvSpPr>
          <p:spPr>
            <a:xfrm>
              <a:off x="1154388" y="3583281"/>
              <a:ext cx="216024" cy="216024"/>
            </a:xfrm>
            <a:prstGeom prst="flowChartConnector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127509" y="273746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entury Gothic" panose="020B0502020202020204" pitchFamily="34" charset="0"/>
              </a:rPr>
              <a:t>18%</a:t>
            </a:r>
            <a:endParaRPr lang="ru-RU" sz="2000" b="1" dirty="0"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40466" y="5497485"/>
            <a:ext cx="127814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>
                <a:latin typeface="Century Gothic" panose="020B0502020202020204" pitchFamily="34" charset="0"/>
              </a:rPr>
              <a:t>США, Канада, Мексика</a:t>
            </a:r>
            <a:endParaRPr lang="ru-RU" sz="1500" dirty="0">
              <a:latin typeface="Century Gothic" panose="020B0502020202020204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644008" y="3195621"/>
            <a:ext cx="0" cy="2160240"/>
          </a:xfrm>
          <a:prstGeom prst="line">
            <a:avLst/>
          </a:prstGeom>
          <a:ln w="3175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Группа 17"/>
          <p:cNvGrpSpPr/>
          <p:nvPr/>
        </p:nvGrpSpPr>
        <p:grpSpPr>
          <a:xfrm>
            <a:off x="4535996" y="4876510"/>
            <a:ext cx="216024" cy="479351"/>
            <a:chOff x="1154388" y="3583281"/>
            <a:chExt cx="216024" cy="479351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1259632" y="3717032"/>
              <a:ext cx="0" cy="345600"/>
            </a:xfrm>
            <a:prstGeom prst="line">
              <a:avLst/>
            </a:prstGeom>
            <a:ln w="3175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Блок-схема: узел 19"/>
            <p:cNvSpPr/>
            <p:nvPr/>
          </p:nvSpPr>
          <p:spPr>
            <a:xfrm>
              <a:off x="1154388" y="3583281"/>
              <a:ext cx="216024" cy="216024"/>
            </a:xfrm>
            <a:prstGeom prst="flowChartConnector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394748" y="2756117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entury Gothic" panose="020B0502020202020204" pitchFamily="34" charset="0"/>
              </a:rPr>
              <a:t>16%</a:t>
            </a:r>
            <a:endParaRPr lang="ru-RU" sz="2000" b="1" dirty="0">
              <a:latin typeface="Century Gothic" panose="020B0502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07705" y="5516134"/>
            <a:ext cx="12781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>
                <a:latin typeface="Century Gothic" panose="020B0502020202020204" pitchFamily="34" charset="0"/>
              </a:rPr>
              <a:t>Латинская Америка</a:t>
            </a:r>
            <a:endParaRPr lang="ru-RU" sz="1500" dirty="0">
              <a:latin typeface="Century Gothic" panose="020B0502020202020204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6012160" y="3195621"/>
            <a:ext cx="0" cy="2160240"/>
          </a:xfrm>
          <a:prstGeom prst="line">
            <a:avLst/>
          </a:prstGeom>
          <a:ln w="3175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Группа 23"/>
          <p:cNvGrpSpPr/>
          <p:nvPr/>
        </p:nvGrpSpPr>
        <p:grpSpPr>
          <a:xfrm>
            <a:off x="5906916" y="4984522"/>
            <a:ext cx="216024" cy="371351"/>
            <a:chOff x="1154388" y="3583281"/>
            <a:chExt cx="216024" cy="371351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 flipV="1">
              <a:off x="1259632" y="3717032"/>
              <a:ext cx="0" cy="237600"/>
            </a:xfrm>
            <a:prstGeom prst="line">
              <a:avLst/>
            </a:prstGeom>
            <a:ln w="3175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Блок-схема: узел 25"/>
            <p:cNvSpPr/>
            <p:nvPr/>
          </p:nvSpPr>
          <p:spPr>
            <a:xfrm>
              <a:off x="1154388" y="3583281"/>
              <a:ext cx="216024" cy="216024"/>
            </a:xfrm>
            <a:prstGeom prst="flowChartConnector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5762900" y="2756117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entury Gothic" panose="020B0502020202020204" pitchFamily="34" charset="0"/>
              </a:rPr>
              <a:t>11%</a:t>
            </a:r>
            <a:endParaRPr lang="ru-RU" sz="2000" b="1" dirty="0">
              <a:latin typeface="Century Gothic" panose="020B0502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75857" y="5516134"/>
            <a:ext cx="127814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>
                <a:latin typeface="Century Gothic" panose="020B0502020202020204" pitchFamily="34" charset="0"/>
              </a:rPr>
              <a:t>Африка</a:t>
            </a:r>
            <a:endParaRPr lang="ru-RU" sz="1500" dirty="0">
              <a:latin typeface="Century Gothic" panose="020B0502020202020204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7164288" y="3195621"/>
            <a:ext cx="0" cy="2160240"/>
          </a:xfrm>
          <a:prstGeom prst="line">
            <a:avLst/>
          </a:prstGeom>
          <a:ln w="3175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Группа 29"/>
          <p:cNvGrpSpPr/>
          <p:nvPr/>
        </p:nvGrpSpPr>
        <p:grpSpPr>
          <a:xfrm>
            <a:off x="7059044" y="5027722"/>
            <a:ext cx="216024" cy="328151"/>
            <a:chOff x="1154388" y="3583281"/>
            <a:chExt cx="216024" cy="328151"/>
          </a:xfrm>
        </p:grpSpPr>
        <p:cxnSp>
          <p:nvCxnSpPr>
            <p:cNvPr id="31" name="Прямая соединительная линия 30"/>
            <p:cNvCxnSpPr/>
            <p:nvPr/>
          </p:nvCxnSpPr>
          <p:spPr>
            <a:xfrm flipV="1">
              <a:off x="1259632" y="3717032"/>
              <a:ext cx="0" cy="194400"/>
            </a:xfrm>
            <a:prstGeom prst="line">
              <a:avLst/>
            </a:prstGeom>
            <a:ln w="3175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Блок-схема: узел 31"/>
            <p:cNvSpPr/>
            <p:nvPr/>
          </p:nvSpPr>
          <p:spPr>
            <a:xfrm>
              <a:off x="1154388" y="3583281"/>
              <a:ext cx="216024" cy="216024"/>
            </a:xfrm>
            <a:prstGeom prst="flowChartConnector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6915028" y="2756117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Century Gothic" panose="020B0502020202020204" pitchFamily="34" charset="0"/>
              </a:rPr>
              <a:t>9</a:t>
            </a:r>
            <a:r>
              <a:rPr lang="ru-RU" sz="2000" b="1" dirty="0" smtClean="0">
                <a:latin typeface="Century Gothic" panose="020B0502020202020204" pitchFamily="34" charset="0"/>
              </a:rPr>
              <a:t>%</a:t>
            </a:r>
            <a:endParaRPr lang="ru-RU" sz="20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527985" y="5516134"/>
            <a:ext cx="12781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>
                <a:latin typeface="Century Gothic" panose="020B0502020202020204" pitchFamily="34" charset="0"/>
              </a:rPr>
              <a:t>Азия (в основном </a:t>
            </a:r>
            <a:r>
              <a:rPr lang="ru-RU" sz="1500" dirty="0" err="1" smtClean="0">
                <a:latin typeface="Century Gothic" panose="020B0502020202020204" pitchFamily="34" charset="0"/>
              </a:rPr>
              <a:t>Юго</a:t>
            </a:r>
            <a:r>
              <a:rPr lang="ru-RU" sz="1500" dirty="0" smtClean="0">
                <a:latin typeface="Century Gothic" panose="020B0502020202020204" pitchFamily="34" charset="0"/>
              </a:rPr>
              <a:t> - Восточная</a:t>
            </a:r>
            <a:endParaRPr lang="ru-RU" sz="1500" dirty="0">
              <a:latin typeface="Century Gothic" panose="020B0502020202020204" pitchFamily="34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467544" y="458088"/>
            <a:ext cx="0" cy="1477328"/>
          </a:xfrm>
          <a:prstGeom prst="line">
            <a:avLst/>
          </a:prstGeom>
          <a:ln w="381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467544" y="458088"/>
            <a:ext cx="1537390" cy="0"/>
          </a:xfrm>
          <a:prstGeom prst="line">
            <a:avLst/>
          </a:prstGeom>
          <a:ln w="381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35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1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40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5" grpId="0"/>
      <p:bldP spid="21" grpId="0"/>
      <p:bldP spid="27" grpId="0"/>
      <p:bldP spid="3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Молодая подростковая женщина использует ... | Premium Vector #Freepik  #vector #coffee | Векторные иллюстрации, Мультфильмы, Иллюстр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7557" y="-763416"/>
            <a:ext cx="5962650" cy="424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83768" y="404664"/>
            <a:ext cx="61926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000" b="1" dirty="0" smtClean="0">
                <a:latin typeface="Century Gothic" panose="020B0502020202020204" pitchFamily="34" charset="0"/>
              </a:rPr>
              <a:t>Факторы влияющие на заработок бухгалтера-</a:t>
            </a:r>
            <a:r>
              <a:rPr lang="ru-RU" sz="3000" b="1" dirty="0" err="1" smtClean="0">
                <a:latin typeface="Century Gothic" panose="020B0502020202020204" pitchFamily="34" charset="0"/>
              </a:rPr>
              <a:t>фрилансера</a:t>
            </a:r>
            <a:r>
              <a:rPr lang="ru-RU" sz="3000" b="1" dirty="0" smtClean="0">
                <a:latin typeface="Century Gothic" panose="020B0502020202020204" pitchFamily="34" charset="0"/>
              </a:rPr>
              <a:t> </a:t>
            </a:r>
            <a:endParaRPr lang="ru-RU" sz="3000" b="1" dirty="0"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3357" y="2708920"/>
            <a:ext cx="720080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300" dirty="0">
                <a:latin typeface="Century Gothic" panose="020B0502020202020204" pitchFamily="34" charset="0"/>
              </a:rPr>
              <a:t>Тип занятости (подработка или работа на </a:t>
            </a:r>
            <a:r>
              <a:rPr lang="ru-RU" sz="2300" dirty="0" err="1">
                <a:latin typeface="Century Gothic" panose="020B0502020202020204" pitchFamily="34" charset="0"/>
              </a:rPr>
              <a:t>фрилансе</a:t>
            </a:r>
            <a:r>
              <a:rPr lang="ru-RU" sz="2300" dirty="0">
                <a:latin typeface="Century Gothic" panose="020B0502020202020204" pitchFamily="34" charset="0"/>
              </a:rPr>
              <a:t> целый день</a:t>
            </a:r>
            <a:r>
              <a:rPr lang="ru-RU" sz="2300" dirty="0" smtClean="0">
                <a:latin typeface="Century Gothic" panose="020B0502020202020204" pitchFamily="34" charset="0"/>
              </a:rPr>
              <a:t>)</a:t>
            </a:r>
          </a:p>
          <a:p>
            <a:endParaRPr lang="ru-RU" sz="23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300" dirty="0" smtClean="0">
                <a:latin typeface="Century Gothic" panose="020B0502020202020204" pitchFamily="34" charset="0"/>
              </a:rPr>
              <a:t> </a:t>
            </a:r>
            <a:r>
              <a:rPr lang="ru-RU" sz="2300" dirty="0">
                <a:latin typeface="Century Gothic" panose="020B0502020202020204" pitchFamily="34" charset="0"/>
              </a:rPr>
              <a:t>Регион </a:t>
            </a:r>
            <a:r>
              <a:rPr lang="ru-RU" sz="2300" dirty="0" smtClean="0">
                <a:latin typeface="Century Gothic" panose="020B0502020202020204" pitchFamily="34" charset="0"/>
              </a:rPr>
              <a:t>проживания</a:t>
            </a:r>
          </a:p>
          <a:p>
            <a:endParaRPr lang="ru-RU" sz="23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300" dirty="0" smtClean="0">
                <a:latin typeface="Century Gothic" panose="020B0502020202020204" pitchFamily="34" charset="0"/>
              </a:rPr>
              <a:t>Количество </a:t>
            </a:r>
            <a:r>
              <a:rPr lang="ru-RU" sz="2300" dirty="0">
                <a:latin typeface="Century Gothic" panose="020B0502020202020204" pitchFamily="34" charset="0"/>
              </a:rPr>
              <a:t>клиентов и объем работы по </a:t>
            </a:r>
            <a:r>
              <a:rPr lang="ru-RU" sz="2300" dirty="0" smtClean="0">
                <a:latin typeface="Century Gothic" panose="020B0502020202020204" pitchFamily="34" charset="0"/>
              </a:rPr>
              <a:t>ним</a:t>
            </a:r>
          </a:p>
          <a:p>
            <a:endParaRPr lang="ru-RU" sz="23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300" dirty="0" smtClean="0">
                <a:latin typeface="Century Gothic" panose="020B0502020202020204" pitchFamily="34" charset="0"/>
              </a:rPr>
              <a:t>Наличие </a:t>
            </a:r>
            <a:r>
              <a:rPr lang="ru-RU" sz="2300" dirty="0">
                <a:latin typeface="Century Gothic" panose="020B0502020202020204" pitchFamily="34" charset="0"/>
              </a:rPr>
              <a:t>рекламных идей, по которым приходят новые </a:t>
            </a:r>
            <a:r>
              <a:rPr lang="ru-RU" sz="2300" dirty="0" smtClean="0">
                <a:latin typeface="Century Gothic" panose="020B0502020202020204" pitchFamily="34" charset="0"/>
              </a:rPr>
              <a:t>клиенты</a:t>
            </a:r>
            <a:endParaRPr lang="ru-RU" sz="2300" dirty="0">
              <a:latin typeface="Century Gothic" panose="020B0502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747284" y="404664"/>
            <a:ext cx="0" cy="1477328"/>
          </a:xfrm>
          <a:prstGeom prst="line">
            <a:avLst/>
          </a:prstGeom>
          <a:ln w="381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179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96471"/>
            <a:ext cx="7308304" cy="432048"/>
          </a:xfrm>
          <a:prstGeom prst="rect">
            <a:avLst/>
          </a:prstGeom>
          <a:solidFill>
            <a:srgbClr val="C1CC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755576" y="404664"/>
            <a:ext cx="770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>
                <a:latin typeface="Century Gothic" panose="020B0502020202020204" pitchFamily="34" charset="0"/>
              </a:rPr>
              <a:t>Примерные расценки на популярные бухгалтерские услуги на </a:t>
            </a:r>
            <a:r>
              <a:rPr lang="ru-RU" sz="3000" b="1" dirty="0" err="1" smtClean="0">
                <a:latin typeface="Century Gothic" panose="020B0502020202020204" pitchFamily="34" charset="0"/>
              </a:rPr>
              <a:t>фрилансе</a:t>
            </a:r>
            <a:endParaRPr lang="ru-RU" sz="30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17416"/>
              </p:ext>
            </p:extLst>
          </p:nvPr>
        </p:nvGraphicFramePr>
        <p:xfrm>
          <a:off x="323528" y="1628800"/>
          <a:ext cx="8496944" cy="489654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9242"/>
                <a:gridCol w="3497702"/>
              </a:tblGrid>
              <a:tr h="554326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Наименование услуги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Стоимость, руб.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2025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Бухгалтерское сопровождение</a:t>
                      </a:r>
                      <a:endParaRPr lang="ru-RU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от 4000-5000 в месяц</a:t>
                      </a:r>
                      <a:endParaRPr lang="ru-RU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2025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Обработка первичной документации</a:t>
                      </a:r>
                      <a:endParaRPr lang="ru-RU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от 3000</a:t>
                      </a:r>
                      <a:endParaRPr lang="ru-RU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2025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Подготовка и сдача нулевой отчетности</a:t>
                      </a:r>
                      <a:endParaRPr lang="ru-RU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от 1000</a:t>
                      </a:r>
                      <a:endParaRPr lang="ru-RU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0070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Консультация по подбору системы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налогообложения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3000-4000</a:t>
                      </a:r>
                      <a:endParaRPr lang="ru-RU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2025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Консультации по иным вопросам</a:t>
                      </a:r>
                      <a:endParaRPr lang="ru-RU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от 3000-5000</a:t>
                      </a:r>
                      <a:endParaRPr lang="ru-RU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2025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Разовая сдача отчетности</a:t>
                      </a:r>
                      <a:endParaRPr lang="ru-RU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от 1000</a:t>
                      </a:r>
                      <a:endParaRPr lang="ru-RU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2025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Восстановление учета</a:t>
                      </a:r>
                      <a:endParaRPr lang="ru-RU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Договорная</a:t>
                      </a:r>
                      <a:endParaRPr lang="ru-RU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818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7308304" y="0"/>
            <a:ext cx="1080120" cy="6858000"/>
          </a:xfrm>
          <a:prstGeom prst="rect">
            <a:avLst/>
          </a:prstGeom>
          <a:solidFill>
            <a:srgbClr val="DCE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23528" y="404664"/>
            <a:ext cx="61206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atin typeface="Century Gothic" panose="020B0502020202020204" pitchFamily="34" charset="0"/>
              </a:rPr>
              <a:t>Способы увеличения дохода  </a:t>
            </a:r>
            <a:endParaRPr lang="ru-RU" sz="3000" b="1" dirty="0"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6972" y="1628800"/>
            <a:ext cx="507916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300" dirty="0">
                <a:latin typeface="Century Gothic" panose="020B0502020202020204" pitchFamily="34" charset="0"/>
              </a:rPr>
              <a:t>Вести больше </a:t>
            </a:r>
            <a:r>
              <a:rPr lang="ru-RU" sz="2300" dirty="0" smtClean="0">
                <a:latin typeface="Century Gothic" panose="020B0502020202020204" pitchFamily="34" charset="0"/>
              </a:rPr>
              <a:t>компаний</a:t>
            </a:r>
            <a:endParaRPr lang="ru-RU" sz="2300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2190079"/>
            <a:ext cx="864096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300" dirty="0">
                <a:latin typeface="Century Gothic" panose="020B0502020202020204" pitchFamily="34" charset="0"/>
              </a:rPr>
              <a:t>Оказывать услуги, которые позволяют бухгалтеру хорошо зарабатывать на своих </a:t>
            </a:r>
            <a:r>
              <a:rPr lang="ru-RU" sz="2300" dirty="0" smtClean="0">
                <a:latin typeface="Century Gothic" panose="020B0502020202020204" pitchFamily="34" charset="0"/>
              </a:rPr>
              <a:t>знаниях</a:t>
            </a:r>
            <a:endParaRPr lang="ru-RU" sz="2300" dirty="0"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6972" y="3140968"/>
            <a:ext cx="820891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300" dirty="0">
                <a:latin typeface="Century Gothic" panose="020B0502020202020204" pitchFamily="34" charset="0"/>
              </a:rPr>
              <a:t>Повышать квалификацию и осваивать смежные </a:t>
            </a:r>
            <a:r>
              <a:rPr lang="ru-RU" sz="2300" dirty="0" smtClean="0">
                <a:latin typeface="Century Gothic" panose="020B0502020202020204" pitchFamily="34" charset="0"/>
              </a:rPr>
              <a:t>сферы</a:t>
            </a:r>
            <a:endParaRPr lang="ru-RU" sz="2300" dirty="0"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6423" y="4047689"/>
            <a:ext cx="817550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300" dirty="0">
                <a:latin typeface="Century Gothic" panose="020B0502020202020204" pitchFamily="34" charset="0"/>
              </a:rPr>
              <a:t>Стараться получить больше положительных отзывов и увеличить свой рейтинг на </a:t>
            </a:r>
            <a:r>
              <a:rPr lang="ru-RU" sz="2300" dirty="0" smtClean="0">
                <a:latin typeface="Century Gothic" panose="020B0502020202020204" pitchFamily="34" charset="0"/>
              </a:rPr>
              <a:t>бирже</a:t>
            </a:r>
            <a:endParaRPr lang="ru-RU" sz="2300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6423" y="5033811"/>
            <a:ext cx="734481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300" dirty="0">
                <a:latin typeface="Century Gothic" panose="020B0502020202020204" pitchFamily="34" charset="0"/>
              </a:rPr>
              <a:t>Хороший заработок могут приносить </a:t>
            </a:r>
            <a:r>
              <a:rPr lang="ru-RU" sz="2300" dirty="0" smtClean="0">
                <a:latin typeface="Century Gothic" panose="020B0502020202020204" pitchFamily="34" charset="0"/>
              </a:rPr>
              <a:t>консультации</a:t>
            </a:r>
            <a:endParaRPr lang="ru-RU" sz="2300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6423" y="5850014"/>
            <a:ext cx="561662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300" dirty="0">
                <a:latin typeface="Century Gothic" panose="020B0502020202020204" pitchFamily="34" charset="0"/>
              </a:rPr>
              <a:t>Заниматься </a:t>
            </a:r>
            <a:r>
              <a:rPr lang="ru-RU" sz="2300" dirty="0" smtClean="0">
                <a:latin typeface="Century Gothic" panose="020B0502020202020204" pitchFamily="34" charset="0"/>
              </a:rPr>
              <a:t>обучением</a:t>
            </a:r>
            <a:endParaRPr lang="ru-RU" sz="2300" dirty="0">
              <a:latin typeface="Century Gothic" panose="020B0502020202020204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95536" y="912495"/>
            <a:ext cx="6624736" cy="0"/>
          </a:xfrm>
          <a:prstGeom prst="line">
            <a:avLst/>
          </a:prstGeom>
          <a:ln w="381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95536" y="1420327"/>
            <a:ext cx="3240360" cy="0"/>
          </a:xfrm>
          <a:prstGeom prst="line">
            <a:avLst/>
          </a:prstGeom>
          <a:ln w="381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3529" y="909864"/>
            <a:ext cx="30603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>
                <a:latin typeface="Century Gothic" panose="020B0502020202020204" pitchFamily="34" charset="0"/>
              </a:rPr>
              <a:t>н</a:t>
            </a:r>
            <a:r>
              <a:rPr lang="ru-RU" sz="3000" b="1" dirty="0" smtClean="0">
                <a:latin typeface="Century Gothic" panose="020B0502020202020204" pitchFamily="34" charset="0"/>
              </a:rPr>
              <a:t>а </a:t>
            </a:r>
            <a:r>
              <a:rPr lang="ru-RU" sz="3000" b="1" dirty="0" err="1" smtClean="0">
                <a:latin typeface="Century Gothic" panose="020B0502020202020204" pitchFamily="34" charset="0"/>
              </a:rPr>
              <a:t>фрилансе</a:t>
            </a:r>
            <a:endParaRPr lang="ru-RU" sz="3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01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75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125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" accel="100000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125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5" accel="100000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250"/>
                            </p:stCondLst>
                            <p:childTnLst>
                              <p:par>
                                <p:cTn id="3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125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25" accel="100000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125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25" accel="100000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750"/>
                            </p:stCondLst>
                            <p:childTnLst>
                              <p:par>
                                <p:cTn id="4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125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25" accel="100000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0"/>
                            </p:stCondLst>
                            <p:childTnLst>
                              <p:par>
                                <p:cTn id="5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125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25" accel="100000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251520" y="0"/>
            <a:ext cx="1154635" cy="4752529"/>
          </a:xfrm>
          <a:prstGeom prst="rect">
            <a:avLst/>
          </a:prstGeom>
          <a:solidFill>
            <a:srgbClr val="DCE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0" y="5301208"/>
            <a:ext cx="7596336" cy="648072"/>
          </a:xfrm>
          <a:prstGeom prst="rect">
            <a:avLst/>
          </a:prstGeom>
          <a:solidFill>
            <a:srgbClr val="CFD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11560" y="404664"/>
            <a:ext cx="770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>
                <a:latin typeface="Century Gothic" panose="020B0502020202020204" pitchFamily="34" charset="0"/>
              </a:rPr>
              <a:t>Зарплата для профессии «Бухгалтер» в январе 2022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7584" y="321297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072074" y="2432016"/>
            <a:ext cx="0" cy="2160240"/>
          </a:xfrm>
          <a:prstGeom prst="line">
            <a:avLst/>
          </a:prstGeom>
          <a:ln w="3175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Группа 4"/>
          <p:cNvGrpSpPr/>
          <p:nvPr/>
        </p:nvGrpSpPr>
        <p:grpSpPr>
          <a:xfrm>
            <a:off x="1964062" y="2636912"/>
            <a:ext cx="216024" cy="1951097"/>
            <a:chOff x="1151620" y="2841808"/>
            <a:chExt cx="216024" cy="1951097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 flipH="1" flipV="1">
              <a:off x="1259632" y="2985824"/>
              <a:ext cx="2768" cy="1807081"/>
            </a:xfrm>
            <a:prstGeom prst="line">
              <a:avLst/>
            </a:prstGeom>
            <a:ln w="3175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Блок-схема: узел 6"/>
            <p:cNvSpPr/>
            <p:nvPr/>
          </p:nvSpPr>
          <p:spPr>
            <a:xfrm>
              <a:off x="1151620" y="2841808"/>
              <a:ext cx="216024" cy="216024"/>
            </a:xfrm>
            <a:prstGeom prst="flowChartConnector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629292" y="1992512"/>
            <a:ext cx="1084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entury Gothic" panose="020B0502020202020204" pitchFamily="34" charset="0"/>
              </a:rPr>
              <a:t>30 200</a:t>
            </a:r>
            <a:endParaRPr lang="ru-RU" sz="2000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35771" y="4752529"/>
            <a:ext cx="12781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Century Gothic" panose="020B0502020202020204" pitchFamily="34" charset="0"/>
              </a:rPr>
              <a:t>Средняя з/п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633038" y="2432016"/>
            <a:ext cx="0" cy="2160240"/>
          </a:xfrm>
          <a:prstGeom prst="line">
            <a:avLst/>
          </a:prstGeom>
          <a:ln w="3175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Группа 10"/>
          <p:cNvGrpSpPr/>
          <p:nvPr/>
        </p:nvGrpSpPr>
        <p:grpSpPr>
          <a:xfrm>
            <a:off x="4527794" y="2997538"/>
            <a:ext cx="216024" cy="1590471"/>
            <a:chOff x="1154388" y="3202434"/>
            <a:chExt cx="216024" cy="1590471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262400" y="3417872"/>
              <a:ext cx="0" cy="1375033"/>
            </a:xfrm>
            <a:prstGeom prst="line">
              <a:avLst/>
            </a:prstGeom>
            <a:ln w="3175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Блок-схема: узел 12"/>
            <p:cNvSpPr/>
            <p:nvPr/>
          </p:nvSpPr>
          <p:spPr>
            <a:xfrm>
              <a:off x="1154388" y="3202434"/>
              <a:ext cx="216024" cy="216024"/>
            </a:xfrm>
            <a:prstGeom prst="flowChartConnector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165385" y="1992512"/>
            <a:ext cx="1198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entury Gothic" panose="020B0502020202020204" pitchFamily="34" charset="0"/>
              </a:rPr>
              <a:t>30 000</a:t>
            </a:r>
            <a:endParaRPr lang="ru-RU" sz="2000" b="1" dirty="0">
              <a:latin typeface="Century Gothic" panose="020B0502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78070" y="4755150"/>
            <a:ext cx="17099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Century Gothic" panose="020B0502020202020204" pitchFamily="34" charset="0"/>
              </a:rPr>
              <a:t>Медианная </a:t>
            </a:r>
            <a:r>
              <a:rPr lang="ru-RU" sz="2000" dirty="0" smtClean="0">
                <a:latin typeface="Century Gothic" panose="020B0502020202020204" pitchFamily="34" charset="0"/>
              </a:rPr>
              <a:t>з/п </a:t>
            </a:r>
            <a:endParaRPr lang="ru-RU" sz="2000" dirty="0">
              <a:latin typeface="Century Gothic" panose="020B0502020202020204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7092280" y="2432016"/>
            <a:ext cx="0" cy="2160240"/>
          </a:xfrm>
          <a:prstGeom prst="line">
            <a:avLst/>
          </a:prstGeom>
          <a:ln w="3175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Группа 22"/>
          <p:cNvGrpSpPr/>
          <p:nvPr/>
        </p:nvGrpSpPr>
        <p:grpSpPr>
          <a:xfrm>
            <a:off x="6984268" y="3105550"/>
            <a:ext cx="216024" cy="1482459"/>
            <a:chOff x="1151620" y="3310446"/>
            <a:chExt cx="216024" cy="1482459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 flipH="1" flipV="1">
              <a:off x="1259632" y="3417872"/>
              <a:ext cx="2768" cy="1375033"/>
            </a:xfrm>
            <a:prstGeom prst="line">
              <a:avLst/>
            </a:prstGeom>
            <a:ln w="3175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Блок-схема: узел 24"/>
            <p:cNvSpPr/>
            <p:nvPr/>
          </p:nvSpPr>
          <p:spPr>
            <a:xfrm>
              <a:off x="1151620" y="3310446"/>
              <a:ext cx="216024" cy="216024"/>
            </a:xfrm>
            <a:prstGeom prst="flowChartConnector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6646730" y="1992512"/>
            <a:ext cx="1381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entury Gothic" panose="020B0502020202020204" pitchFamily="34" charset="0"/>
              </a:rPr>
              <a:t>30 000</a:t>
            </a:r>
            <a:endParaRPr lang="ru-RU" sz="2000" b="1" dirty="0">
              <a:latin typeface="Century Gothic" panose="020B0502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03308" y="4726544"/>
            <a:ext cx="15779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Century Gothic" panose="020B0502020202020204" pitchFamily="34" charset="0"/>
              </a:rPr>
              <a:t>Модальная з/п</a:t>
            </a:r>
          </a:p>
        </p:txBody>
      </p:sp>
    </p:spTree>
    <p:extLst>
      <p:ext uri="{BB962C8B-B14F-4D97-AF65-F5344CB8AC3E}">
        <p14:creationId xmlns:p14="http://schemas.microsoft.com/office/powerpoint/2010/main" val="259219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4" grpId="0"/>
      <p:bldP spid="2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0" y="3826208"/>
            <a:ext cx="5870093" cy="887819"/>
          </a:xfrm>
          <a:prstGeom prst="rect">
            <a:avLst/>
          </a:prstGeom>
          <a:solidFill>
            <a:srgbClr val="CFD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419872" y="2677375"/>
            <a:ext cx="5138824" cy="1242187"/>
          </a:xfrm>
          <a:prstGeom prst="rect">
            <a:avLst/>
          </a:prstGeom>
          <a:solidFill>
            <a:srgbClr val="DCE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657840" y="0"/>
            <a:ext cx="889824" cy="2990855"/>
          </a:xfrm>
          <a:prstGeom prst="rect">
            <a:avLst/>
          </a:prstGeom>
          <a:solidFill>
            <a:srgbClr val="C1CC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3" name="Группа 32"/>
          <p:cNvGrpSpPr/>
          <p:nvPr/>
        </p:nvGrpSpPr>
        <p:grpSpPr>
          <a:xfrm>
            <a:off x="1835696" y="476672"/>
            <a:ext cx="6768752" cy="1477328"/>
            <a:chOff x="1835696" y="476672"/>
            <a:chExt cx="6768752" cy="1477328"/>
          </a:xfrm>
        </p:grpSpPr>
        <p:sp>
          <p:nvSpPr>
            <p:cNvPr id="2" name="TextBox 1"/>
            <p:cNvSpPr txBox="1"/>
            <p:nvPr/>
          </p:nvSpPr>
          <p:spPr>
            <a:xfrm>
              <a:off x="1835696" y="476672"/>
              <a:ext cx="6768752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3000" b="1" dirty="0">
                  <a:latin typeface="Century Gothic" panose="020B0502020202020204" pitchFamily="34" charset="0"/>
                </a:rPr>
                <a:t>Положительные черты работы бухгалтера в офисе, по сравнению с </a:t>
              </a:r>
              <a:r>
                <a:rPr lang="ru-RU" sz="3000" b="1" dirty="0" err="1">
                  <a:latin typeface="Century Gothic" panose="020B0502020202020204" pitchFamily="34" charset="0"/>
                </a:rPr>
                <a:t>удаленкой</a:t>
              </a:r>
              <a:endParaRPr lang="ru-RU" sz="3000" b="1" dirty="0">
                <a:latin typeface="Century Gothic" panose="020B0502020202020204" pitchFamily="34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8604448" y="548680"/>
              <a:ext cx="0" cy="1405320"/>
            </a:xfrm>
            <a:prstGeom prst="line">
              <a:avLst/>
            </a:prstGeom>
            <a:ln w="381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Группа 34"/>
          <p:cNvGrpSpPr/>
          <p:nvPr/>
        </p:nvGrpSpPr>
        <p:grpSpPr>
          <a:xfrm>
            <a:off x="652889" y="3429000"/>
            <a:ext cx="4711197" cy="1154162"/>
            <a:chOff x="652889" y="3429000"/>
            <a:chExt cx="4711197" cy="1154162"/>
          </a:xfrm>
        </p:grpSpPr>
        <p:sp>
          <p:nvSpPr>
            <p:cNvPr id="6" name="TextBox 5"/>
            <p:cNvSpPr txBox="1"/>
            <p:nvPr/>
          </p:nvSpPr>
          <p:spPr>
            <a:xfrm>
              <a:off x="652889" y="3429000"/>
              <a:ext cx="4711197" cy="1154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300" dirty="0">
                  <a:latin typeface="Century Gothic" panose="020B0502020202020204" pitchFamily="34" charset="0"/>
                </a:rPr>
                <a:t>Осуществляется оплата простоя на основании больничного листа</a:t>
              </a: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652889" y="3478481"/>
              <a:ext cx="0" cy="1055200"/>
            </a:xfrm>
            <a:prstGeom prst="line">
              <a:avLst/>
            </a:prstGeom>
            <a:ln w="381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Группа 35"/>
          <p:cNvGrpSpPr/>
          <p:nvPr/>
        </p:nvGrpSpPr>
        <p:grpSpPr>
          <a:xfrm>
            <a:off x="4349484" y="4437112"/>
            <a:ext cx="3600400" cy="800219"/>
            <a:chOff x="4349484" y="4437112"/>
            <a:chExt cx="3600400" cy="800219"/>
          </a:xfrm>
        </p:grpSpPr>
        <p:sp>
          <p:nvSpPr>
            <p:cNvPr id="7" name="TextBox 6"/>
            <p:cNvSpPr txBox="1"/>
            <p:nvPr/>
          </p:nvSpPr>
          <p:spPr>
            <a:xfrm>
              <a:off x="4349484" y="4437112"/>
              <a:ext cx="3600400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300" dirty="0">
                  <a:latin typeface="Century Gothic" panose="020B0502020202020204" pitchFamily="34" charset="0"/>
                </a:rPr>
                <a:t>Есть разделение дома и работы</a:t>
              </a: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349484" y="4484200"/>
              <a:ext cx="0" cy="709080"/>
            </a:xfrm>
            <a:prstGeom prst="line">
              <a:avLst/>
            </a:prstGeom>
            <a:ln w="381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Группа 33"/>
          <p:cNvGrpSpPr/>
          <p:nvPr/>
        </p:nvGrpSpPr>
        <p:grpSpPr>
          <a:xfrm>
            <a:off x="4139952" y="2420888"/>
            <a:ext cx="4595516" cy="1508105"/>
            <a:chOff x="4139952" y="2420888"/>
            <a:chExt cx="4595516" cy="1508105"/>
          </a:xfrm>
        </p:grpSpPr>
        <p:sp>
          <p:nvSpPr>
            <p:cNvPr id="4" name="TextBox 3"/>
            <p:cNvSpPr txBox="1"/>
            <p:nvPr/>
          </p:nvSpPr>
          <p:spPr>
            <a:xfrm>
              <a:off x="4139952" y="2420888"/>
              <a:ext cx="4595516" cy="1508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2300" dirty="0">
                  <a:latin typeface="Century Gothic" panose="020B0502020202020204" pitchFamily="34" charset="0"/>
                </a:rPr>
                <a:t>Присутствует самодисциплина и умение правильно планировать рабочее время</a:t>
              </a: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7187222" y="2420888"/>
              <a:ext cx="1548246" cy="0"/>
            </a:xfrm>
            <a:prstGeom prst="line">
              <a:avLst/>
            </a:prstGeom>
            <a:ln w="381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8735468" y="2420888"/>
              <a:ext cx="0" cy="1405320"/>
            </a:xfrm>
            <a:prstGeom prst="line">
              <a:avLst/>
            </a:prstGeom>
            <a:ln w="381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Группа 36"/>
          <p:cNvGrpSpPr/>
          <p:nvPr/>
        </p:nvGrpSpPr>
        <p:grpSpPr>
          <a:xfrm>
            <a:off x="652891" y="5391267"/>
            <a:ext cx="3919110" cy="446276"/>
            <a:chOff x="652891" y="5391267"/>
            <a:chExt cx="3919110" cy="446276"/>
          </a:xfrm>
        </p:grpSpPr>
        <p:sp>
          <p:nvSpPr>
            <p:cNvPr id="5" name="TextBox 4"/>
            <p:cNvSpPr txBox="1"/>
            <p:nvPr/>
          </p:nvSpPr>
          <p:spPr>
            <a:xfrm>
              <a:off x="652891" y="5391267"/>
              <a:ext cx="3919110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300" dirty="0">
                  <a:latin typeface="Century Gothic" panose="020B0502020202020204" pitchFamily="34" charset="0"/>
                </a:rPr>
                <a:t>Общение с коллегами</a:t>
              </a:r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 flipH="1">
              <a:off x="652891" y="5837543"/>
              <a:ext cx="1462204" cy="0"/>
            </a:xfrm>
            <a:prstGeom prst="line">
              <a:avLst/>
            </a:prstGeom>
            <a:ln w="381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657840" y="5391267"/>
              <a:ext cx="0" cy="446276"/>
            </a:xfrm>
            <a:prstGeom prst="line">
              <a:avLst/>
            </a:prstGeom>
            <a:ln w="381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652891" y="2190636"/>
            <a:ext cx="369659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>
                <a:latin typeface="Century Gothic" panose="020B0502020202020204" pitchFamily="34" charset="0"/>
              </a:rPr>
              <a:t>Рабочий день обычно нормирован</a:t>
            </a:r>
          </a:p>
        </p:txBody>
      </p:sp>
    </p:spTree>
    <p:extLst>
      <p:ext uri="{BB962C8B-B14F-4D97-AF65-F5344CB8AC3E}">
        <p14:creationId xmlns:p14="http://schemas.microsoft.com/office/powerpoint/2010/main" val="110786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6112" y="0"/>
            <a:ext cx="4876144" cy="1628800"/>
          </a:xfrm>
          <a:prstGeom prst="rect">
            <a:avLst/>
          </a:prstGeom>
          <a:solidFill>
            <a:srgbClr val="DCE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61774" y="2611343"/>
            <a:ext cx="792088" cy="4268128"/>
          </a:xfrm>
          <a:prstGeom prst="rect">
            <a:avLst/>
          </a:prstGeom>
          <a:solidFill>
            <a:srgbClr val="DCE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Внештатная работа на дому. мультяшный бородатый человек, сидящий в кресле,  мужской персонаж, работающий с ноутбуком | Премиум вектор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328" y="0"/>
            <a:ext cx="3868280" cy="3868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548680"/>
            <a:ext cx="49685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>
                <a:latin typeface="Century Gothic" panose="020B0502020202020204" pitchFamily="34" charset="0"/>
              </a:rPr>
              <a:t>П</a:t>
            </a:r>
            <a:r>
              <a:rPr lang="ru-RU" sz="2500" dirty="0" smtClean="0">
                <a:latin typeface="Century Gothic" panose="020B0502020202020204" pitchFamily="34" charset="0"/>
              </a:rPr>
              <a:t>ереход </a:t>
            </a:r>
            <a:r>
              <a:rPr lang="ru-RU" sz="2500" dirty="0">
                <a:latin typeface="Century Gothic" panose="020B0502020202020204" pitchFamily="34" charset="0"/>
              </a:rPr>
              <a:t>бухгалтера на </a:t>
            </a:r>
            <a:r>
              <a:rPr lang="ru-RU" sz="2500" dirty="0" err="1">
                <a:latin typeface="Century Gothic" panose="020B0502020202020204" pitchFamily="34" charset="0"/>
              </a:rPr>
              <a:t>фриланс</a:t>
            </a:r>
            <a:r>
              <a:rPr lang="ru-RU" sz="2500" dirty="0">
                <a:latin typeface="Century Gothic" panose="020B0502020202020204" pitchFamily="34" charset="0"/>
              </a:rPr>
              <a:t> является прибыльной и безопасной мерой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65546" y="2636912"/>
            <a:ext cx="45164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>
                <a:latin typeface="Century Gothic" panose="020B0502020202020204" pitchFamily="34" charset="0"/>
              </a:rPr>
              <a:t>В</a:t>
            </a:r>
            <a:r>
              <a:rPr lang="ru-RU" sz="2500" dirty="0" smtClean="0">
                <a:latin typeface="Century Gothic" panose="020B0502020202020204" pitchFamily="34" charset="0"/>
              </a:rPr>
              <a:t>нештатные </a:t>
            </a:r>
            <a:r>
              <a:rPr lang="ru-RU" sz="2500" dirty="0">
                <a:latin typeface="Century Gothic" panose="020B0502020202020204" pitchFamily="34" charset="0"/>
              </a:rPr>
              <a:t>работники важны именно для небольших компаний и </a:t>
            </a:r>
            <a:r>
              <a:rPr lang="ru-RU" sz="2500" dirty="0" err="1">
                <a:latin typeface="Century Gothic" panose="020B0502020202020204" pitchFamily="34" charset="0"/>
              </a:rPr>
              <a:t>микробизнеса</a:t>
            </a:r>
            <a:endParaRPr lang="ru-RU" sz="2500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1774" y="4590395"/>
            <a:ext cx="646069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>
                <a:latin typeface="Century Gothic" panose="020B0502020202020204" pitchFamily="34" charset="0"/>
              </a:rPr>
              <a:t>Б</a:t>
            </a:r>
            <a:r>
              <a:rPr lang="ru-RU" sz="2500" dirty="0" smtClean="0">
                <a:latin typeface="Century Gothic" panose="020B0502020202020204" pitchFamily="34" charset="0"/>
              </a:rPr>
              <a:t>иржи </a:t>
            </a:r>
            <a:r>
              <a:rPr lang="ru-RU" sz="2500" dirty="0">
                <a:latin typeface="Century Gothic" panose="020B0502020202020204" pitchFamily="34" charset="0"/>
              </a:rPr>
              <a:t>удалённой работы дают отличную инфраструктуру и базу для развития малого предпринимательства в России</a:t>
            </a:r>
          </a:p>
        </p:txBody>
      </p:sp>
    </p:spTree>
    <p:extLst>
      <p:ext uri="{BB962C8B-B14F-4D97-AF65-F5344CB8AC3E}">
        <p14:creationId xmlns:p14="http://schemas.microsoft.com/office/powerpoint/2010/main" val="400693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2" grpId="0"/>
      <p:bldP spid="3" grpId="0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647286" y="854372"/>
            <a:ext cx="3544981" cy="2808312"/>
            <a:chOff x="647286" y="854372"/>
            <a:chExt cx="3544981" cy="2808312"/>
          </a:xfrm>
        </p:grpSpPr>
        <p:pic>
          <p:nvPicPr>
            <p:cNvPr id="10" name="Picture 4" descr="https://giftsfactory.ru/image/data/new_images/2b225d4c5b49455a373e5becbb475093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200" y="980728"/>
              <a:ext cx="3313154" cy="19775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6" descr="https://s02.yapfiles.ru/files/2404764/45454246_imac27inch2011forsaleintirupatiimactransparentpngmin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286" y="854372"/>
              <a:ext cx="3544981" cy="2808312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schemeClr val="tx1">
                  <a:lumMod val="85000"/>
                  <a:lumOff val="15000"/>
                  <a:alpha val="4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TextBox 11"/>
          <p:cNvSpPr txBox="1"/>
          <p:nvPr/>
        </p:nvSpPr>
        <p:spPr>
          <a:xfrm>
            <a:off x="4518838" y="965867"/>
            <a:ext cx="360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b="1" dirty="0" smtClean="0">
                <a:latin typeface="Century Gothic" panose="020B0502020202020204" pitchFamily="34" charset="0"/>
              </a:rPr>
              <a:t>Бухгалтер фрилансер</a:t>
            </a:r>
            <a:r>
              <a:rPr lang="ru-RU" sz="2700" b="1" dirty="0">
                <a:latin typeface="Century Gothic" panose="020B0502020202020204" pitchFamily="34" charset="0"/>
              </a:rPr>
              <a:t> </a:t>
            </a:r>
            <a:r>
              <a:rPr lang="ru-RU" sz="2700" b="1" dirty="0" smtClean="0">
                <a:latin typeface="Century Gothic" panose="020B0502020202020204" pitchFamily="34" charset="0"/>
              </a:rPr>
              <a:t>– новые возможности заработка в ногу </a:t>
            </a: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со временем</a:t>
            </a:r>
            <a:endParaRPr lang="ru-RU" sz="27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4507530" y="4018285"/>
            <a:ext cx="4547812" cy="2554545"/>
            <a:chOff x="4507530" y="4018285"/>
            <a:chExt cx="4547812" cy="2554545"/>
          </a:xfrm>
        </p:grpSpPr>
        <p:sp>
          <p:nvSpPr>
            <p:cNvPr id="14" name="TextBox 13"/>
            <p:cNvSpPr txBox="1"/>
            <p:nvPr/>
          </p:nvSpPr>
          <p:spPr>
            <a:xfrm>
              <a:off x="4518838" y="4018285"/>
              <a:ext cx="4536504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>
                  <a:latin typeface="Century Gothic" panose="020B0502020202020204" pitchFamily="34" charset="0"/>
                </a:rPr>
                <a:t>Работу выполнили:</a:t>
              </a:r>
            </a:p>
            <a:p>
              <a:r>
                <a:rPr lang="ru-RU" sz="2000" dirty="0" smtClean="0">
                  <a:latin typeface="Century Gothic" panose="020B0502020202020204" pitchFamily="34" charset="0"/>
                </a:rPr>
                <a:t>Студентки 231 группы:</a:t>
              </a:r>
            </a:p>
            <a:p>
              <a:r>
                <a:rPr lang="ru-RU" sz="2000" dirty="0" smtClean="0">
                  <a:latin typeface="Century Gothic" panose="020B0502020202020204" pitchFamily="34" charset="0"/>
                </a:rPr>
                <a:t>Макарова Ксения Павловна</a:t>
              </a:r>
            </a:p>
            <a:p>
              <a:r>
                <a:rPr lang="ru-RU" sz="2000" dirty="0" smtClean="0">
                  <a:latin typeface="Century Gothic" panose="020B0502020202020204" pitchFamily="34" charset="0"/>
                </a:rPr>
                <a:t>Крюкова Светлана Алексеевна</a:t>
              </a:r>
            </a:p>
            <a:p>
              <a:r>
                <a:rPr lang="ru-RU" sz="2000" dirty="0" smtClean="0">
                  <a:latin typeface="Century Gothic" panose="020B0502020202020204" pitchFamily="34" charset="0"/>
                </a:rPr>
                <a:t>Гудкова Вера Дмитриевна</a:t>
              </a:r>
            </a:p>
            <a:p>
              <a:endParaRPr lang="ru-RU" sz="2000" dirty="0">
                <a:latin typeface="Century Gothic" panose="020B0502020202020204" pitchFamily="34" charset="0"/>
              </a:endParaRPr>
            </a:p>
            <a:p>
              <a:r>
                <a:rPr lang="ru-RU" sz="2000" dirty="0" smtClean="0">
                  <a:latin typeface="Century Gothic" panose="020B0502020202020204" pitchFamily="34" charset="0"/>
                </a:rPr>
                <a:t>Научный руководитель:</a:t>
              </a:r>
            </a:p>
            <a:p>
              <a:r>
                <a:rPr lang="ru-RU" sz="2000" dirty="0" smtClean="0">
                  <a:latin typeface="Century Gothic" panose="020B0502020202020204" pitchFamily="34" charset="0"/>
                </a:rPr>
                <a:t>Демидова Юлия Васильевна</a:t>
              </a:r>
              <a:endParaRPr lang="ru-RU" sz="2000" dirty="0">
                <a:latin typeface="Century Gothic" panose="020B0502020202020204" pitchFamily="34" charset="0"/>
              </a:endParaRPr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4507530" y="4018285"/>
              <a:ext cx="0" cy="2554545"/>
            </a:xfrm>
            <a:prstGeom prst="line">
              <a:avLst/>
            </a:prstGeom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54940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476672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Schoolbook" panose="02040604050505020304" pitchFamily="18" charset="0"/>
              </a:rPr>
              <a:t>В ходе работы решаются следующие задачи:</a:t>
            </a:r>
            <a:endParaRPr lang="ru-RU" sz="2700" b="1" dirty="0">
              <a:solidFill>
                <a:schemeClr val="tx1">
                  <a:lumMod val="85000"/>
                  <a:lumOff val="15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04629" y="1823988"/>
            <a:ext cx="579335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500" dirty="0" smtClean="0">
                <a:latin typeface="Century Gothic" panose="020B0502020202020204" pitchFamily="34" charset="0"/>
              </a:rPr>
              <a:t>выяснение и обоснование причин появления этой профессии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57200" y="3201389"/>
            <a:ext cx="62750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500" dirty="0" smtClean="0">
                <a:latin typeface="Century Gothic" panose="020B0502020202020204" pitchFamily="34" charset="0"/>
              </a:rPr>
              <a:t> к чему приведет внедрение данной профессии в работу предприятия, выгодно и невыгодно будет её применение;</a:t>
            </a: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V="1">
            <a:off x="457200" y="1556792"/>
            <a:ext cx="8026205" cy="3994"/>
          </a:xfrm>
          <a:prstGeom prst="line">
            <a:avLst/>
          </a:prstGeom>
          <a:ln w="19050" cap="rnd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704629" y="5063360"/>
            <a:ext cx="642815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500" dirty="0" smtClean="0">
                <a:latin typeface="Century Gothic" panose="020B0502020202020204" pitchFamily="34" charset="0"/>
              </a:rPr>
              <a:t>возможность замены штатных бухгалтеров на бухгалтеров – фрилансеров.</a:t>
            </a:r>
          </a:p>
        </p:txBody>
      </p:sp>
    </p:spTree>
    <p:extLst>
      <p:ext uri="{BB962C8B-B14F-4D97-AF65-F5344CB8AC3E}">
        <p14:creationId xmlns:p14="http://schemas.microsoft.com/office/powerpoint/2010/main" val="87461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7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Блок-схема: процесс 12"/>
          <p:cNvSpPr/>
          <p:nvPr/>
        </p:nvSpPr>
        <p:spPr>
          <a:xfrm>
            <a:off x="444230" y="1268760"/>
            <a:ext cx="4487809" cy="648072"/>
          </a:xfrm>
          <a:prstGeom prst="flowChartProcess">
            <a:avLst/>
          </a:prstGeom>
          <a:solidFill>
            <a:srgbClr val="CFD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611560" y="4149080"/>
            <a:ext cx="4631825" cy="2358844"/>
          </a:xfrm>
          <a:prstGeom prst="flowChartProcess">
            <a:avLst/>
          </a:prstGeom>
          <a:solidFill>
            <a:srgbClr val="DCE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1412776"/>
            <a:ext cx="6851104" cy="1296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000" b="1" dirty="0" smtClean="0">
                <a:latin typeface="Century Gothic" panose="020B0502020202020204" pitchFamily="34" charset="0"/>
              </a:rPr>
              <a:t>Предмет исследования </a:t>
            </a:r>
            <a:r>
              <a:rPr lang="ru-RU" sz="3000" dirty="0" smtClean="0">
                <a:latin typeface="Century Gothic" panose="020B0502020202020204" pitchFamily="34" charset="0"/>
              </a:rPr>
              <a:t>- </a:t>
            </a:r>
            <a:r>
              <a:rPr lang="ru-RU" sz="3000" dirty="0">
                <a:latin typeface="Century Gothic" panose="020B0502020202020204" pitchFamily="34" charset="0"/>
              </a:rPr>
              <a:t>место </a:t>
            </a:r>
            <a:r>
              <a:rPr lang="ru-RU" sz="3000" dirty="0" err="1">
                <a:latin typeface="Century Gothic" panose="020B0502020202020204" pitchFamily="34" charset="0"/>
              </a:rPr>
              <a:t>фриланса</a:t>
            </a:r>
            <a:r>
              <a:rPr lang="ru-RU" sz="3000" dirty="0">
                <a:latin typeface="Century Gothic" panose="020B0502020202020204" pitchFamily="34" charset="0"/>
              </a:rPr>
              <a:t> в современной работе бухгалтера на предприятии.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61369" y="3645024"/>
            <a:ext cx="60486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atin typeface="Century Gothic" panose="020B0502020202020204" pitchFamily="34" charset="0"/>
              </a:rPr>
              <a:t>Объект исследования </a:t>
            </a:r>
            <a:r>
              <a:rPr lang="ru-RU" sz="3000" dirty="0" smtClean="0">
                <a:latin typeface="Century Gothic" panose="020B0502020202020204" pitchFamily="34" charset="0"/>
              </a:rPr>
              <a:t>- новая </a:t>
            </a:r>
            <a:r>
              <a:rPr lang="ru-RU" sz="3000" dirty="0">
                <a:latin typeface="Century Gothic" panose="020B0502020202020204" pitchFamily="34" charset="0"/>
              </a:rPr>
              <a:t>появившаяся профессия бухгалтера - фрилансера.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44231" y="1268760"/>
            <a:ext cx="0" cy="158417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561369" y="3591600"/>
            <a:ext cx="0" cy="158417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88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Правила эффективности работы фрилансера | LAB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060986"/>
            <a:ext cx="4762500" cy="3448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506988"/>
            <a:ext cx="71287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>
                <a:latin typeface="Century Gothic" panose="020B0502020202020204" pitchFamily="34" charset="0"/>
              </a:rPr>
              <a:t>Бухгалтер – </a:t>
            </a:r>
            <a:r>
              <a:rPr lang="ru-RU" sz="3000" b="1" dirty="0" err="1">
                <a:latin typeface="Century Gothic" panose="020B0502020202020204" pitchFamily="34" charset="0"/>
              </a:rPr>
              <a:t>фрилансер</a:t>
            </a:r>
            <a:r>
              <a:rPr lang="ru-RU" sz="3000" b="1" dirty="0">
                <a:latin typeface="Century Gothic" panose="020B0502020202020204" pitchFamily="34" charset="0"/>
              </a:rPr>
              <a:t> – кто это?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3712993"/>
            <a:ext cx="51985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b="1" dirty="0" err="1" smtClean="0">
                <a:latin typeface="Century Gothic" panose="020B0502020202020204" pitchFamily="34" charset="0"/>
              </a:rPr>
              <a:t>Фрилансеры</a:t>
            </a:r>
            <a:r>
              <a:rPr lang="ru-RU" sz="2300" dirty="0" smtClean="0">
                <a:latin typeface="Century Gothic" panose="020B0502020202020204" pitchFamily="34" charset="0"/>
              </a:rPr>
              <a:t> </a:t>
            </a:r>
            <a:r>
              <a:rPr lang="ru-RU" sz="2300" dirty="0">
                <a:latin typeface="Century Gothic" panose="020B0502020202020204" pitchFamily="34" charset="0"/>
              </a:rPr>
              <a:t>— это те люди, которые выполняют работу удаленно, не находясь на месте пребывания работодателя, и связываются с ним через Интернет.</a:t>
            </a:r>
          </a:p>
        </p:txBody>
      </p:sp>
    </p:spTree>
    <p:extLst>
      <p:ext uri="{BB962C8B-B14F-4D97-AF65-F5344CB8AC3E}">
        <p14:creationId xmlns:p14="http://schemas.microsoft.com/office/powerpoint/2010/main" val="40566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процесс 4"/>
          <p:cNvSpPr/>
          <p:nvPr/>
        </p:nvSpPr>
        <p:spPr>
          <a:xfrm>
            <a:off x="334160" y="357829"/>
            <a:ext cx="2869688" cy="4007276"/>
          </a:xfrm>
          <a:prstGeom prst="flowChartProcess">
            <a:avLst/>
          </a:prstGeom>
          <a:solidFill>
            <a:srgbClr val="CFD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7087549" y="2553580"/>
            <a:ext cx="1630304" cy="3083757"/>
          </a:xfrm>
          <a:prstGeom prst="flowChartProcess">
            <a:avLst/>
          </a:prstGeom>
          <a:solidFill>
            <a:srgbClr val="DCE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34160" y="440415"/>
            <a:ext cx="8460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000" b="1" dirty="0" smtClean="0">
                <a:latin typeface="Century Gothic" panose="020B0502020202020204" pitchFamily="34" charset="0"/>
              </a:rPr>
              <a:t>Типы </a:t>
            </a:r>
            <a:r>
              <a:rPr lang="ru-RU" sz="3000" b="1" dirty="0" err="1" smtClean="0">
                <a:latin typeface="Century Gothic" panose="020B0502020202020204" pitchFamily="34" charset="0"/>
              </a:rPr>
              <a:t>фриланса</a:t>
            </a:r>
            <a:r>
              <a:rPr lang="ru-RU" sz="3000" b="1" dirty="0" smtClean="0">
                <a:latin typeface="Century Gothic" panose="020B0502020202020204" pitchFamily="34" charset="0"/>
              </a:rPr>
              <a:t> при распределении бухгалтерских обязанностей </a:t>
            </a:r>
            <a:endParaRPr lang="ru-RU" sz="3000" b="1" dirty="0"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4160" y="1804226"/>
            <a:ext cx="546197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300" dirty="0">
                <a:latin typeface="Century Gothic" panose="020B0502020202020204" pitchFamily="34" charset="0"/>
              </a:rPr>
              <a:t>Б</a:t>
            </a:r>
            <a:r>
              <a:rPr lang="ru-RU" sz="2300" dirty="0" smtClean="0">
                <a:latin typeface="Century Gothic" panose="020B0502020202020204" pitchFamily="34" charset="0"/>
              </a:rPr>
              <a:t>ухгалтер </a:t>
            </a:r>
            <a:r>
              <a:rPr lang="ru-RU" sz="2300" dirty="0">
                <a:latin typeface="Century Gothic" panose="020B0502020202020204" pitchFamily="34" charset="0"/>
              </a:rPr>
              <a:t>выполняет ведение документации и составление </a:t>
            </a:r>
            <a:r>
              <a:rPr lang="ru-RU" sz="2300" dirty="0" smtClean="0">
                <a:latin typeface="Century Gothic" panose="020B0502020202020204" pitchFamily="34" charset="0"/>
              </a:rPr>
              <a:t>отчетов, ответственность </a:t>
            </a:r>
            <a:r>
              <a:rPr lang="ru-RU" sz="2300" dirty="0">
                <a:latin typeface="Century Gothic" panose="020B0502020202020204" pitchFamily="34" charset="0"/>
              </a:rPr>
              <a:t>за пересылку первичных документов остается за сотрудниками </a:t>
            </a:r>
            <a:r>
              <a:rPr lang="ru-RU" sz="2300" dirty="0" smtClean="0">
                <a:latin typeface="Century Gothic" panose="020B0502020202020204" pitchFamily="34" charset="0"/>
              </a:rPr>
              <a:t>предприятия</a:t>
            </a:r>
            <a:endParaRPr lang="ru-RU" sz="2300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74112" y="4095459"/>
            <a:ext cx="43204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latin typeface="Century Gothic" panose="020B0502020202020204" pitchFamily="34" charset="0"/>
              </a:rPr>
              <a:t>2 .   Полная </a:t>
            </a:r>
            <a:r>
              <a:rPr lang="ru-RU" sz="2300" dirty="0">
                <a:latin typeface="Century Gothic" panose="020B0502020202020204" pitchFamily="34" charset="0"/>
              </a:rPr>
              <a:t>ответственность за ведение бухгалтерских обязанностей лежит на работнике, в том числе взаимодействие с налоговыми органами</a:t>
            </a:r>
          </a:p>
        </p:txBody>
      </p:sp>
    </p:spTree>
    <p:extLst>
      <p:ext uri="{BB962C8B-B14F-4D97-AF65-F5344CB8AC3E}">
        <p14:creationId xmlns:p14="http://schemas.microsoft.com/office/powerpoint/2010/main" val="322514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люсы и минус фрилансера, специалиста в штате и агентства на аутсорс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6197" y="4391245"/>
            <a:ext cx="5086543" cy="2392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620688"/>
            <a:ext cx="83529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latin typeface="Century Gothic" panose="020B0502020202020204" pitchFamily="34" charset="0"/>
              </a:rPr>
              <a:t>Обязанности бухгалтера-</a:t>
            </a:r>
            <a:r>
              <a:rPr lang="ru-RU" sz="3000" b="1" dirty="0" err="1" smtClean="0">
                <a:latin typeface="Century Gothic" panose="020B0502020202020204" pitchFamily="34" charset="0"/>
              </a:rPr>
              <a:t>фрилансера</a:t>
            </a:r>
            <a:endParaRPr lang="ru-RU" sz="3000" b="1" dirty="0"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42024" y="1359273"/>
            <a:ext cx="670644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300" dirty="0" smtClean="0">
                <a:latin typeface="Century Gothic" panose="020B0502020202020204" pitchFamily="34" charset="0"/>
              </a:rPr>
              <a:t>Обработка </a:t>
            </a:r>
            <a:r>
              <a:rPr lang="ru-RU" sz="2300" dirty="0">
                <a:latin typeface="Century Gothic" panose="020B0502020202020204" pitchFamily="34" charset="0"/>
              </a:rPr>
              <a:t>первичной </a:t>
            </a:r>
            <a:r>
              <a:rPr lang="ru-RU" sz="2300" dirty="0" smtClean="0">
                <a:latin typeface="Century Gothic" panose="020B0502020202020204" pitchFamily="34" charset="0"/>
              </a:rPr>
              <a:t>документации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42024" y="1834436"/>
            <a:ext cx="652553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300" dirty="0" smtClean="0">
                <a:latin typeface="Century Gothic" panose="020B0502020202020204" pitchFamily="34" charset="0"/>
              </a:rPr>
              <a:t>Учет </a:t>
            </a:r>
            <a:r>
              <a:rPr lang="ru-RU" sz="2300" dirty="0">
                <a:latin typeface="Century Gothic" panose="020B0502020202020204" pitchFamily="34" charset="0"/>
              </a:rPr>
              <a:t>товарно-материальных </a:t>
            </a:r>
            <a:r>
              <a:rPr lang="ru-RU" sz="2300" dirty="0" smtClean="0">
                <a:latin typeface="Century Gothic" panose="020B0502020202020204" pitchFamily="34" charset="0"/>
              </a:rPr>
              <a:t>ценностей</a:t>
            </a:r>
            <a:endParaRPr lang="ru-RU" sz="2300" dirty="0"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42024" y="2280712"/>
            <a:ext cx="652553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300" dirty="0">
                <a:latin typeface="Century Gothic" panose="020B0502020202020204" pitchFamily="34" charset="0"/>
              </a:rPr>
              <a:t>С</a:t>
            </a:r>
            <a:r>
              <a:rPr lang="ru-RU" sz="2300" dirty="0" smtClean="0">
                <a:latin typeface="Century Gothic" panose="020B0502020202020204" pitchFamily="34" charset="0"/>
              </a:rPr>
              <a:t>оставление бухгалтерской отчетности</a:t>
            </a:r>
            <a:endParaRPr lang="ru-RU" sz="2300" dirty="0"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42024" y="2729276"/>
            <a:ext cx="637270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300" dirty="0" smtClean="0">
                <a:latin typeface="Century Gothic" panose="020B0502020202020204" pitchFamily="34" charset="0"/>
              </a:rPr>
              <a:t>Начисление </a:t>
            </a:r>
            <a:r>
              <a:rPr lang="ru-RU" sz="2300" dirty="0">
                <a:latin typeface="Century Gothic" panose="020B0502020202020204" pitchFamily="34" charset="0"/>
              </a:rPr>
              <a:t>заработной </a:t>
            </a:r>
            <a:r>
              <a:rPr lang="ru-RU" sz="2300" dirty="0" smtClean="0">
                <a:latin typeface="Century Gothic" panose="020B0502020202020204" pitchFamily="34" charset="0"/>
              </a:rPr>
              <a:t>платы</a:t>
            </a:r>
            <a:endParaRPr lang="ru-RU" sz="2300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42024" y="3158252"/>
            <a:ext cx="692246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300" dirty="0" smtClean="0">
                <a:latin typeface="Century Gothic" panose="020B0502020202020204" pitchFamily="34" charset="0"/>
              </a:rPr>
              <a:t>Исчисление </a:t>
            </a:r>
            <a:r>
              <a:rPr lang="ru-RU" sz="2300" dirty="0">
                <a:latin typeface="Century Gothic" panose="020B0502020202020204" pitchFamily="34" charset="0"/>
              </a:rPr>
              <a:t>налогов и платежей во внебюджетные фонды и их перечисление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42024" y="3967307"/>
            <a:ext cx="579664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300" dirty="0" smtClean="0">
                <a:latin typeface="Century Gothic" panose="020B0502020202020204" pitchFamily="34" charset="0"/>
              </a:rPr>
              <a:t>Учет </a:t>
            </a:r>
            <a:r>
              <a:rPr lang="ru-RU" sz="2300" dirty="0">
                <a:latin typeface="Century Gothic" panose="020B0502020202020204" pitchFamily="34" charset="0"/>
              </a:rPr>
              <a:t>денежных </a:t>
            </a:r>
            <a:r>
              <a:rPr lang="ru-RU" sz="2300" dirty="0" smtClean="0">
                <a:latin typeface="Century Gothic" panose="020B0502020202020204" pitchFamily="34" charset="0"/>
              </a:rPr>
              <a:t>средств</a:t>
            </a:r>
            <a:endParaRPr lang="ru-RU" sz="2300" dirty="0">
              <a:latin typeface="Century Gothic" panose="020B0502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11560" y="620688"/>
            <a:ext cx="0" cy="553998"/>
          </a:xfrm>
          <a:prstGeom prst="line">
            <a:avLst/>
          </a:prstGeom>
          <a:ln w="38100" cap="rnd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11560" y="1174686"/>
            <a:ext cx="302433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4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250"/>
                            </p:stCondLst>
                            <p:childTnLst>
                              <p:par>
                                <p:cTn id="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75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25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5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750"/>
                            </p:stCondLst>
                            <p:childTnLst>
                              <p:par>
                                <p:cTn id="3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6536809" y="648184"/>
            <a:ext cx="2232248" cy="3653027"/>
          </a:xfrm>
          <a:prstGeom prst="rect">
            <a:avLst/>
          </a:prstGeom>
          <a:solidFill>
            <a:srgbClr val="DCE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532253" y="435802"/>
            <a:ext cx="6120680" cy="35228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51519" y="116632"/>
            <a:ext cx="1368153" cy="6666611"/>
          </a:xfrm>
          <a:prstGeom prst="rect">
            <a:avLst/>
          </a:prstGeom>
          <a:solidFill>
            <a:srgbClr val="CFD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51520" y="321124"/>
            <a:ext cx="6336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>
                <a:latin typeface="Century Gothic" panose="020B0502020202020204" pitchFamily="34" charset="0"/>
              </a:rPr>
              <a:t>Положительные </a:t>
            </a:r>
            <a:r>
              <a:rPr lang="ru-RU" sz="3000" b="1" dirty="0" smtClean="0">
                <a:latin typeface="Century Gothic" panose="020B0502020202020204" pitchFamily="34" charset="0"/>
              </a:rPr>
              <a:t>стороны  </a:t>
            </a:r>
            <a:r>
              <a:rPr lang="ru-RU" sz="3000" b="1" dirty="0">
                <a:latin typeface="Century Gothic" panose="020B0502020202020204" pitchFamily="34" charset="0"/>
              </a:rPr>
              <a:t>удаленной работы</a:t>
            </a:r>
          </a:p>
        </p:txBody>
      </p:sp>
      <p:grpSp>
        <p:nvGrpSpPr>
          <p:cNvPr id="43" name="Группа 42"/>
          <p:cNvGrpSpPr/>
          <p:nvPr/>
        </p:nvGrpSpPr>
        <p:grpSpPr>
          <a:xfrm>
            <a:off x="1820714" y="2651794"/>
            <a:ext cx="4221599" cy="1154163"/>
            <a:chOff x="1820714" y="2651794"/>
            <a:chExt cx="4221599" cy="1154163"/>
          </a:xfrm>
        </p:grpSpPr>
        <p:sp>
          <p:nvSpPr>
            <p:cNvPr id="4" name="TextBox 3"/>
            <p:cNvSpPr txBox="1"/>
            <p:nvPr/>
          </p:nvSpPr>
          <p:spPr>
            <a:xfrm>
              <a:off x="1820714" y="2651795"/>
              <a:ext cx="4221599" cy="1154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300" dirty="0">
                  <a:latin typeface="Century Gothic" panose="020B0502020202020204" pitchFamily="34" charset="0"/>
                </a:rPr>
                <a:t>отчетность отправляется по телекоммуникационной связи</a:t>
              </a: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862569" y="2651794"/>
              <a:ext cx="0" cy="1154163"/>
            </a:xfrm>
            <a:prstGeom prst="line">
              <a:avLst/>
            </a:prstGeom>
            <a:ln w="381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Группа 40"/>
          <p:cNvGrpSpPr/>
          <p:nvPr/>
        </p:nvGrpSpPr>
        <p:grpSpPr>
          <a:xfrm>
            <a:off x="5589996" y="4000352"/>
            <a:ext cx="3355455" cy="1154162"/>
            <a:chOff x="5601585" y="4288157"/>
            <a:chExt cx="3355455" cy="1154162"/>
          </a:xfrm>
        </p:grpSpPr>
        <p:sp>
          <p:nvSpPr>
            <p:cNvPr id="7" name="TextBox 6"/>
            <p:cNvSpPr txBox="1"/>
            <p:nvPr/>
          </p:nvSpPr>
          <p:spPr>
            <a:xfrm>
              <a:off x="5601585" y="4288157"/>
              <a:ext cx="3355455" cy="1154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300" dirty="0">
                  <a:latin typeface="Century Gothic" panose="020B0502020202020204" pitchFamily="34" charset="0"/>
                </a:rPr>
                <a:t>работать придется в более комфортных условиях</a:t>
              </a:r>
            </a:p>
          </p:txBody>
        </p:sp>
        <p:cxnSp>
          <p:nvCxnSpPr>
            <p:cNvPr id="26" name="Прямая соединительная линия 25"/>
            <p:cNvCxnSpPr/>
            <p:nvPr/>
          </p:nvCxnSpPr>
          <p:spPr>
            <a:xfrm>
              <a:off x="5601585" y="4301211"/>
              <a:ext cx="0" cy="1141108"/>
            </a:xfrm>
            <a:prstGeom prst="line">
              <a:avLst/>
            </a:prstGeom>
            <a:ln w="381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5601585" y="5442319"/>
              <a:ext cx="2051348" cy="0"/>
            </a:xfrm>
            <a:prstGeom prst="line">
              <a:avLst/>
            </a:prstGeom>
            <a:ln w="381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Группа 37"/>
          <p:cNvGrpSpPr/>
          <p:nvPr/>
        </p:nvGrpSpPr>
        <p:grpSpPr>
          <a:xfrm>
            <a:off x="780426" y="4981128"/>
            <a:ext cx="3347203" cy="1186210"/>
            <a:chOff x="780428" y="4595585"/>
            <a:chExt cx="3347203" cy="1186210"/>
          </a:xfrm>
        </p:grpSpPr>
        <p:sp>
          <p:nvSpPr>
            <p:cNvPr id="6" name="TextBox 5"/>
            <p:cNvSpPr txBox="1"/>
            <p:nvPr/>
          </p:nvSpPr>
          <p:spPr>
            <a:xfrm>
              <a:off x="780428" y="4627633"/>
              <a:ext cx="3347203" cy="1154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300" dirty="0">
                  <a:latin typeface="Century Gothic" panose="020B0502020202020204" pitchFamily="34" charset="0"/>
                </a:rPr>
                <a:t>не надо соблюдать корпоративные правила, </a:t>
              </a:r>
              <a:r>
                <a:rPr lang="ru-RU" sz="2300" dirty="0" err="1">
                  <a:latin typeface="Century Gothic" panose="020B0502020202020204" pitchFamily="34" charset="0"/>
                </a:rPr>
                <a:t>дресс</a:t>
              </a:r>
              <a:r>
                <a:rPr lang="ru-RU" sz="2300" dirty="0">
                  <a:latin typeface="Century Gothic" panose="020B0502020202020204" pitchFamily="34" charset="0"/>
                </a:rPr>
                <a:t>-код</a:t>
              </a:r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>
              <a:off x="795767" y="4595585"/>
              <a:ext cx="0" cy="1141108"/>
            </a:xfrm>
            <a:prstGeom prst="line">
              <a:avLst/>
            </a:prstGeom>
            <a:ln w="381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795767" y="4595585"/>
              <a:ext cx="1338415" cy="0"/>
            </a:xfrm>
            <a:prstGeom prst="line">
              <a:avLst/>
            </a:prstGeom>
            <a:ln w="381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Группа 38"/>
          <p:cNvGrpSpPr/>
          <p:nvPr/>
        </p:nvGrpSpPr>
        <p:grpSpPr>
          <a:xfrm>
            <a:off x="5601585" y="1120454"/>
            <a:ext cx="2848229" cy="1531341"/>
            <a:chOff x="5407572" y="1331975"/>
            <a:chExt cx="2848229" cy="1531341"/>
          </a:xfrm>
        </p:grpSpPr>
        <p:sp>
          <p:nvSpPr>
            <p:cNvPr id="5" name="TextBox 4"/>
            <p:cNvSpPr txBox="1"/>
            <p:nvPr/>
          </p:nvSpPr>
          <p:spPr>
            <a:xfrm>
              <a:off x="5407572" y="1340070"/>
              <a:ext cx="2848229" cy="1523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2300" dirty="0" smtClean="0">
                  <a:latin typeface="Century Gothic" panose="020B0502020202020204" pitchFamily="34" charset="0"/>
                </a:rPr>
                <a:t>Исполнитель сам планирует свое время и отвечает за результат </a:t>
              </a:r>
              <a:endParaRPr lang="ru-RU" sz="2300" dirty="0">
                <a:latin typeface="Century Gothic" panose="020B0502020202020204" pitchFamily="34" charset="0"/>
              </a:endParaRPr>
            </a:p>
          </p:txBody>
        </p:sp>
        <p:cxnSp>
          <p:nvCxnSpPr>
            <p:cNvPr id="22" name="Прямая соединительная линия 21"/>
            <p:cNvCxnSpPr/>
            <p:nvPr/>
          </p:nvCxnSpPr>
          <p:spPr>
            <a:xfrm>
              <a:off x="8255801" y="1340070"/>
              <a:ext cx="0" cy="1523246"/>
            </a:xfrm>
            <a:prstGeom prst="line">
              <a:avLst/>
            </a:prstGeom>
            <a:ln w="381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6979821" y="1331975"/>
              <a:ext cx="1275980" cy="0"/>
            </a:xfrm>
            <a:prstGeom prst="line">
              <a:avLst/>
            </a:prstGeom>
            <a:ln w="381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Группа 39"/>
          <p:cNvGrpSpPr/>
          <p:nvPr/>
        </p:nvGrpSpPr>
        <p:grpSpPr>
          <a:xfrm>
            <a:off x="742680" y="1630444"/>
            <a:ext cx="2552760" cy="458725"/>
            <a:chOff x="543076" y="1662987"/>
            <a:chExt cx="2552760" cy="458725"/>
          </a:xfrm>
        </p:grpSpPr>
        <p:sp>
          <p:nvSpPr>
            <p:cNvPr id="3" name="TextBox 2"/>
            <p:cNvSpPr txBox="1"/>
            <p:nvPr/>
          </p:nvSpPr>
          <p:spPr>
            <a:xfrm>
              <a:off x="543076" y="1662987"/>
              <a:ext cx="2552760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300" dirty="0">
                  <a:latin typeface="Century Gothic" panose="020B0502020202020204" pitchFamily="34" charset="0"/>
                </a:rPr>
                <a:t>гибкий график</a:t>
              </a:r>
            </a:p>
          </p:txBody>
        </p:sp>
        <p:cxnSp>
          <p:nvCxnSpPr>
            <p:cNvPr id="35" name="Прямая соединительная линия 34"/>
            <p:cNvCxnSpPr/>
            <p:nvPr/>
          </p:nvCxnSpPr>
          <p:spPr>
            <a:xfrm>
              <a:off x="581655" y="2121712"/>
              <a:ext cx="1039455" cy="0"/>
            </a:xfrm>
            <a:prstGeom prst="line">
              <a:avLst/>
            </a:prstGeom>
            <a:ln w="381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684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401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651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901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151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401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460360" y="982543"/>
            <a:ext cx="3317129" cy="471979"/>
          </a:xfrm>
          <a:prstGeom prst="rect">
            <a:avLst/>
          </a:prstGeom>
          <a:solidFill>
            <a:srgbClr val="CFD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416316" y="188641"/>
            <a:ext cx="936104" cy="6448642"/>
          </a:xfrm>
          <a:prstGeom prst="rect">
            <a:avLst/>
          </a:prstGeom>
          <a:solidFill>
            <a:srgbClr val="C1CC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546369"/>
            <a:ext cx="7416824" cy="399087"/>
          </a:xfrm>
          <a:prstGeom prst="rect">
            <a:avLst/>
          </a:prstGeom>
          <a:solidFill>
            <a:srgbClr val="DCE3C7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267744" y="437625"/>
            <a:ext cx="4536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latin typeface="Century Gothic" panose="020B0502020202020204" pitchFamily="34" charset="0"/>
              </a:rPr>
              <a:t>Сложности удаленной работы</a:t>
            </a:r>
            <a:endParaRPr lang="ru-RU" sz="3000" b="1" dirty="0"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5058" y="1600265"/>
            <a:ext cx="760340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latin typeface="Century Gothic" panose="020B0502020202020204" pitchFamily="34" charset="0"/>
              </a:rPr>
              <a:t>Самостоятельный </a:t>
            </a:r>
            <a:r>
              <a:rPr lang="ru-RU" sz="2300" dirty="0">
                <a:latin typeface="Century Gothic" panose="020B0502020202020204" pitchFamily="34" charset="0"/>
              </a:rPr>
              <a:t>поиск и подбор заказчиков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5058" y="2046540"/>
            <a:ext cx="758375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latin typeface="Century Gothic" panose="020B0502020202020204" pitchFamily="34" charset="0"/>
              </a:rPr>
              <a:t>Многие не </a:t>
            </a:r>
            <a:r>
              <a:rPr lang="ru-RU" sz="2300" dirty="0">
                <a:latin typeface="Century Gothic" panose="020B0502020202020204" pitchFamily="34" charset="0"/>
              </a:rPr>
              <a:t>воспринимают работу на дому как полноценную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5058" y="2846759"/>
            <a:ext cx="760340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latin typeface="Century Gothic" panose="020B0502020202020204" pitchFamily="34" charset="0"/>
              </a:rPr>
              <a:t>Нужно </a:t>
            </a:r>
            <a:r>
              <a:rPr lang="ru-RU" sz="2300" dirty="0">
                <a:latin typeface="Century Gothic" panose="020B0502020202020204" pitchFamily="34" charset="0"/>
              </a:rPr>
              <a:t>на постоянной основе </a:t>
            </a:r>
            <a:r>
              <a:rPr lang="ru-RU" sz="2300" dirty="0" smtClean="0">
                <a:latin typeface="Century Gothic" panose="020B0502020202020204" pitchFamily="34" charset="0"/>
              </a:rPr>
              <a:t>соблюдать </a:t>
            </a:r>
            <a:r>
              <a:rPr lang="ru-RU" sz="2300" dirty="0">
                <a:latin typeface="Century Gothic" panose="020B0502020202020204" pitchFamily="34" charset="0"/>
              </a:rPr>
              <a:t>дисциплину и заниматься самоорганизацией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5058" y="3646979"/>
            <a:ext cx="760340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latin typeface="Century Gothic" panose="020B0502020202020204" pitchFamily="34" charset="0"/>
              </a:rPr>
              <a:t>Могут </a:t>
            </a:r>
            <a:r>
              <a:rPr lang="ru-RU" sz="2300" dirty="0">
                <a:latin typeface="Century Gothic" panose="020B0502020202020204" pitchFamily="34" charset="0"/>
              </a:rPr>
              <a:t>возникнуть разные внештатные ситуации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5058" y="4138814"/>
            <a:ext cx="797928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latin typeface="Century Gothic" panose="020B0502020202020204" pitchFamily="34" charset="0"/>
              </a:rPr>
              <a:t>Отсутствие </a:t>
            </a:r>
            <a:r>
              <a:rPr lang="ru-RU" sz="2300" dirty="0">
                <a:latin typeface="Century Gothic" panose="020B0502020202020204" pitchFamily="34" charset="0"/>
              </a:rPr>
              <a:t>резервной копии или достаточных знаний в области администрирования бухгалтерских программ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5058" y="5287212"/>
            <a:ext cx="793723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latin typeface="Century Gothic" panose="020B0502020202020204" pitchFamily="34" charset="0"/>
              </a:rPr>
              <a:t>Заработок </a:t>
            </a:r>
            <a:r>
              <a:rPr lang="ru-RU" sz="2300" dirty="0" err="1">
                <a:latin typeface="Century Gothic" panose="020B0502020202020204" pitchFamily="34" charset="0"/>
              </a:rPr>
              <a:t>фрилансера</a:t>
            </a:r>
            <a:r>
              <a:rPr lang="ru-RU" sz="2300" dirty="0">
                <a:latin typeface="Century Gothic" panose="020B0502020202020204" pitchFamily="34" charset="0"/>
              </a:rPr>
              <a:t> нестабильный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1560" y="1823403"/>
            <a:ext cx="53349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300" dirty="0" smtClean="0">
              <a:latin typeface="Century Gothic" panose="020B0502020202020204" pitchFamily="34" charset="0"/>
            </a:endParaRP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13431" y="1619618"/>
            <a:ext cx="67751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latin typeface="Century Gothic" panose="020B0502020202020204" pitchFamily="34" charset="0"/>
              </a:rPr>
              <a:t>1 . </a:t>
            </a:r>
            <a:endParaRPr lang="ru-RU" sz="2300" dirty="0"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0443" y="2108832"/>
            <a:ext cx="67751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latin typeface="Century Gothic" panose="020B0502020202020204" pitchFamily="34" charset="0"/>
              </a:rPr>
              <a:t>2 . </a:t>
            </a:r>
            <a:endParaRPr lang="ru-RU" sz="2300" dirty="0">
              <a:latin typeface="Century Gothic" panose="020B0502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0443" y="2851840"/>
            <a:ext cx="67751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>
                <a:latin typeface="Century Gothic" panose="020B0502020202020204" pitchFamily="34" charset="0"/>
              </a:rPr>
              <a:t>3</a:t>
            </a:r>
            <a:r>
              <a:rPr lang="ru-RU" sz="2300" dirty="0" smtClean="0">
                <a:latin typeface="Century Gothic" panose="020B0502020202020204" pitchFamily="34" charset="0"/>
              </a:rPr>
              <a:t> . </a:t>
            </a:r>
            <a:endParaRPr lang="ru-RU" sz="2300" dirty="0"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3431" y="3641199"/>
            <a:ext cx="67751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>
                <a:latin typeface="Century Gothic" panose="020B0502020202020204" pitchFamily="34" charset="0"/>
              </a:rPr>
              <a:t>4</a:t>
            </a:r>
            <a:r>
              <a:rPr lang="ru-RU" sz="2300" dirty="0" smtClean="0">
                <a:latin typeface="Century Gothic" panose="020B0502020202020204" pitchFamily="34" charset="0"/>
              </a:rPr>
              <a:t> . </a:t>
            </a:r>
            <a:endParaRPr lang="ru-RU" sz="2300" dirty="0"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1649" y="4140819"/>
            <a:ext cx="67751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>
                <a:latin typeface="Century Gothic" panose="020B0502020202020204" pitchFamily="34" charset="0"/>
              </a:rPr>
              <a:t>5</a:t>
            </a:r>
            <a:r>
              <a:rPr lang="ru-RU" sz="2300" dirty="0" smtClean="0">
                <a:latin typeface="Century Gothic" panose="020B0502020202020204" pitchFamily="34" charset="0"/>
              </a:rPr>
              <a:t> . </a:t>
            </a:r>
            <a:endParaRPr lang="ru-RU" sz="2300" dirty="0">
              <a:latin typeface="Century Gothic" panose="020B0502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0443" y="5280993"/>
            <a:ext cx="67751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>
                <a:latin typeface="Century Gothic" panose="020B0502020202020204" pitchFamily="34" charset="0"/>
              </a:rPr>
              <a:t>6</a:t>
            </a:r>
            <a:r>
              <a:rPr lang="ru-RU" sz="2300" dirty="0" smtClean="0">
                <a:latin typeface="Century Gothic" panose="020B0502020202020204" pitchFamily="34" charset="0"/>
              </a:rPr>
              <a:t> . </a:t>
            </a:r>
            <a:endParaRPr lang="ru-RU" sz="23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61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500"/>
                            </p:stCondLst>
                            <p:childTnLst>
                              <p:par>
                                <p:cTn id="51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000"/>
                            </p:stCondLst>
                            <p:childTnLst>
                              <p:par>
                                <p:cTn id="5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3000"/>
                            </p:stCondLst>
                            <p:childTnLst>
                              <p:par>
                                <p:cTn id="6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4500"/>
                            </p:stCondLst>
                            <p:childTnLst>
                              <p:par>
                                <p:cTn id="7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500"/>
                            </p:stCondLst>
                            <p:childTnLst>
                              <p:par>
                                <p:cTn id="7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7000"/>
                            </p:stCondLst>
                            <p:childTnLst>
                              <p:par>
                                <p:cTn id="8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1350</TotalTime>
  <Words>973</Words>
  <Application>Microsoft Office PowerPoint</Application>
  <PresentationFormat>Экран (4:3)</PresentationFormat>
  <Paragraphs>171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Бухгалтер фрилансер – новые возможности заработка в ногу со временем</dc:title>
  <dc:creator>User</dc:creator>
  <cp:lastModifiedBy>User</cp:lastModifiedBy>
  <cp:revision>117</cp:revision>
  <dcterms:created xsi:type="dcterms:W3CDTF">2022-02-04T14:04:06Z</dcterms:created>
  <dcterms:modified xsi:type="dcterms:W3CDTF">2022-05-29T16:42:41Z</dcterms:modified>
</cp:coreProperties>
</file>