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9"/>
  </p:notesMasterIdLst>
  <p:sldIdLst>
    <p:sldId id="262" r:id="rId2"/>
    <p:sldId id="257" r:id="rId3"/>
    <p:sldId id="264" r:id="rId4"/>
    <p:sldId id="260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C9C"/>
    <a:srgbClr val="CFD8B2"/>
    <a:srgbClr val="DCE3C7"/>
    <a:srgbClr val="AAB979"/>
    <a:srgbClr val="7A8A48"/>
    <a:srgbClr val="C76361"/>
    <a:srgbClr val="FFFFBD"/>
    <a:srgbClr val="FFFFC9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99644" autoAdjust="0"/>
  </p:normalViewPr>
  <p:slideViewPr>
    <p:cSldViewPr>
      <p:cViewPr>
        <p:scale>
          <a:sx n="70" d="100"/>
          <a:sy n="70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фирм-клиентов для фрилансера</a:t>
            </a:r>
          </a:p>
        </c:rich>
      </c:tx>
      <c:layout>
        <c:manualLayout>
          <c:xMode val="edge"/>
          <c:yMode val="edge"/>
          <c:x val="0.18792700131233595"/>
          <c:y val="3.437500000000000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735777559055118E-2"/>
                  <c:y val="6.6831446850393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С 4-6 юр. лицами </c:v>
                </c:pt>
                <c:pt idx="1">
                  <c:v>С 3 юр. лицами </c:v>
                </c:pt>
                <c:pt idx="2">
                  <c:v>С 2 юр. лицами</c:v>
                </c:pt>
                <c:pt idx="3">
                  <c:v>С 1 юр. лицом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0.45</c:v>
                </c:pt>
                <c:pt idx="1">
                  <c:v>0.2</c:v>
                </c:pt>
                <c:pt idx="2">
                  <c:v>0.19</c:v>
                </c:pt>
                <c:pt idx="3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412A5-4605-4303-926A-59F55DD33364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D16D-AFB2-4A08-8C93-BA8B4D8305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7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7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06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77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85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37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9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84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83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91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24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49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C7ED4-E7D5-4334-AAC5-043B575FE558}" type="datetimeFigureOut">
              <a:rPr lang="ru-RU" smtClean="0"/>
              <a:t>29.05.2022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C8E51-BC89-4AE2-B288-DA433D9B2E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76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47286" y="854372"/>
            <a:ext cx="3544981" cy="2808312"/>
            <a:chOff x="647286" y="854372"/>
            <a:chExt cx="3544981" cy="2808312"/>
          </a:xfrm>
        </p:grpSpPr>
        <p:pic>
          <p:nvPicPr>
            <p:cNvPr id="3076" name="Picture 4" descr="https://giftsfactory.ru/image/data/new_images/2b225d4c5b49455a373e5becbb475093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200" y="980728"/>
              <a:ext cx="3313154" cy="197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Picture 6" descr="https://s02.yapfiles.ru/files/2404764/45454246_imac27inch2011forsaleintirupatiimactransparentpngmi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86" y="854372"/>
              <a:ext cx="3544981" cy="2808312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4518838" y="965867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latin typeface="Century Gothic" panose="020B0502020202020204" pitchFamily="34" charset="0"/>
              </a:rPr>
              <a:t>Бухгалтер фрилансер</a:t>
            </a:r>
            <a:r>
              <a:rPr lang="ru-RU" sz="2700" b="1" dirty="0">
                <a:latin typeface="Century Gothic" panose="020B0502020202020204" pitchFamily="34" charset="0"/>
              </a:rPr>
              <a:t> </a:t>
            </a:r>
            <a:r>
              <a:rPr lang="ru-RU" sz="2700" b="1" dirty="0" smtClean="0">
                <a:latin typeface="Century Gothic" panose="020B0502020202020204" pitchFamily="34" charset="0"/>
              </a:rPr>
              <a:t>– новые возможности заработка в ногу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со временем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507530" y="5084160"/>
            <a:ext cx="4536504" cy="707886"/>
            <a:chOff x="4507530" y="4730217"/>
            <a:chExt cx="4536504" cy="707886"/>
          </a:xfrm>
        </p:grpSpPr>
        <p:sp>
          <p:nvSpPr>
            <p:cNvPr id="9" name="TextBox 8"/>
            <p:cNvSpPr txBox="1"/>
            <p:nvPr/>
          </p:nvSpPr>
          <p:spPr>
            <a:xfrm>
              <a:off x="4507530" y="4730217"/>
              <a:ext cx="4536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Century Gothic" panose="020B0502020202020204" pitchFamily="34" charset="0"/>
                </a:rPr>
                <a:t>Работу </a:t>
              </a:r>
              <a:r>
                <a:rPr lang="ru-RU" sz="2000" dirty="0" smtClean="0">
                  <a:latin typeface="Century Gothic" panose="020B0502020202020204" pitchFamily="34" charset="0"/>
                </a:rPr>
                <a:t>выполнила:</a:t>
              </a:r>
              <a:endParaRPr lang="ru-RU" sz="2000" dirty="0" smtClean="0">
                <a:latin typeface="Century Gothic" panose="020B0502020202020204" pitchFamily="34" charset="0"/>
              </a:endParaRP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Крюкова </a:t>
              </a:r>
              <a:r>
                <a:rPr lang="ru-RU" sz="2000" dirty="0" smtClean="0">
                  <a:latin typeface="Century Gothic" panose="020B0502020202020204" pitchFamily="34" charset="0"/>
                </a:rPr>
                <a:t>Светлана </a:t>
              </a:r>
              <a:r>
                <a:rPr lang="ru-RU" sz="2000" dirty="0" smtClean="0">
                  <a:latin typeface="Century Gothic" panose="020B0502020202020204" pitchFamily="34" charset="0"/>
                </a:rPr>
                <a:t>Алексеевна</a:t>
              </a:r>
              <a:endParaRPr lang="ru-RU" sz="2000" dirty="0" smtClean="0">
                <a:latin typeface="Century Gothic" panose="020B0502020202020204" pitchFamily="34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507530" y="4797152"/>
              <a:ext cx="0" cy="640951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4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1" name="Picture 19" descr="Плюсы и минус фрилансера, специалиста в штате и агентства на аутсорс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673" y="3933056"/>
            <a:ext cx="4890763" cy="241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915816" y="2564904"/>
            <a:ext cx="565262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Прежде, чем уйти во </a:t>
            </a:r>
            <a:r>
              <a:rPr lang="ru-RU" sz="2300" dirty="0" err="1">
                <a:latin typeface="Century Gothic" panose="020B0502020202020204" pitchFamily="34" charset="0"/>
              </a:rPr>
              <a:t>фриланс</a:t>
            </a:r>
            <a:r>
              <a:rPr lang="ru-RU" sz="2300" dirty="0">
                <a:latin typeface="Century Gothic" panose="020B0502020202020204" pitchFamily="34" charset="0"/>
              </a:rPr>
              <a:t>, надо наработать </a:t>
            </a:r>
            <a:r>
              <a:rPr lang="ru-RU" sz="2300" dirty="0" smtClean="0">
                <a:latin typeface="Century Gothic" panose="020B0502020202020204" pitchFamily="34" charset="0"/>
              </a:rPr>
              <a:t>опыт </a:t>
            </a:r>
            <a:r>
              <a:rPr lang="ru-RU" sz="2300" dirty="0">
                <a:latin typeface="Century Gothic" panose="020B0502020202020204" pitchFamily="34" charset="0"/>
              </a:rPr>
              <a:t>в компании, реально оценить свои возможности и </a:t>
            </a:r>
            <a:r>
              <a:rPr lang="ru-RU" sz="2300" dirty="0" smtClean="0">
                <a:latin typeface="Century Gothic" panose="020B0502020202020204" pitchFamily="34" charset="0"/>
              </a:rPr>
              <a:t>знания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313" y="4388167"/>
            <a:ext cx="32403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Для повышения квалификации проводятся мастер-классы, тренинги.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1018" y="1556792"/>
            <a:ext cx="81454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У</a:t>
            </a:r>
            <a:r>
              <a:rPr lang="ru-RU" sz="2300" dirty="0" smtClean="0">
                <a:latin typeface="Century Gothic" panose="020B0502020202020204" pitchFamily="34" charset="0"/>
              </a:rPr>
              <a:t>слугами </a:t>
            </a:r>
            <a:r>
              <a:rPr lang="ru-RU" sz="2300" dirty="0">
                <a:latin typeface="Century Gothic" panose="020B0502020202020204" pitchFamily="34" charset="0"/>
              </a:rPr>
              <a:t>бухгалтера-</a:t>
            </a:r>
            <a:r>
              <a:rPr lang="ru-RU" sz="2300" dirty="0" err="1">
                <a:latin typeface="Century Gothic" panose="020B0502020202020204" pitchFamily="34" charset="0"/>
              </a:rPr>
              <a:t>фрилансера</a:t>
            </a:r>
            <a:r>
              <a:rPr lang="ru-RU" sz="2300" dirty="0">
                <a:latin typeface="Century Gothic" panose="020B0502020202020204" pitchFamily="34" charset="0"/>
              </a:rPr>
              <a:t> пользуются небольшие или недавно созданные </a:t>
            </a:r>
            <a:r>
              <a:rPr lang="ru-RU" sz="2300" dirty="0" smtClean="0">
                <a:latin typeface="Century Gothic" panose="020B0502020202020204" pitchFamily="34" charset="0"/>
              </a:rPr>
              <a:t>компании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323528" y="332656"/>
            <a:ext cx="6264696" cy="1015663"/>
            <a:chOff x="323528" y="332656"/>
            <a:chExt cx="6264696" cy="1015663"/>
          </a:xfrm>
        </p:grpSpPr>
        <p:sp>
          <p:nvSpPr>
            <p:cNvPr id="10" name="TextBox 9"/>
            <p:cNvSpPr txBox="1"/>
            <p:nvPr/>
          </p:nvSpPr>
          <p:spPr>
            <a:xfrm>
              <a:off x="323528" y="332656"/>
              <a:ext cx="62646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000" b="1" dirty="0">
                  <a:latin typeface="Century Gothic" panose="020B0502020202020204" pitchFamily="34" charset="0"/>
                </a:rPr>
                <a:t>Специфика работы бухгалтера на </a:t>
              </a:r>
              <a:r>
                <a:rPr lang="ru-RU" sz="3000" b="1" dirty="0" smtClean="0">
                  <a:latin typeface="Century Gothic" panose="020B0502020202020204" pitchFamily="34" charset="0"/>
                </a:rPr>
                <a:t>фрилансе</a:t>
              </a:r>
              <a:endParaRPr lang="ru-RU" sz="30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365313" y="408439"/>
              <a:ext cx="0" cy="864096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5436096" y="840487"/>
              <a:ext cx="0" cy="43204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4644008" y="1272535"/>
              <a:ext cx="792088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65313" y="408439"/>
              <a:ext cx="894319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712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75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40060" y="-45912"/>
            <a:ext cx="540060" cy="3474911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59002" y="3683324"/>
            <a:ext cx="4453358" cy="1041819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580111" y="332656"/>
            <a:ext cx="3579289" cy="1224136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Что такое фриланс и как зарабатывают фрилансеры в интернете - Blockchain  for connecting 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4169" y="3072744"/>
            <a:ext cx="641985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03455" y="645292"/>
            <a:ext cx="388843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>
                <a:latin typeface="Century Gothic" panose="020B0502020202020204" pitchFamily="34" charset="0"/>
              </a:rPr>
              <a:t>Как правило, выбор </a:t>
            </a:r>
            <a:r>
              <a:rPr lang="ru-RU" sz="2300" dirty="0" err="1">
                <a:latin typeface="Century Gothic" panose="020B0502020202020204" pitchFamily="34" charset="0"/>
              </a:rPr>
              <a:t>фрилансера</a:t>
            </a:r>
            <a:r>
              <a:rPr lang="ru-RU" sz="2300" dirty="0">
                <a:latin typeface="Century Gothic" panose="020B0502020202020204" pitchFamily="34" charset="0"/>
              </a:rPr>
              <a:t> — это ИП на </a:t>
            </a:r>
            <a:r>
              <a:rPr lang="ru-RU" sz="2300" dirty="0" smtClean="0">
                <a:latin typeface="Century Gothic" panose="020B0502020202020204" pitchFamily="34" charset="0"/>
              </a:rPr>
              <a:t>УСН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060" y="1799454"/>
            <a:ext cx="526772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Для начинающих </a:t>
            </a:r>
            <a:r>
              <a:rPr lang="ru-RU" sz="2300" dirty="0" err="1">
                <a:latin typeface="Century Gothic" panose="020B0502020202020204" pitchFamily="34" charset="0"/>
              </a:rPr>
              <a:t>фрилансеров</a:t>
            </a:r>
            <a:r>
              <a:rPr lang="ru-RU" sz="2300" dirty="0">
                <a:latin typeface="Century Gothic" panose="020B0502020202020204" pitchFamily="34" charset="0"/>
              </a:rPr>
              <a:t> есть легкое начало в качестве </a:t>
            </a:r>
            <a:r>
              <a:rPr lang="ru-RU" sz="2300" dirty="0" err="1">
                <a:latin typeface="Century Gothic" panose="020B0502020202020204" pitchFamily="34" charset="0"/>
              </a:rPr>
              <a:t>самозанятого</a:t>
            </a:r>
            <a:r>
              <a:rPr lang="ru-RU" sz="2300" dirty="0" smtClean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5895" y="2953616"/>
            <a:ext cx="485599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300" dirty="0">
                <a:latin typeface="Century Gothic" panose="020B0502020202020204" pitchFamily="34" charset="0"/>
              </a:rPr>
              <a:t>Более современный и с большим потенциалом – это способ искать заказчика через </a:t>
            </a:r>
            <a:r>
              <a:rPr lang="ru-RU" sz="2300" dirty="0" err="1" smtClean="0">
                <a:latin typeface="Century Gothic" panose="020B0502020202020204" pitchFamily="34" charset="0"/>
              </a:rPr>
              <a:t>фриланс</a:t>
            </a:r>
            <a:r>
              <a:rPr lang="ru-RU" sz="2300" dirty="0" smtClean="0">
                <a:latin typeface="Century Gothic" panose="020B0502020202020204" pitchFamily="34" charset="0"/>
              </a:rPr>
              <a:t>-биржу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491886" y="2953616"/>
            <a:ext cx="1" cy="1771527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5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301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57"/>
          <p:cNvSpPr/>
          <p:nvPr/>
        </p:nvSpPr>
        <p:spPr>
          <a:xfrm>
            <a:off x="6895316" y="0"/>
            <a:ext cx="2248684" cy="6846326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" y="4681591"/>
            <a:ext cx="5997619" cy="547609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076402" y="2430185"/>
            <a:ext cx="5842437" cy="664616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-433418" y="168892"/>
            <a:ext cx="9145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000" b="1" dirty="0">
                <a:latin typeface="Century Gothic" panose="020B0502020202020204" pitchFamily="34" charset="0"/>
              </a:rPr>
              <a:t>Основное </a:t>
            </a:r>
            <a:r>
              <a:rPr lang="ru-RU" sz="3000" b="1" dirty="0" smtClean="0">
                <a:latin typeface="Century Gothic" panose="020B0502020202020204" pitchFamily="34" charset="0"/>
              </a:rPr>
              <a:t>качество бухгалтера - </a:t>
            </a:r>
            <a:r>
              <a:rPr lang="ru-RU" sz="3000" b="1" dirty="0" err="1" smtClean="0">
                <a:latin typeface="Century Gothic" panose="020B0502020202020204" pitchFamily="34" charset="0"/>
              </a:rPr>
              <a:t>фриласера</a:t>
            </a:r>
            <a:r>
              <a:rPr lang="ru-RU" sz="3000" b="1" dirty="0" smtClean="0">
                <a:latin typeface="Century Gothic" panose="020B0502020202020204" pitchFamily="34" charset="0"/>
              </a:rPr>
              <a:t>— </a:t>
            </a:r>
            <a:r>
              <a:rPr lang="ru-RU" sz="3000" b="1" dirty="0">
                <a:latin typeface="Century Gothic" panose="020B0502020202020204" pitchFamily="34" charset="0"/>
              </a:rPr>
              <a:t>это </a:t>
            </a:r>
            <a:r>
              <a:rPr lang="ru-RU" sz="3000" b="1" dirty="0" err="1">
                <a:latin typeface="Century Gothic" panose="020B0502020202020204" pitchFamily="34" charset="0"/>
              </a:rPr>
              <a:t>клиентоориентированность</a:t>
            </a:r>
            <a:r>
              <a:rPr lang="ru-RU" sz="3000" b="1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1717" y="1633971"/>
            <a:ext cx="410445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Также он должен быть: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4929" y="1940639"/>
            <a:ext cx="374441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300" dirty="0">
                <a:latin typeface="Century Gothic" panose="020B0502020202020204" pitchFamily="34" charset="0"/>
              </a:rPr>
              <a:t>Готовым в любое время оказать клиенту </a:t>
            </a:r>
            <a:r>
              <a:rPr lang="ru-RU" sz="2300" dirty="0" smtClean="0">
                <a:latin typeface="Century Gothic" panose="020B0502020202020204" pitchFamily="34" charset="0"/>
              </a:rPr>
              <a:t>помощь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4953588"/>
            <a:ext cx="33123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Хотеть работать и обучаться </a:t>
            </a:r>
            <a:r>
              <a:rPr lang="ru-RU" sz="2300" dirty="0" smtClean="0">
                <a:latin typeface="Century Gothic" panose="020B0502020202020204" pitchFamily="34" charset="0"/>
              </a:rPr>
              <a:t>новому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517720"/>
            <a:ext cx="324036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Целеустремленным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15816" y="3235681"/>
            <a:ext cx="19442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Усидчивым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2668" y="3676349"/>
            <a:ext cx="374529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Стрессоустойчивым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122" y="4012178"/>
            <a:ext cx="252028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Компетентным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75037" y="4458454"/>
            <a:ext cx="174227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Активным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5425" y="5335254"/>
            <a:ext cx="253978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Ответственным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8749345" y="1940639"/>
            <a:ext cx="0" cy="1154162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611560" y="4411779"/>
            <a:ext cx="409903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11560" y="4058853"/>
            <a:ext cx="0" cy="352926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732240" y="5753807"/>
            <a:ext cx="1296144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114552" y="4122625"/>
            <a:ext cx="1329656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801704" y="4953588"/>
            <a:ext cx="0" cy="800219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01704" y="2550239"/>
            <a:ext cx="0" cy="389248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1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1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76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61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211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712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462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363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113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714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464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665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9415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16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1217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Прямоугольник 135"/>
          <p:cNvSpPr/>
          <p:nvPr/>
        </p:nvSpPr>
        <p:spPr>
          <a:xfrm>
            <a:off x="3792428" y="1"/>
            <a:ext cx="5351572" cy="620687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0" y="942257"/>
            <a:ext cx="7442621" cy="504056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45662" y="353373"/>
            <a:ext cx="813690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Century Gothic" panose="020B0502020202020204" pitchFamily="34" charset="0"/>
              </a:rPr>
              <a:t>Основные факторы, привлекающие людей во </a:t>
            </a:r>
            <a:r>
              <a:rPr lang="ru-RU" sz="2300" b="1" dirty="0" err="1">
                <a:latin typeface="Century Gothic" panose="020B0502020202020204" pitchFamily="34" charset="0"/>
              </a:rPr>
              <a:t>фрилансе</a:t>
            </a:r>
            <a:r>
              <a:rPr lang="ru-RU" sz="2300" b="1" dirty="0">
                <a:latin typeface="Century Gothic" panose="020B0502020202020204" pitchFamily="34" charset="0"/>
              </a:rPr>
              <a:t>, — по результатам российского исследования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531469" y="2590776"/>
            <a:ext cx="0" cy="216000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>
            <a:off x="1434894" y="3476345"/>
            <a:ext cx="193149" cy="1263600"/>
            <a:chOff x="1308835" y="3410843"/>
            <a:chExt cx="193149" cy="136150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3476345"/>
              <a:ext cx="1762" cy="1296000"/>
            </a:xfrm>
            <a:prstGeom prst="line">
              <a:avLst/>
            </a:prstGeom>
            <a:ln w="381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Блок-схема: узел 9"/>
            <p:cNvSpPr/>
            <p:nvPr/>
          </p:nvSpPr>
          <p:spPr>
            <a:xfrm>
              <a:off x="1308835" y="3410843"/>
              <a:ext cx="193149" cy="193149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099421" y="2213224"/>
            <a:ext cx="1044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58,5%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9401" y="490986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Гибкий график</a:t>
            </a:r>
            <a:endParaRPr lang="ru-RU" dirty="0">
              <a:latin typeface="Century Gothic" panose="020B0502020202020204" pitchFamily="34" charset="0"/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2732984" y="2612345"/>
            <a:ext cx="0" cy="216000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Группа 100"/>
          <p:cNvGrpSpPr/>
          <p:nvPr/>
        </p:nvGrpSpPr>
        <p:grpSpPr>
          <a:xfrm>
            <a:off x="2638171" y="3850043"/>
            <a:ext cx="193149" cy="922302"/>
            <a:chOff x="1308835" y="3410843"/>
            <a:chExt cx="193149" cy="922302"/>
          </a:xfrm>
        </p:grpSpPr>
        <p:cxnSp>
          <p:nvCxnSpPr>
            <p:cNvPr id="102" name="Прямая соединительная линия 101"/>
            <p:cNvCxnSpPr/>
            <p:nvPr/>
          </p:nvCxnSpPr>
          <p:spPr>
            <a:xfrm>
              <a:off x="1403648" y="3476345"/>
              <a:ext cx="1762" cy="856800"/>
            </a:xfrm>
            <a:prstGeom prst="line">
              <a:avLst/>
            </a:prstGeom>
            <a:ln w="381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Блок-схема: узел 102"/>
            <p:cNvSpPr/>
            <p:nvPr/>
          </p:nvSpPr>
          <p:spPr>
            <a:xfrm>
              <a:off x="1308835" y="3410843"/>
              <a:ext cx="193149" cy="193149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2300935" y="2234793"/>
            <a:ext cx="974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39,6%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065845" y="4918082"/>
            <a:ext cx="13342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Выбор интересных проектов 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3887241" y="2598996"/>
            <a:ext cx="0" cy="216000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Группа 106"/>
          <p:cNvGrpSpPr/>
          <p:nvPr/>
        </p:nvGrpSpPr>
        <p:grpSpPr>
          <a:xfrm>
            <a:off x="3792428" y="3886043"/>
            <a:ext cx="193149" cy="886302"/>
            <a:chOff x="1308835" y="3410843"/>
            <a:chExt cx="193149" cy="886302"/>
          </a:xfrm>
        </p:grpSpPr>
        <p:cxnSp>
          <p:nvCxnSpPr>
            <p:cNvPr id="108" name="Прямая соединительная линия 107"/>
            <p:cNvCxnSpPr/>
            <p:nvPr/>
          </p:nvCxnSpPr>
          <p:spPr>
            <a:xfrm>
              <a:off x="1403648" y="3476345"/>
              <a:ext cx="1762" cy="820800"/>
            </a:xfrm>
            <a:prstGeom prst="line">
              <a:avLst/>
            </a:prstGeom>
            <a:ln w="381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Блок-схема: узел 108"/>
            <p:cNvSpPr/>
            <p:nvPr/>
          </p:nvSpPr>
          <p:spPr>
            <a:xfrm>
              <a:off x="1308835" y="3410843"/>
              <a:ext cx="193149" cy="193149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3455193" y="222144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38%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275173" y="4918082"/>
            <a:ext cx="12241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Работа из любого места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>
            <a:off x="5088883" y="2612345"/>
            <a:ext cx="0" cy="216000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Группа 112"/>
          <p:cNvGrpSpPr/>
          <p:nvPr/>
        </p:nvGrpSpPr>
        <p:grpSpPr>
          <a:xfrm>
            <a:off x="4992308" y="4163243"/>
            <a:ext cx="193149" cy="609102"/>
            <a:chOff x="1308835" y="3410843"/>
            <a:chExt cx="193149" cy="609102"/>
          </a:xfrm>
        </p:grpSpPr>
        <p:cxnSp>
          <p:nvCxnSpPr>
            <p:cNvPr id="114" name="Прямая соединительная линия 113"/>
            <p:cNvCxnSpPr/>
            <p:nvPr/>
          </p:nvCxnSpPr>
          <p:spPr>
            <a:xfrm>
              <a:off x="1403648" y="3476345"/>
              <a:ext cx="1762" cy="543600"/>
            </a:xfrm>
            <a:prstGeom prst="line">
              <a:avLst/>
            </a:prstGeom>
            <a:ln w="381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Блок-схема: узел 114"/>
            <p:cNvSpPr/>
            <p:nvPr/>
          </p:nvSpPr>
          <p:spPr>
            <a:xfrm>
              <a:off x="1308835" y="3410843"/>
              <a:ext cx="193149" cy="193149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4656835" y="2234793"/>
            <a:ext cx="1044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25,2%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476815" y="4931431"/>
            <a:ext cx="12241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Высокий уровень доходов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>
            <a:off x="6316624" y="2612345"/>
            <a:ext cx="0" cy="216000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Группа 118"/>
          <p:cNvGrpSpPr/>
          <p:nvPr/>
        </p:nvGrpSpPr>
        <p:grpSpPr>
          <a:xfrm>
            <a:off x="6221811" y="4249643"/>
            <a:ext cx="193149" cy="522702"/>
            <a:chOff x="1308835" y="3410843"/>
            <a:chExt cx="193149" cy="522702"/>
          </a:xfrm>
        </p:grpSpPr>
        <p:cxnSp>
          <p:nvCxnSpPr>
            <p:cNvPr id="120" name="Прямая соединительная линия 119"/>
            <p:cNvCxnSpPr/>
            <p:nvPr/>
          </p:nvCxnSpPr>
          <p:spPr>
            <a:xfrm>
              <a:off x="1403648" y="3476345"/>
              <a:ext cx="1762" cy="457200"/>
            </a:xfrm>
            <a:prstGeom prst="line">
              <a:avLst/>
            </a:prstGeom>
            <a:ln w="381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Блок-схема: узел 120"/>
            <p:cNvSpPr/>
            <p:nvPr/>
          </p:nvSpPr>
          <p:spPr>
            <a:xfrm>
              <a:off x="1308835" y="3410843"/>
              <a:ext cx="193149" cy="193149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5884576" y="2234793"/>
            <a:ext cx="1040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21,3%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704556" y="4931431"/>
            <a:ext cx="12241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Выбор с кем работать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>
            <a:off x="7537434" y="2598996"/>
            <a:ext cx="0" cy="216000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Группа 124"/>
          <p:cNvGrpSpPr/>
          <p:nvPr/>
        </p:nvGrpSpPr>
        <p:grpSpPr>
          <a:xfrm>
            <a:off x="7442621" y="4224443"/>
            <a:ext cx="193149" cy="515502"/>
            <a:chOff x="1308835" y="3410843"/>
            <a:chExt cx="193149" cy="515502"/>
          </a:xfrm>
        </p:grpSpPr>
        <p:cxnSp>
          <p:nvCxnSpPr>
            <p:cNvPr id="126" name="Прямая соединительная линия 125"/>
            <p:cNvCxnSpPr/>
            <p:nvPr/>
          </p:nvCxnSpPr>
          <p:spPr>
            <a:xfrm>
              <a:off x="1403648" y="3476345"/>
              <a:ext cx="1762" cy="450000"/>
            </a:xfrm>
            <a:prstGeom prst="line">
              <a:avLst/>
            </a:prstGeom>
            <a:ln w="381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Блок-схема: узел 126"/>
            <p:cNvSpPr/>
            <p:nvPr/>
          </p:nvSpPr>
          <p:spPr>
            <a:xfrm>
              <a:off x="1308835" y="3410843"/>
              <a:ext cx="193149" cy="193149"/>
            </a:xfrm>
            <a:prstGeom prst="flowChartConnector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7105386" y="2221444"/>
            <a:ext cx="1044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20,9%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925366" y="4918082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Совмещение с основной работой</a:t>
            </a:r>
            <a:endParaRPr lang="ru-RU" sz="1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58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04" grpId="0"/>
      <p:bldP spid="110" grpId="0"/>
      <p:bldP spid="116" grpId="0"/>
      <p:bldP spid="122" grpId="0"/>
      <p:bldP spid="1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Магазин и биржа фриланс-услуг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72" y="3170845"/>
            <a:ext cx="476250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76672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Century Gothic" panose="020B0502020202020204" pitchFamily="34" charset="0"/>
              </a:rPr>
              <a:t>Основные недостатки </a:t>
            </a:r>
            <a:r>
              <a:rPr lang="ru-RU" sz="3000" b="1" dirty="0" err="1">
                <a:latin typeface="Century Gothic" panose="020B0502020202020204" pitchFamily="34" charset="0"/>
              </a:rPr>
              <a:t>фриланса</a:t>
            </a:r>
            <a:r>
              <a:rPr lang="ru-RU" sz="3000" b="1" dirty="0">
                <a:latin typeface="Century Gothic" panose="020B0502020202020204" pitchFamily="34" charset="0"/>
              </a:rPr>
              <a:t> по мнению участников опроса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858616"/>
            <a:ext cx="460851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№1- Нестабильный доход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138" y="2304892"/>
            <a:ext cx="77382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Century Gothic" panose="020B0502020202020204" pitchFamily="34" charset="0"/>
              </a:rPr>
              <a:t>№2 - Необходимость самому искать себе клиентов</a:t>
            </a:r>
            <a:endParaRPr lang="ru-RU" sz="21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725779"/>
            <a:ext cx="59766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Century Gothic" panose="020B0502020202020204" pitchFamily="34" charset="0"/>
              </a:rPr>
              <a:t>№3 - Риски обмана со стороны клиента</a:t>
            </a:r>
            <a:endParaRPr lang="ru-RU" sz="210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138" y="3124088"/>
            <a:ext cx="6408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Century Gothic" panose="020B0502020202020204" pitchFamily="34" charset="0"/>
              </a:rPr>
              <a:t>№4 - Отсутствие оплачиваемых отпусков, больничных, других социальных гарантий</a:t>
            </a:r>
            <a:endParaRPr lang="ru-RU" sz="21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138" y="3831792"/>
            <a:ext cx="44644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№5 – Недостаток общения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278946"/>
            <a:ext cx="770485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№6 – Недостаток физической активности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725222"/>
            <a:ext cx="72728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Century Gothic" panose="020B0502020202020204" pitchFamily="34" charset="0"/>
              </a:rPr>
              <a:t>№7 - Нет возможности для карьерного роста</a:t>
            </a:r>
            <a:endParaRPr lang="ru-RU" sz="2100" dirty="0"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67544" y="476672"/>
            <a:ext cx="0" cy="1015663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7544" y="475953"/>
            <a:ext cx="2016224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740352" y="484223"/>
            <a:ext cx="0" cy="1008112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580112" y="1508295"/>
            <a:ext cx="216024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22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409843"/>
            <a:ext cx="7236296" cy="282853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409843"/>
            <a:ext cx="867645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500" b="1" dirty="0">
                <a:latin typeface="Century Gothic" panose="020B0502020202020204" pitchFamily="34" charset="0"/>
              </a:rPr>
              <a:t>Дистанционные работники: что нужно знать бухгалтеру. Возможности применения новой профессии </a:t>
            </a:r>
            <a:r>
              <a:rPr lang="ru-RU" sz="2500" b="1" dirty="0" smtClean="0">
                <a:latin typeface="Century Gothic" panose="020B0502020202020204" pitchFamily="34" charset="0"/>
              </a:rPr>
              <a:t>бухгалтерам</a:t>
            </a:r>
            <a:endParaRPr lang="ru-RU" sz="25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11089596"/>
              </p:ext>
            </p:extLst>
          </p:nvPr>
        </p:nvGraphicFramePr>
        <p:xfrm>
          <a:off x="251520" y="1656338"/>
          <a:ext cx="8280920" cy="5201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15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and Holding Money. Coins and Banknotes Falling from the Sky. Stock Vector  - Illustration of investment, banking: 1736978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56175" y="0"/>
            <a:ext cx="3494823" cy="349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065371" y="4470886"/>
            <a:ext cx="5076056" cy="1292082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6476" y="6185"/>
            <a:ext cx="792088" cy="6309320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404664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latin typeface="Century Gothic" panose="020B0502020202020204" pitchFamily="34" charset="0"/>
              </a:rPr>
              <a:t>Уникальные торговые предложения для клиентов: </a:t>
            </a:r>
            <a:endParaRPr lang="ru-RU" sz="27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84784"/>
            <a:ext cx="878497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>
                <a:latin typeface="Century Gothic" panose="020B0502020202020204" pitchFamily="34" charset="0"/>
              </a:rPr>
              <a:t>сравнительно низкая цена;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мгновенная </a:t>
            </a:r>
            <a:r>
              <a:rPr lang="ru-RU" sz="2300" dirty="0">
                <a:latin typeface="Century Gothic" panose="020B0502020202020204" pitchFamily="34" charset="0"/>
              </a:rPr>
              <a:t>реакция на заказ и скорость работы с запросами;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широкий </a:t>
            </a:r>
            <a:r>
              <a:rPr lang="ru-RU" sz="2300" dirty="0">
                <a:latin typeface="Century Gothic" panose="020B0502020202020204" pitchFamily="34" charset="0"/>
              </a:rPr>
              <a:t>спектр услуг, начиная от регистрации бизнеса и заканчивая ликвидацией;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возможность </a:t>
            </a:r>
            <a:r>
              <a:rPr lang="ru-RU" sz="2300" dirty="0">
                <a:latin typeface="Century Gothic" panose="020B0502020202020204" pitchFamily="34" charset="0"/>
              </a:rPr>
              <a:t>выехать на встречу лично и в любой день.</a:t>
            </a:r>
          </a:p>
          <a:p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4568" y="4221088"/>
            <a:ext cx="61206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300" b="1" dirty="0">
                <a:latin typeface="Century Gothic" panose="020B0502020202020204" pitchFamily="34" charset="0"/>
              </a:rPr>
              <a:t>Личный бренд</a:t>
            </a:r>
            <a:r>
              <a:rPr lang="ru-RU" sz="2300" dirty="0">
                <a:latin typeface="Century Gothic" panose="020B0502020202020204" pitchFamily="34" charset="0"/>
              </a:rPr>
              <a:t> — это то, как вас видят потенциальные клиенты, как вы им доносите свою ценность, с помощью каких инструментов</a:t>
            </a:r>
          </a:p>
        </p:txBody>
      </p:sp>
    </p:spTree>
    <p:extLst>
      <p:ext uri="{BB962C8B-B14F-4D97-AF65-F5344CB8AC3E}">
        <p14:creationId xmlns:p14="http://schemas.microsoft.com/office/powerpoint/2010/main" val="54966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61511" y="1775775"/>
            <a:ext cx="525673" cy="4886052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92695"/>
            <a:ext cx="7620338" cy="562401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31540" y="448330"/>
            <a:ext cx="816734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Century Gothic" panose="020B0502020202020204" pitchFamily="34" charset="0"/>
              </a:rPr>
              <a:t>Бухгалтерский аутсорсинг</a:t>
            </a:r>
            <a:r>
              <a:rPr lang="ru-RU" sz="2300" dirty="0">
                <a:latin typeface="Century Gothic" panose="020B0502020202020204" pitchFamily="34" charset="0"/>
              </a:rPr>
              <a:t> — передача отдельных участков или бухгалтерии целиком для обслуживания специализированной бухгалтерской </a:t>
            </a:r>
            <a:r>
              <a:rPr lang="ru-RU" sz="2300" dirty="0" smtClean="0">
                <a:latin typeface="Century Gothic" panose="020B0502020202020204" pitchFamily="34" charset="0"/>
              </a:rPr>
              <a:t>компанией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105" y="1775775"/>
            <a:ext cx="715923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Century Gothic" panose="020B0502020202020204" pitchFamily="34" charset="0"/>
              </a:rPr>
              <a:t>Преимущества бухгалтерского </a:t>
            </a:r>
            <a:r>
              <a:rPr lang="ru-RU" sz="2300" b="1" dirty="0" err="1">
                <a:latin typeface="Century Gothic" panose="020B0502020202020204" pitchFamily="34" charset="0"/>
              </a:rPr>
              <a:t>аутсоринга</a:t>
            </a:r>
            <a:r>
              <a:rPr lang="ru-RU" sz="2300" b="1" dirty="0"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540" y="2348880"/>
            <a:ext cx="7416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Century Gothic" panose="020B0502020202020204" pitchFamily="34" charset="0"/>
              </a:rPr>
              <a:t>Он предоставляется специализированной </a:t>
            </a:r>
            <a:r>
              <a:rPr lang="ru-RU" sz="2100" dirty="0">
                <a:latin typeface="Century Gothic" panose="020B0502020202020204" pitchFamily="34" charset="0"/>
              </a:rPr>
              <a:t>бухгалтерской </a:t>
            </a:r>
            <a:r>
              <a:rPr lang="ru-RU" sz="2100" dirty="0" smtClean="0">
                <a:latin typeface="Century Gothic" panose="020B0502020202020204" pitchFamily="34" charset="0"/>
              </a:rPr>
              <a:t>организацией</a:t>
            </a:r>
            <a:endParaRPr lang="ru-RU" sz="21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93111" y="3212976"/>
            <a:ext cx="53553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100" dirty="0">
                <a:latin typeface="Century Gothic" panose="020B0502020202020204" pitchFamily="34" charset="0"/>
              </a:rPr>
              <a:t>Снижение расходов на содержание собственной бухгалтерии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105" y="4077072"/>
            <a:ext cx="523396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Century Gothic" panose="020B0502020202020204" pitchFamily="34" charset="0"/>
              </a:rPr>
              <a:t>Пользователи могут воспользоваться услугами любого </a:t>
            </a:r>
            <a:r>
              <a:rPr lang="ru-RU" sz="2100" dirty="0">
                <a:latin typeface="Century Gothic" panose="020B0502020202020204" pitchFamily="34" charset="0"/>
              </a:rPr>
              <a:t>сотрудника компании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3768" y="5165467"/>
            <a:ext cx="58326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>
                <a:latin typeface="Century Gothic" panose="020B0502020202020204" pitchFamily="34" charset="0"/>
              </a:rPr>
              <a:t>Налоговая оптимизация и </a:t>
            </a:r>
            <a:r>
              <a:rPr lang="ru-RU" sz="2100" dirty="0" smtClean="0">
                <a:latin typeface="Century Gothic" panose="020B0502020202020204" pitchFamily="34" charset="0"/>
              </a:rPr>
              <a:t>минимизация</a:t>
            </a:r>
            <a:endParaRPr lang="ru-RU" sz="2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51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401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302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603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/>
      <p:bldP spid="4" grpId="0"/>
      <p:bldP spid="5" grpId="0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4797152"/>
            <a:ext cx="5436096" cy="2060848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427759" y="1844825"/>
            <a:ext cx="6743785" cy="1656184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1340768"/>
            <a:ext cx="6516216" cy="720080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39552" y="764704"/>
            <a:ext cx="655272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При передаче бухгалтерии на аутсорсинг все расходы, которые раньше компания платила самостоятельно, теперь несет бухгалтерская организация.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8861" y="2564904"/>
            <a:ext cx="529258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300" dirty="0">
                <a:latin typeface="Century Gothic" panose="020B0502020202020204" pitchFamily="34" charset="0"/>
              </a:rPr>
              <a:t>М</a:t>
            </a:r>
            <a:r>
              <a:rPr lang="ru-RU" sz="2300" dirty="0" smtClean="0">
                <a:latin typeface="Century Gothic" panose="020B0502020202020204" pitchFamily="34" charset="0"/>
              </a:rPr>
              <a:t>аленьким </a:t>
            </a:r>
            <a:r>
              <a:rPr lang="ru-RU" sz="2300" dirty="0">
                <a:latin typeface="Century Gothic" panose="020B0502020202020204" pitchFamily="34" charset="0"/>
              </a:rPr>
              <a:t>фирмам бухгалтерскую работу можно отдавать на аутсорсинг или бухгалтеру на </a:t>
            </a:r>
            <a:r>
              <a:rPr lang="ru-RU" sz="2300" dirty="0" err="1">
                <a:latin typeface="Century Gothic" panose="020B0502020202020204" pitchFamily="34" charset="0"/>
              </a:rPr>
              <a:t>фрилансеру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4509120"/>
            <a:ext cx="403244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Для среднего </a:t>
            </a:r>
            <a:r>
              <a:rPr lang="ru-RU" sz="2300" dirty="0">
                <a:latin typeface="Century Gothic" panose="020B0502020202020204" pitchFamily="34" charset="0"/>
              </a:rPr>
              <a:t>бизнеса и </a:t>
            </a:r>
            <a:r>
              <a:rPr lang="ru-RU" sz="2300" dirty="0" smtClean="0">
                <a:latin typeface="Century Gothic" panose="020B0502020202020204" pitchFamily="34" charset="0"/>
              </a:rPr>
              <a:t>крупного нужен штатный </a:t>
            </a:r>
            <a:r>
              <a:rPr lang="ru-RU" sz="2300" dirty="0">
                <a:latin typeface="Century Gothic" panose="020B0502020202020204" pitchFamily="34" charset="0"/>
              </a:rPr>
              <a:t>работник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539552" y="764704"/>
            <a:ext cx="1656184" cy="1508105"/>
            <a:chOff x="539552" y="764704"/>
            <a:chExt cx="1656184" cy="150810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539552" y="764704"/>
              <a:ext cx="0" cy="1508105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764704"/>
              <a:ext cx="1656184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Прямая соединительная линия 11"/>
          <p:cNvCxnSpPr/>
          <p:nvPr/>
        </p:nvCxnSpPr>
        <p:spPr>
          <a:xfrm>
            <a:off x="8305806" y="2564903"/>
            <a:ext cx="0" cy="1508105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1004212" y="4581128"/>
            <a:ext cx="759476" cy="1082154"/>
            <a:chOff x="1004212" y="4581128"/>
            <a:chExt cx="759476" cy="1082154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1004212" y="4581128"/>
              <a:ext cx="0" cy="1082154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1005022" y="5663282"/>
              <a:ext cx="758666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440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Девушка с ноутбуком на стуле. внештатный или изучение концепции. | Премиум 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205878"/>
            <a:ext cx="5652120" cy="565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836712"/>
            <a:ext cx="44644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>
                <a:latin typeface="Century Gothic" panose="020B0502020202020204" pitchFamily="34" charset="0"/>
              </a:rPr>
              <a:t>Что лучше и прибыльнее: штатный специалист или бухгалтер на </a:t>
            </a:r>
            <a:r>
              <a:rPr lang="ru-RU" sz="3500" b="1" dirty="0" err="1">
                <a:latin typeface="Century Gothic" panose="020B0502020202020204" pitchFamily="34" charset="0"/>
              </a:rPr>
              <a:t>фрилансе</a:t>
            </a:r>
            <a:r>
              <a:rPr lang="ru-RU" sz="3500" b="1" dirty="0"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1584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процесс 17"/>
          <p:cNvSpPr/>
          <p:nvPr/>
        </p:nvSpPr>
        <p:spPr>
          <a:xfrm>
            <a:off x="0" y="-2308"/>
            <a:ext cx="9144000" cy="6858000"/>
          </a:xfrm>
          <a:prstGeom prst="flowChartProcess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3923928" y="3140968"/>
            <a:ext cx="5220072" cy="3717032"/>
          </a:xfrm>
          <a:prstGeom prst="flowChartProcess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683568" y="728700"/>
            <a:ext cx="4320480" cy="4824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600" b="1" dirty="0" smtClean="0">
                <a:latin typeface="Century Gothic" panose="020B0502020202020204" pitchFamily="34" charset="0"/>
              </a:rPr>
              <a:t>Цель работы</a:t>
            </a:r>
            <a:r>
              <a:rPr lang="ru-RU" sz="2600" dirty="0" smtClean="0">
                <a:latin typeface="Century Gothic" panose="020B0502020202020204" pitchFamily="34" charset="0"/>
              </a:rPr>
              <a:t> - комплексный анализ бухгалтеров - </a:t>
            </a:r>
            <a:r>
              <a:rPr lang="ru-RU" sz="2600" dirty="0" err="1" smtClean="0">
                <a:latin typeface="Century Gothic" panose="020B0502020202020204" pitchFamily="34" charset="0"/>
              </a:rPr>
              <a:t>фрилансеров</a:t>
            </a:r>
            <a:r>
              <a:rPr lang="ru-RU" sz="2600" dirty="0" smtClean="0">
                <a:latin typeface="Century Gothic" panose="020B0502020202020204" pitchFamily="34" charset="0"/>
              </a:rPr>
              <a:t> как новых специалистов на экономическом рынке профессий, и их сравнение с прошлыми условиями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9489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58088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Century Gothic" panose="020B0502020202020204" pitchFamily="34" charset="0"/>
              </a:rPr>
              <a:t>Процентное соотношение бухгалтеров-</a:t>
            </a:r>
            <a:r>
              <a:rPr lang="ru-RU" sz="3000" b="1" dirty="0" err="1">
                <a:latin typeface="Century Gothic" panose="020B0502020202020204" pitchFamily="34" charset="0"/>
              </a:rPr>
              <a:t>фрилансеров</a:t>
            </a:r>
            <a:r>
              <a:rPr lang="ru-RU" sz="3000" b="1" dirty="0">
                <a:latin typeface="Century Gothic" panose="020B0502020202020204" pitchFamily="34" charset="0"/>
              </a:rPr>
              <a:t> в разных странах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004934" y="3176972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1899690" y="4123341"/>
            <a:ext cx="216024" cy="1209624"/>
            <a:chOff x="1154388" y="3583281"/>
            <a:chExt cx="216024" cy="1209624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262400" y="3799305"/>
              <a:ext cx="0" cy="993600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Блок-схема: узел 6"/>
            <p:cNvSpPr/>
            <p:nvPr/>
          </p:nvSpPr>
          <p:spPr>
            <a:xfrm>
              <a:off x="1154388" y="3583281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55674" y="27374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46%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8631" y="5497485"/>
            <a:ext cx="12781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Европа (в том числе Россия) 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376769" y="3176972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3268757" y="4810414"/>
            <a:ext cx="216024" cy="522551"/>
            <a:chOff x="1154388" y="3583281"/>
            <a:chExt cx="216024" cy="522551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259632" y="3717032"/>
              <a:ext cx="0" cy="388800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Блок-схема: узел 13"/>
            <p:cNvSpPr/>
            <p:nvPr/>
          </p:nvSpPr>
          <p:spPr>
            <a:xfrm>
              <a:off x="1154388" y="3583281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127509" y="27374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18%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0466" y="5497485"/>
            <a:ext cx="12781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США, Канада, Мексика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644008" y="3195621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4535996" y="4876510"/>
            <a:ext cx="216024" cy="479351"/>
            <a:chOff x="1154388" y="3583281"/>
            <a:chExt cx="216024" cy="479351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1259632" y="3717032"/>
              <a:ext cx="0" cy="345600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Блок-схема: узел 19"/>
            <p:cNvSpPr/>
            <p:nvPr/>
          </p:nvSpPr>
          <p:spPr>
            <a:xfrm>
              <a:off x="1154388" y="3583281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394748" y="275611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16%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07705" y="5516134"/>
            <a:ext cx="12781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Латинская Америка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012160" y="3195621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5906916" y="4984522"/>
            <a:ext cx="216024" cy="371351"/>
            <a:chOff x="1154388" y="3583281"/>
            <a:chExt cx="216024" cy="371351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1259632" y="3717032"/>
              <a:ext cx="0" cy="237600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Блок-схема: узел 25"/>
            <p:cNvSpPr/>
            <p:nvPr/>
          </p:nvSpPr>
          <p:spPr>
            <a:xfrm>
              <a:off x="1154388" y="3583281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62900" y="275611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11%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75857" y="5516134"/>
            <a:ext cx="12781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Африка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164288" y="3195621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Группа 29"/>
          <p:cNvGrpSpPr/>
          <p:nvPr/>
        </p:nvGrpSpPr>
        <p:grpSpPr>
          <a:xfrm>
            <a:off x="7059044" y="5027722"/>
            <a:ext cx="216024" cy="328151"/>
            <a:chOff x="1154388" y="3583281"/>
            <a:chExt cx="216024" cy="328151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1259632" y="3717032"/>
              <a:ext cx="0" cy="194400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Блок-схема: узел 31"/>
            <p:cNvSpPr/>
            <p:nvPr/>
          </p:nvSpPr>
          <p:spPr>
            <a:xfrm>
              <a:off x="1154388" y="3583281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915028" y="275611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Century Gothic" panose="020B0502020202020204" pitchFamily="34" charset="0"/>
              </a:rPr>
              <a:t>9</a:t>
            </a:r>
            <a:r>
              <a:rPr lang="ru-RU" sz="2000" b="1" dirty="0" smtClean="0">
                <a:latin typeface="Century Gothic" panose="020B0502020202020204" pitchFamily="34" charset="0"/>
              </a:rPr>
              <a:t>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27985" y="5516134"/>
            <a:ext cx="1278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Азия (в основном </a:t>
            </a:r>
            <a:r>
              <a:rPr lang="ru-RU" sz="1500" dirty="0" err="1" smtClean="0">
                <a:latin typeface="Century Gothic" panose="020B0502020202020204" pitchFamily="34" charset="0"/>
              </a:rPr>
              <a:t>Юго</a:t>
            </a:r>
            <a:r>
              <a:rPr lang="ru-RU" sz="1500" dirty="0" smtClean="0">
                <a:latin typeface="Century Gothic" panose="020B0502020202020204" pitchFamily="34" charset="0"/>
              </a:rPr>
              <a:t> - Восточная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67544" y="458088"/>
            <a:ext cx="0" cy="1477328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7544" y="458088"/>
            <a:ext cx="153739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35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5" grpId="0"/>
      <p:bldP spid="21" grpId="0"/>
      <p:bldP spid="27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олодая подростковая женщина использует ... | Premium Vector #Freepik  #vector #coffee | Векторные иллюстрации, Мультфильмы, Иллюстр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7557" y="-763416"/>
            <a:ext cx="5962650" cy="424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3768" y="404664"/>
            <a:ext cx="61926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000" b="1" dirty="0" smtClean="0">
                <a:latin typeface="Century Gothic" panose="020B0502020202020204" pitchFamily="34" charset="0"/>
              </a:rPr>
              <a:t>Факторы влияющие на заработок бухгалтера-</a:t>
            </a:r>
            <a:r>
              <a:rPr lang="ru-RU" sz="3000" b="1" dirty="0" err="1" smtClean="0">
                <a:latin typeface="Century Gothic" panose="020B0502020202020204" pitchFamily="34" charset="0"/>
              </a:rPr>
              <a:t>фрилансера</a:t>
            </a:r>
            <a:r>
              <a:rPr lang="ru-RU" sz="3000" b="1" dirty="0" smtClean="0">
                <a:latin typeface="Century Gothic" panose="020B0502020202020204" pitchFamily="34" charset="0"/>
              </a:rPr>
              <a:t> 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357" y="2708920"/>
            <a:ext cx="7200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>
                <a:latin typeface="Century Gothic" panose="020B0502020202020204" pitchFamily="34" charset="0"/>
              </a:rPr>
              <a:t>Тип занятости (подработка или работа на </a:t>
            </a:r>
            <a:r>
              <a:rPr lang="ru-RU" sz="2300" dirty="0" err="1">
                <a:latin typeface="Century Gothic" panose="020B0502020202020204" pitchFamily="34" charset="0"/>
              </a:rPr>
              <a:t>фрилансе</a:t>
            </a:r>
            <a:r>
              <a:rPr lang="ru-RU" sz="2300" dirty="0">
                <a:latin typeface="Century Gothic" panose="020B0502020202020204" pitchFamily="34" charset="0"/>
              </a:rPr>
              <a:t> целый день</a:t>
            </a:r>
            <a:r>
              <a:rPr lang="ru-RU" sz="2300" dirty="0" smtClean="0">
                <a:latin typeface="Century Gothic" panose="020B0502020202020204" pitchFamily="34" charset="0"/>
              </a:rPr>
              <a:t>)</a:t>
            </a:r>
          </a:p>
          <a:p>
            <a:endParaRPr lang="ru-RU" sz="23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 </a:t>
            </a:r>
            <a:r>
              <a:rPr lang="ru-RU" sz="2300" dirty="0">
                <a:latin typeface="Century Gothic" panose="020B0502020202020204" pitchFamily="34" charset="0"/>
              </a:rPr>
              <a:t>Регион </a:t>
            </a:r>
            <a:r>
              <a:rPr lang="ru-RU" sz="2300" dirty="0" smtClean="0">
                <a:latin typeface="Century Gothic" panose="020B0502020202020204" pitchFamily="34" charset="0"/>
              </a:rPr>
              <a:t>проживания</a:t>
            </a:r>
          </a:p>
          <a:p>
            <a:endParaRPr lang="ru-RU" sz="23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Количество </a:t>
            </a:r>
            <a:r>
              <a:rPr lang="ru-RU" sz="2300" dirty="0">
                <a:latin typeface="Century Gothic" panose="020B0502020202020204" pitchFamily="34" charset="0"/>
              </a:rPr>
              <a:t>клиентов и объем работы по </a:t>
            </a:r>
            <a:r>
              <a:rPr lang="ru-RU" sz="2300" dirty="0" smtClean="0">
                <a:latin typeface="Century Gothic" panose="020B0502020202020204" pitchFamily="34" charset="0"/>
              </a:rPr>
              <a:t>ним</a:t>
            </a:r>
          </a:p>
          <a:p>
            <a:endParaRPr lang="ru-RU" sz="23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Наличие </a:t>
            </a:r>
            <a:r>
              <a:rPr lang="ru-RU" sz="2300" dirty="0">
                <a:latin typeface="Century Gothic" panose="020B0502020202020204" pitchFamily="34" charset="0"/>
              </a:rPr>
              <a:t>рекламных идей, по которым приходят новые </a:t>
            </a:r>
            <a:r>
              <a:rPr lang="ru-RU" sz="2300" dirty="0" smtClean="0">
                <a:latin typeface="Century Gothic" panose="020B0502020202020204" pitchFamily="34" charset="0"/>
              </a:rPr>
              <a:t>клиенты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747284" y="404664"/>
            <a:ext cx="0" cy="1477328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79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6471"/>
            <a:ext cx="7308304" cy="432048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55576" y="404664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Century Gothic" panose="020B0502020202020204" pitchFamily="34" charset="0"/>
              </a:rPr>
              <a:t>Примерные расценки на популярные бухгалтерские услуги на </a:t>
            </a:r>
            <a:r>
              <a:rPr lang="ru-RU" sz="3000" b="1" dirty="0" err="1" smtClean="0">
                <a:latin typeface="Century Gothic" panose="020B0502020202020204" pitchFamily="34" charset="0"/>
              </a:rPr>
              <a:t>фрилансе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17416"/>
              </p:ext>
            </p:extLst>
          </p:nvPr>
        </p:nvGraphicFramePr>
        <p:xfrm>
          <a:off x="323528" y="1628800"/>
          <a:ext cx="8496944" cy="48965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99242"/>
                <a:gridCol w="3497702"/>
              </a:tblGrid>
              <a:tr h="554326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Наименование услуги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Стоимость, руб.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0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Бухгалтерское сопровождение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4000-5000 в месяц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0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Обработка первичной документации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3000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0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Подготовка и сдача нулевой отчетности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1000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007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Консультация по подбору системы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налогообложения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3000-4000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0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Консультации по иным вопросам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3000-5000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0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Разовая сдача отчетности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1000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025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Восстановление учета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Договорная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308304" y="0"/>
            <a:ext cx="1080120" cy="6858000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40466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Century Gothic" panose="020B0502020202020204" pitchFamily="34" charset="0"/>
              </a:rPr>
              <a:t>Способы увеличения дохода  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6972" y="1628800"/>
            <a:ext cx="507916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Gothic" panose="020B0502020202020204" pitchFamily="34" charset="0"/>
              </a:rPr>
              <a:t>Вести больше </a:t>
            </a:r>
            <a:r>
              <a:rPr lang="ru-RU" sz="2300" dirty="0" smtClean="0">
                <a:latin typeface="Century Gothic" panose="020B0502020202020204" pitchFamily="34" charset="0"/>
              </a:rPr>
              <a:t>компаний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190079"/>
            <a:ext cx="86409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Gothic" panose="020B0502020202020204" pitchFamily="34" charset="0"/>
              </a:rPr>
              <a:t>Оказывать услуги, которые позволяют бухгалтеру хорошо зарабатывать на своих </a:t>
            </a:r>
            <a:r>
              <a:rPr lang="ru-RU" sz="2300" dirty="0" smtClean="0">
                <a:latin typeface="Century Gothic" panose="020B0502020202020204" pitchFamily="34" charset="0"/>
              </a:rPr>
              <a:t>знаниях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972" y="3140968"/>
            <a:ext cx="8208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Gothic" panose="020B0502020202020204" pitchFamily="34" charset="0"/>
              </a:rPr>
              <a:t>Повышать квалификацию и осваивать смежные </a:t>
            </a:r>
            <a:r>
              <a:rPr lang="ru-RU" sz="2300" dirty="0" smtClean="0">
                <a:latin typeface="Century Gothic" panose="020B0502020202020204" pitchFamily="34" charset="0"/>
              </a:rPr>
              <a:t>сферы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423" y="4047689"/>
            <a:ext cx="81755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Gothic" panose="020B0502020202020204" pitchFamily="34" charset="0"/>
              </a:rPr>
              <a:t>Стараться получить больше положительных отзывов и увеличить свой рейтинг на </a:t>
            </a:r>
            <a:r>
              <a:rPr lang="ru-RU" sz="2300" dirty="0" smtClean="0">
                <a:latin typeface="Century Gothic" panose="020B0502020202020204" pitchFamily="34" charset="0"/>
              </a:rPr>
              <a:t>бирже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423" y="5033811"/>
            <a:ext cx="73448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Gothic" panose="020B0502020202020204" pitchFamily="34" charset="0"/>
              </a:rPr>
              <a:t>Хороший заработок могут приносить </a:t>
            </a:r>
            <a:r>
              <a:rPr lang="ru-RU" sz="2300" dirty="0" smtClean="0">
                <a:latin typeface="Century Gothic" panose="020B0502020202020204" pitchFamily="34" charset="0"/>
              </a:rPr>
              <a:t>консультации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423" y="5850014"/>
            <a:ext cx="56166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300" dirty="0">
                <a:latin typeface="Century Gothic" panose="020B0502020202020204" pitchFamily="34" charset="0"/>
              </a:rPr>
              <a:t>Заниматься </a:t>
            </a:r>
            <a:r>
              <a:rPr lang="ru-RU" sz="2300" dirty="0" smtClean="0">
                <a:latin typeface="Century Gothic" panose="020B0502020202020204" pitchFamily="34" charset="0"/>
              </a:rPr>
              <a:t>обучением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95536" y="912495"/>
            <a:ext cx="6624736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536" y="1420327"/>
            <a:ext cx="3240360" cy="0"/>
          </a:xfrm>
          <a:prstGeom prst="line">
            <a:avLst/>
          </a:prstGeom>
          <a:ln w="381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3529" y="909864"/>
            <a:ext cx="3060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Century Gothic" panose="020B0502020202020204" pitchFamily="34" charset="0"/>
              </a:rPr>
              <a:t>н</a:t>
            </a:r>
            <a:r>
              <a:rPr lang="ru-RU" sz="3000" b="1" dirty="0" smtClean="0">
                <a:latin typeface="Century Gothic" panose="020B0502020202020204" pitchFamily="34" charset="0"/>
              </a:rPr>
              <a:t>а </a:t>
            </a:r>
            <a:r>
              <a:rPr lang="ru-RU" sz="3000" b="1" dirty="0" err="1" smtClean="0">
                <a:latin typeface="Century Gothic" panose="020B0502020202020204" pitchFamily="34" charset="0"/>
              </a:rPr>
              <a:t>фрилансе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1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125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125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25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125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125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75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125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125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251520" y="0"/>
            <a:ext cx="1154635" cy="4752529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0" y="5301208"/>
            <a:ext cx="7596336" cy="648072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404664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latin typeface="Century Gothic" panose="020B0502020202020204" pitchFamily="34" charset="0"/>
              </a:rPr>
              <a:t>Зарплата для профессии «Бухгалтер» в январе 2022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321297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072074" y="2432016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"/>
          <p:cNvGrpSpPr/>
          <p:nvPr/>
        </p:nvGrpSpPr>
        <p:grpSpPr>
          <a:xfrm>
            <a:off x="1964062" y="2636912"/>
            <a:ext cx="216024" cy="1951097"/>
            <a:chOff x="1151620" y="2841808"/>
            <a:chExt cx="216024" cy="1951097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H="1" flipV="1">
              <a:off x="1259632" y="2985824"/>
              <a:ext cx="2768" cy="1807081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Блок-схема: узел 6"/>
            <p:cNvSpPr/>
            <p:nvPr/>
          </p:nvSpPr>
          <p:spPr>
            <a:xfrm>
              <a:off x="1151620" y="2841808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629292" y="1992512"/>
            <a:ext cx="1084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30 200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5771" y="4752529"/>
            <a:ext cx="1278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Century Gothic" panose="020B0502020202020204" pitchFamily="34" charset="0"/>
              </a:rPr>
              <a:t>Средняя з/п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633038" y="2432016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4527794" y="2997538"/>
            <a:ext cx="216024" cy="1590471"/>
            <a:chOff x="1154388" y="3202434"/>
            <a:chExt cx="216024" cy="1590471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1262400" y="3417872"/>
              <a:ext cx="0" cy="1375033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Блок-схема: узел 12"/>
            <p:cNvSpPr/>
            <p:nvPr/>
          </p:nvSpPr>
          <p:spPr>
            <a:xfrm>
              <a:off x="1154388" y="3202434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165385" y="1992512"/>
            <a:ext cx="119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30 000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8070" y="4755150"/>
            <a:ext cx="1709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Century Gothic" panose="020B0502020202020204" pitchFamily="34" charset="0"/>
              </a:rPr>
              <a:t>Медианная </a:t>
            </a:r>
            <a:r>
              <a:rPr lang="ru-RU" sz="2000" dirty="0" smtClean="0">
                <a:latin typeface="Century Gothic" panose="020B0502020202020204" pitchFamily="34" charset="0"/>
              </a:rPr>
              <a:t>з/п 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7092280" y="2432016"/>
            <a:ext cx="0" cy="216024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6984268" y="3105550"/>
            <a:ext cx="216024" cy="1482459"/>
            <a:chOff x="1151620" y="3310446"/>
            <a:chExt cx="216024" cy="1482459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1259632" y="3417872"/>
              <a:ext cx="2768" cy="1375033"/>
            </a:xfrm>
            <a:prstGeom prst="line">
              <a:avLst/>
            </a:prstGeom>
            <a:ln w="3175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Блок-схема: узел 24"/>
            <p:cNvSpPr/>
            <p:nvPr/>
          </p:nvSpPr>
          <p:spPr>
            <a:xfrm>
              <a:off x="1151620" y="3310446"/>
              <a:ext cx="216024" cy="216024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646730" y="1992512"/>
            <a:ext cx="138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 Gothic" panose="020B0502020202020204" pitchFamily="34" charset="0"/>
              </a:rPr>
              <a:t>30 000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03308" y="4726544"/>
            <a:ext cx="1577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Century Gothic" panose="020B0502020202020204" pitchFamily="34" charset="0"/>
              </a:rPr>
              <a:t>Модальная з/п</a:t>
            </a:r>
          </a:p>
        </p:txBody>
      </p:sp>
    </p:spTree>
    <p:extLst>
      <p:ext uri="{BB962C8B-B14F-4D97-AF65-F5344CB8AC3E}">
        <p14:creationId xmlns:p14="http://schemas.microsoft.com/office/powerpoint/2010/main" val="259219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4" grpId="0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0" y="3826208"/>
            <a:ext cx="5870093" cy="887819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419872" y="2677375"/>
            <a:ext cx="5138824" cy="1242187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57840" y="0"/>
            <a:ext cx="889824" cy="2990855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1835696" y="476672"/>
            <a:ext cx="6768752" cy="1477328"/>
            <a:chOff x="1835696" y="476672"/>
            <a:chExt cx="6768752" cy="1477328"/>
          </a:xfrm>
        </p:grpSpPr>
        <p:sp>
          <p:nvSpPr>
            <p:cNvPr id="2" name="TextBox 1"/>
            <p:cNvSpPr txBox="1"/>
            <p:nvPr/>
          </p:nvSpPr>
          <p:spPr>
            <a:xfrm>
              <a:off x="1835696" y="476672"/>
              <a:ext cx="67687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3000" b="1" dirty="0">
                  <a:latin typeface="Century Gothic" panose="020B0502020202020204" pitchFamily="34" charset="0"/>
                </a:rPr>
                <a:t>Положительные черты работы бухгалтера в офисе, по сравнению с </a:t>
              </a:r>
              <a:r>
                <a:rPr lang="ru-RU" sz="3000" b="1" dirty="0" err="1">
                  <a:latin typeface="Century Gothic" panose="020B0502020202020204" pitchFamily="34" charset="0"/>
                </a:rPr>
                <a:t>удаленкой</a:t>
              </a:r>
              <a:endParaRPr lang="ru-RU" sz="30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8604448" y="548680"/>
              <a:ext cx="0" cy="140532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52889" y="3429000"/>
            <a:ext cx="4711197" cy="1154162"/>
            <a:chOff x="652889" y="3429000"/>
            <a:chExt cx="4711197" cy="1154162"/>
          </a:xfrm>
        </p:grpSpPr>
        <p:sp>
          <p:nvSpPr>
            <p:cNvPr id="6" name="TextBox 5"/>
            <p:cNvSpPr txBox="1"/>
            <p:nvPr/>
          </p:nvSpPr>
          <p:spPr>
            <a:xfrm>
              <a:off x="652889" y="3429000"/>
              <a:ext cx="4711197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Осуществляется оплата простоя на основании больничного листа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652889" y="3478481"/>
              <a:ext cx="0" cy="105520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4349484" y="4437112"/>
            <a:ext cx="3600400" cy="800219"/>
            <a:chOff x="4349484" y="4437112"/>
            <a:chExt cx="3600400" cy="800219"/>
          </a:xfrm>
        </p:grpSpPr>
        <p:sp>
          <p:nvSpPr>
            <p:cNvPr id="7" name="TextBox 6"/>
            <p:cNvSpPr txBox="1"/>
            <p:nvPr/>
          </p:nvSpPr>
          <p:spPr>
            <a:xfrm>
              <a:off x="4349484" y="4437112"/>
              <a:ext cx="36004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Есть разделение дома и работы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349484" y="4484200"/>
              <a:ext cx="0" cy="70908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4139952" y="2420888"/>
            <a:ext cx="4595516" cy="1508105"/>
            <a:chOff x="4139952" y="2420888"/>
            <a:chExt cx="4595516" cy="1508105"/>
          </a:xfrm>
        </p:grpSpPr>
        <p:sp>
          <p:nvSpPr>
            <p:cNvPr id="4" name="TextBox 3"/>
            <p:cNvSpPr txBox="1"/>
            <p:nvPr/>
          </p:nvSpPr>
          <p:spPr>
            <a:xfrm>
              <a:off x="4139952" y="2420888"/>
              <a:ext cx="4595516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300" dirty="0">
                  <a:latin typeface="Century Gothic" panose="020B0502020202020204" pitchFamily="34" charset="0"/>
                </a:rPr>
                <a:t>Присутствует самодисциплина и умение правильно планировать рабочее время</a:t>
              </a: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7187222" y="2420888"/>
              <a:ext cx="1548246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8735468" y="2420888"/>
              <a:ext cx="0" cy="140532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/>
          <p:cNvGrpSpPr/>
          <p:nvPr/>
        </p:nvGrpSpPr>
        <p:grpSpPr>
          <a:xfrm>
            <a:off x="652891" y="5391267"/>
            <a:ext cx="3919110" cy="446276"/>
            <a:chOff x="652891" y="5391267"/>
            <a:chExt cx="3919110" cy="446276"/>
          </a:xfrm>
        </p:grpSpPr>
        <p:sp>
          <p:nvSpPr>
            <p:cNvPr id="5" name="TextBox 4"/>
            <p:cNvSpPr txBox="1"/>
            <p:nvPr/>
          </p:nvSpPr>
          <p:spPr>
            <a:xfrm>
              <a:off x="652891" y="5391267"/>
              <a:ext cx="391911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Общение с коллегами</a:t>
              </a: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652891" y="5837543"/>
              <a:ext cx="1462204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57840" y="5391267"/>
              <a:ext cx="0" cy="446276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652891" y="2190636"/>
            <a:ext cx="36965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Рабочий день обычно нормирован</a:t>
            </a:r>
          </a:p>
        </p:txBody>
      </p:sp>
    </p:spTree>
    <p:extLst>
      <p:ext uri="{BB962C8B-B14F-4D97-AF65-F5344CB8AC3E}">
        <p14:creationId xmlns:p14="http://schemas.microsoft.com/office/powerpoint/2010/main" val="110786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6112" y="0"/>
            <a:ext cx="4876144" cy="1628800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61774" y="2611343"/>
            <a:ext cx="792088" cy="4268128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Внештатная работа на дому. мультяшный бородатый человек, сидящий в кресле,  мужской персонаж, работающий с ноутбуком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328" y="0"/>
            <a:ext cx="3868280" cy="386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548680"/>
            <a:ext cx="4968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latin typeface="Century Gothic" panose="020B0502020202020204" pitchFamily="34" charset="0"/>
              </a:rPr>
              <a:t>П</a:t>
            </a:r>
            <a:r>
              <a:rPr lang="ru-RU" sz="2500" dirty="0" smtClean="0">
                <a:latin typeface="Century Gothic" panose="020B0502020202020204" pitchFamily="34" charset="0"/>
              </a:rPr>
              <a:t>ереход </a:t>
            </a:r>
            <a:r>
              <a:rPr lang="ru-RU" sz="2500" dirty="0">
                <a:latin typeface="Century Gothic" panose="020B0502020202020204" pitchFamily="34" charset="0"/>
              </a:rPr>
              <a:t>бухгалтера на </a:t>
            </a:r>
            <a:r>
              <a:rPr lang="ru-RU" sz="2500" dirty="0" err="1">
                <a:latin typeface="Century Gothic" panose="020B0502020202020204" pitchFamily="34" charset="0"/>
              </a:rPr>
              <a:t>фриланс</a:t>
            </a:r>
            <a:r>
              <a:rPr lang="ru-RU" sz="2500" dirty="0">
                <a:latin typeface="Century Gothic" panose="020B0502020202020204" pitchFamily="34" charset="0"/>
              </a:rPr>
              <a:t> является прибыльной и безопасной мерой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5546" y="2636912"/>
            <a:ext cx="45164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latin typeface="Century Gothic" panose="020B0502020202020204" pitchFamily="34" charset="0"/>
              </a:rPr>
              <a:t>В</a:t>
            </a:r>
            <a:r>
              <a:rPr lang="ru-RU" sz="2500" dirty="0" smtClean="0">
                <a:latin typeface="Century Gothic" panose="020B0502020202020204" pitchFamily="34" charset="0"/>
              </a:rPr>
              <a:t>нештатные </a:t>
            </a:r>
            <a:r>
              <a:rPr lang="ru-RU" sz="2500" dirty="0">
                <a:latin typeface="Century Gothic" panose="020B0502020202020204" pitchFamily="34" charset="0"/>
              </a:rPr>
              <a:t>работники важны именно для небольших компаний и </a:t>
            </a:r>
            <a:r>
              <a:rPr lang="ru-RU" sz="2500" dirty="0" err="1">
                <a:latin typeface="Century Gothic" panose="020B0502020202020204" pitchFamily="34" charset="0"/>
              </a:rPr>
              <a:t>микробизнеса</a:t>
            </a:r>
            <a:endParaRPr lang="ru-RU" sz="25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1774" y="4590395"/>
            <a:ext cx="64606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latin typeface="Century Gothic" panose="020B0502020202020204" pitchFamily="34" charset="0"/>
              </a:rPr>
              <a:t>Б</a:t>
            </a:r>
            <a:r>
              <a:rPr lang="ru-RU" sz="2500" dirty="0" smtClean="0">
                <a:latin typeface="Century Gothic" panose="020B0502020202020204" pitchFamily="34" charset="0"/>
              </a:rPr>
              <a:t>иржи </a:t>
            </a:r>
            <a:r>
              <a:rPr lang="ru-RU" sz="2500" dirty="0">
                <a:latin typeface="Century Gothic" panose="020B0502020202020204" pitchFamily="34" charset="0"/>
              </a:rPr>
              <a:t>удалённой работы дают отличную инфраструктуру и базу для развития малого предпринимательства 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40069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" grpId="0"/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647286" y="854372"/>
            <a:ext cx="3544981" cy="2808312"/>
            <a:chOff x="647286" y="854372"/>
            <a:chExt cx="3544981" cy="2808312"/>
          </a:xfrm>
        </p:grpSpPr>
        <p:pic>
          <p:nvPicPr>
            <p:cNvPr id="10" name="Picture 4" descr="https://giftsfactory.ru/image/data/new_images/2b225d4c5b49455a373e5becbb475093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200" y="980728"/>
              <a:ext cx="3313154" cy="1977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https://s02.yapfiles.ru/files/2404764/45454246_imac27inch2011forsaleintirupatiimactransparentpngmi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86" y="854372"/>
              <a:ext cx="3544981" cy="2808312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4518838" y="965867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latin typeface="Century Gothic" panose="020B0502020202020204" pitchFamily="34" charset="0"/>
              </a:rPr>
              <a:t>Бухгалтер фрилансер</a:t>
            </a:r>
            <a:r>
              <a:rPr lang="ru-RU" sz="2700" b="1" dirty="0">
                <a:latin typeface="Century Gothic" panose="020B0502020202020204" pitchFamily="34" charset="0"/>
              </a:rPr>
              <a:t> </a:t>
            </a:r>
            <a:r>
              <a:rPr lang="ru-RU" sz="2700" b="1" dirty="0" smtClean="0">
                <a:latin typeface="Century Gothic" panose="020B0502020202020204" pitchFamily="34" charset="0"/>
              </a:rPr>
              <a:t>– новые возможности заработка в ногу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со временем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507530" y="4018285"/>
            <a:ext cx="4547812" cy="2554545"/>
            <a:chOff x="4507530" y="4018285"/>
            <a:chExt cx="4547812" cy="2554545"/>
          </a:xfrm>
        </p:grpSpPr>
        <p:sp>
          <p:nvSpPr>
            <p:cNvPr id="14" name="TextBox 13"/>
            <p:cNvSpPr txBox="1"/>
            <p:nvPr/>
          </p:nvSpPr>
          <p:spPr>
            <a:xfrm>
              <a:off x="4518838" y="4018285"/>
              <a:ext cx="4536504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Century Gothic" panose="020B0502020202020204" pitchFamily="34" charset="0"/>
                </a:rPr>
                <a:t>Работу выполнили:</a:t>
              </a: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Студентки 231 группы:</a:t>
              </a: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Макарова Ксения Павловна</a:t>
              </a: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Крюкова Светлана Алексеевна</a:t>
              </a: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Гудкова Вера Дмитриевна</a:t>
              </a:r>
            </a:p>
            <a:p>
              <a:endParaRPr lang="ru-RU" sz="2000" dirty="0">
                <a:latin typeface="Century Gothic" panose="020B0502020202020204" pitchFamily="34" charset="0"/>
              </a:endParaRP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Научный руководитель:</a:t>
              </a:r>
            </a:p>
            <a:p>
              <a:r>
                <a:rPr lang="ru-RU" sz="2000" dirty="0" smtClean="0">
                  <a:latin typeface="Century Gothic" panose="020B0502020202020204" pitchFamily="34" charset="0"/>
                </a:rPr>
                <a:t>Демидова Юлия Васильевна</a:t>
              </a:r>
              <a:endParaRPr lang="ru-RU" sz="2000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507530" y="4018285"/>
              <a:ext cx="0" cy="2554545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494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76672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Schoolbook" panose="02040604050505020304" pitchFamily="18" charset="0"/>
              </a:rPr>
              <a:t>В ходе работы решаются следующие задачи:</a:t>
            </a:r>
            <a:endParaRPr lang="ru-RU" sz="2700" b="1" dirty="0">
              <a:solidFill>
                <a:schemeClr val="tx1">
                  <a:lumMod val="85000"/>
                  <a:lumOff val="1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4629" y="1823988"/>
            <a:ext cx="579335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Century Gothic" panose="020B0502020202020204" pitchFamily="34" charset="0"/>
              </a:rPr>
              <a:t>выяснение и обоснование причин появления этой профессии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3201389"/>
            <a:ext cx="62750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Century Gothic" panose="020B0502020202020204" pitchFamily="34" charset="0"/>
              </a:rPr>
              <a:t> к чему приведет внедрение данной профессии в работу предприятия, выгодно и невыгодно будет её применение;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V="1">
            <a:off x="457200" y="1556792"/>
            <a:ext cx="8026205" cy="3994"/>
          </a:xfrm>
          <a:prstGeom prst="line">
            <a:avLst/>
          </a:prstGeom>
          <a:ln w="19050" cap="rnd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704629" y="5063360"/>
            <a:ext cx="642815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Century Gothic" panose="020B0502020202020204" pitchFamily="34" charset="0"/>
              </a:rPr>
              <a:t>возможность замены штатных бухгалтеров на бухгалтеров – фрилансеров.</a:t>
            </a:r>
          </a:p>
        </p:txBody>
      </p:sp>
    </p:spTree>
    <p:extLst>
      <p:ext uri="{BB962C8B-B14F-4D97-AF65-F5344CB8AC3E}">
        <p14:creationId xmlns:p14="http://schemas.microsoft.com/office/powerpoint/2010/main" val="87461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7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процесс 12"/>
          <p:cNvSpPr/>
          <p:nvPr/>
        </p:nvSpPr>
        <p:spPr>
          <a:xfrm>
            <a:off x="444230" y="1268760"/>
            <a:ext cx="4487809" cy="648072"/>
          </a:xfrm>
          <a:prstGeom prst="flowChartProcess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11560" y="4149080"/>
            <a:ext cx="4631825" cy="2358844"/>
          </a:xfrm>
          <a:prstGeom prst="flowChartProcess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412776"/>
            <a:ext cx="6851104" cy="1296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dirty="0" smtClean="0">
                <a:latin typeface="Century Gothic" panose="020B0502020202020204" pitchFamily="34" charset="0"/>
              </a:rPr>
              <a:t>Предмет исследования </a:t>
            </a:r>
            <a:r>
              <a:rPr lang="ru-RU" sz="3000" dirty="0" smtClean="0">
                <a:latin typeface="Century Gothic" panose="020B0502020202020204" pitchFamily="34" charset="0"/>
              </a:rPr>
              <a:t>- </a:t>
            </a:r>
            <a:r>
              <a:rPr lang="ru-RU" sz="3000" dirty="0">
                <a:latin typeface="Century Gothic" panose="020B0502020202020204" pitchFamily="34" charset="0"/>
              </a:rPr>
              <a:t>место </a:t>
            </a:r>
            <a:r>
              <a:rPr lang="ru-RU" sz="3000" dirty="0" err="1">
                <a:latin typeface="Century Gothic" panose="020B0502020202020204" pitchFamily="34" charset="0"/>
              </a:rPr>
              <a:t>фриланса</a:t>
            </a:r>
            <a:r>
              <a:rPr lang="ru-RU" sz="3000" dirty="0">
                <a:latin typeface="Century Gothic" panose="020B0502020202020204" pitchFamily="34" charset="0"/>
              </a:rPr>
              <a:t> в современной работе бухгалтера на предприятии.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61369" y="3645024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Century Gothic" panose="020B0502020202020204" pitchFamily="34" charset="0"/>
              </a:rPr>
              <a:t>Объект исследования </a:t>
            </a:r>
            <a:r>
              <a:rPr lang="ru-RU" sz="3000" dirty="0" smtClean="0">
                <a:latin typeface="Century Gothic" panose="020B0502020202020204" pitchFamily="34" charset="0"/>
              </a:rPr>
              <a:t>- новая </a:t>
            </a:r>
            <a:r>
              <a:rPr lang="ru-RU" sz="3000" dirty="0">
                <a:latin typeface="Century Gothic" panose="020B0502020202020204" pitchFamily="34" charset="0"/>
              </a:rPr>
              <a:t>появившаяся профессия бухгалтера - фрилансера.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44231" y="1268760"/>
            <a:ext cx="0" cy="15841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61369" y="3591600"/>
            <a:ext cx="0" cy="15841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88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Правила эффективности работы фрилансера | LA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060986"/>
            <a:ext cx="4762500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506988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Century Gothic" panose="020B0502020202020204" pitchFamily="34" charset="0"/>
              </a:rPr>
              <a:t>Бухгалтер – </a:t>
            </a:r>
            <a:r>
              <a:rPr lang="ru-RU" sz="3000" b="1" dirty="0" err="1">
                <a:latin typeface="Century Gothic" panose="020B0502020202020204" pitchFamily="34" charset="0"/>
              </a:rPr>
              <a:t>фрилансер</a:t>
            </a:r>
            <a:r>
              <a:rPr lang="ru-RU" sz="3000" b="1" dirty="0">
                <a:latin typeface="Century Gothic" panose="020B0502020202020204" pitchFamily="34" charset="0"/>
              </a:rPr>
              <a:t> – кто это?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3712993"/>
            <a:ext cx="51985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 err="1" smtClean="0">
                <a:latin typeface="Century Gothic" panose="020B0502020202020204" pitchFamily="34" charset="0"/>
              </a:rPr>
              <a:t>Фрилансеры</a:t>
            </a:r>
            <a:r>
              <a:rPr lang="ru-RU" sz="2300" dirty="0" smtClean="0">
                <a:latin typeface="Century Gothic" panose="020B0502020202020204" pitchFamily="34" charset="0"/>
              </a:rPr>
              <a:t> </a:t>
            </a:r>
            <a:r>
              <a:rPr lang="ru-RU" sz="2300" dirty="0">
                <a:latin typeface="Century Gothic" panose="020B0502020202020204" pitchFamily="34" charset="0"/>
              </a:rPr>
              <a:t>— это те люди, которые выполняют работу удаленно, не находясь на месте пребывания работодателя, и связываются с ним через Интернет.</a:t>
            </a:r>
          </a:p>
        </p:txBody>
      </p:sp>
    </p:spTree>
    <p:extLst>
      <p:ext uri="{BB962C8B-B14F-4D97-AF65-F5344CB8AC3E}">
        <p14:creationId xmlns:p14="http://schemas.microsoft.com/office/powerpoint/2010/main" val="40566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34160" y="357829"/>
            <a:ext cx="2869688" cy="4007276"/>
          </a:xfrm>
          <a:prstGeom prst="flowChartProcess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7087549" y="2553580"/>
            <a:ext cx="1630304" cy="3083757"/>
          </a:xfrm>
          <a:prstGeom prst="flowChartProcess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34160" y="440415"/>
            <a:ext cx="8460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000" b="1" dirty="0" smtClean="0">
                <a:latin typeface="Century Gothic" panose="020B0502020202020204" pitchFamily="34" charset="0"/>
              </a:rPr>
              <a:t>Типы </a:t>
            </a:r>
            <a:r>
              <a:rPr lang="ru-RU" sz="3000" b="1" dirty="0" err="1" smtClean="0">
                <a:latin typeface="Century Gothic" panose="020B0502020202020204" pitchFamily="34" charset="0"/>
              </a:rPr>
              <a:t>фриланса</a:t>
            </a:r>
            <a:r>
              <a:rPr lang="ru-RU" sz="3000" b="1" dirty="0" smtClean="0">
                <a:latin typeface="Century Gothic" panose="020B0502020202020204" pitchFamily="34" charset="0"/>
              </a:rPr>
              <a:t> при распределении бухгалтерских обязанностей 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160" y="1804226"/>
            <a:ext cx="54619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300" dirty="0">
                <a:latin typeface="Century Gothic" panose="020B0502020202020204" pitchFamily="34" charset="0"/>
              </a:rPr>
              <a:t>Б</a:t>
            </a:r>
            <a:r>
              <a:rPr lang="ru-RU" sz="2300" dirty="0" smtClean="0">
                <a:latin typeface="Century Gothic" panose="020B0502020202020204" pitchFamily="34" charset="0"/>
              </a:rPr>
              <a:t>ухгалтер </a:t>
            </a:r>
            <a:r>
              <a:rPr lang="ru-RU" sz="2300" dirty="0">
                <a:latin typeface="Century Gothic" panose="020B0502020202020204" pitchFamily="34" charset="0"/>
              </a:rPr>
              <a:t>выполняет ведение документации и составление </a:t>
            </a:r>
            <a:r>
              <a:rPr lang="ru-RU" sz="2300" dirty="0" smtClean="0">
                <a:latin typeface="Century Gothic" panose="020B0502020202020204" pitchFamily="34" charset="0"/>
              </a:rPr>
              <a:t>отчетов, ответственность </a:t>
            </a:r>
            <a:r>
              <a:rPr lang="ru-RU" sz="2300" dirty="0">
                <a:latin typeface="Century Gothic" panose="020B0502020202020204" pitchFamily="34" charset="0"/>
              </a:rPr>
              <a:t>за пересылку первичных документов остается за сотрудниками </a:t>
            </a:r>
            <a:r>
              <a:rPr lang="ru-RU" sz="2300" dirty="0" smtClean="0">
                <a:latin typeface="Century Gothic" panose="020B0502020202020204" pitchFamily="34" charset="0"/>
              </a:rPr>
              <a:t>предприятия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74112" y="4095459"/>
            <a:ext cx="43204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2 .   Полная </a:t>
            </a:r>
            <a:r>
              <a:rPr lang="ru-RU" sz="2300" dirty="0">
                <a:latin typeface="Century Gothic" panose="020B0502020202020204" pitchFamily="34" charset="0"/>
              </a:rPr>
              <a:t>ответственность за ведение бухгалтерских обязанностей лежит на работнике, в том числе взаимодействие с налоговыми органами</a:t>
            </a:r>
          </a:p>
        </p:txBody>
      </p:sp>
    </p:spTree>
    <p:extLst>
      <p:ext uri="{BB962C8B-B14F-4D97-AF65-F5344CB8AC3E}">
        <p14:creationId xmlns:p14="http://schemas.microsoft.com/office/powerpoint/2010/main" val="322514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люсы и минус фрилансера, специалиста в штате и агентства на аутсорс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197" y="4391245"/>
            <a:ext cx="5086543" cy="239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620688"/>
            <a:ext cx="83529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Обязанности бухгалтера-</a:t>
            </a:r>
            <a:r>
              <a:rPr lang="ru-RU" sz="3000" b="1" dirty="0" err="1" smtClean="0">
                <a:latin typeface="Century Gothic" panose="020B0502020202020204" pitchFamily="34" charset="0"/>
              </a:rPr>
              <a:t>фрилансера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42024" y="1359273"/>
            <a:ext cx="67064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Обработка </a:t>
            </a:r>
            <a:r>
              <a:rPr lang="ru-RU" sz="2300" dirty="0">
                <a:latin typeface="Century Gothic" panose="020B0502020202020204" pitchFamily="34" charset="0"/>
              </a:rPr>
              <a:t>первичной </a:t>
            </a:r>
            <a:r>
              <a:rPr lang="ru-RU" sz="2300" dirty="0" smtClean="0">
                <a:latin typeface="Century Gothic" panose="020B0502020202020204" pitchFamily="34" charset="0"/>
              </a:rPr>
              <a:t>документации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2024" y="1834436"/>
            <a:ext cx="652553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Учет </a:t>
            </a:r>
            <a:r>
              <a:rPr lang="ru-RU" sz="2300" dirty="0">
                <a:latin typeface="Century Gothic" panose="020B0502020202020204" pitchFamily="34" charset="0"/>
              </a:rPr>
              <a:t>товарно-материальных </a:t>
            </a:r>
            <a:r>
              <a:rPr lang="ru-RU" sz="2300" dirty="0" smtClean="0">
                <a:latin typeface="Century Gothic" panose="020B0502020202020204" pitchFamily="34" charset="0"/>
              </a:rPr>
              <a:t>ценностей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2024" y="2280712"/>
            <a:ext cx="652553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Century Gothic" panose="020B0502020202020204" pitchFamily="34" charset="0"/>
              </a:rPr>
              <a:t>С</a:t>
            </a:r>
            <a:r>
              <a:rPr lang="ru-RU" sz="2300" dirty="0" smtClean="0">
                <a:latin typeface="Century Gothic" panose="020B0502020202020204" pitchFamily="34" charset="0"/>
              </a:rPr>
              <a:t>оставление бухгалтерской отчетности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2024" y="2729276"/>
            <a:ext cx="63727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Начисление </a:t>
            </a:r>
            <a:r>
              <a:rPr lang="ru-RU" sz="2300" dirty="0">
                <a:latin typeface="Century Gothic" panose="020B0502020202020204" pitchFamily="34" charset="0"/>
              </a:rPr>
              <a:t>заработной </a:t>
            </a:r>
            <a:r>
              <a:rPr lang="ru-RU" sz="2300" dirty="0" smtClean="0">
                <a:latin typeface="Century Gothic" panose="020B0502020202020204" pitchFamily="34" charset="0"/>
              </a:rPr>
              <a:t>платы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2024" y="3158252"/>
            <a:ext cx="69224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Исчисление </a:t>
            </a:r>
            <a:r>
              <a:rPr lang="ru-RU" sz="2300" dirty="0">
                <a:latin typeface="Century Gothic" panose="020B0502020202020204" pitchFamily="34" charset="0"/>
              </a:rPr>
              <a:t>налогов и платежей во внебюджетные фонды и их перечисление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42024" y="3967307"/>
            <a:ext cx="579664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Century Gothic" panose="020B0502020202020204" pitchFamily="34" charset="0"/>
              </a:rPr>
              <a:t>Учет </a:t>
            </a:r>
            <a:r>
              <a:rPr lang="ru-RU" sz="2300" dirty="0">
                <a:latin typeface="Century Gothic" panose="020B0502020202020204" pitchFamily="34" charset="0"/>
              </a:rPr>
              <a:t>денежных </a:t>
            </a:r>
            <a:r>
              <a:rPr lang="ru-RU" sz="2300" dirty="0" smtClean="0">
                <a:latin typeface="Century Gothic" panose="020B0502020202020204" pitchFamily="34" charset="0"/>
              </a:rPr>
              <a:t>средств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11560" y="620688"/>
            <a:ext cx="0" cy="553998"/>
          </a:xfrm>
          <a:prstGeom prst="line">
            <a:avLst/>
          </a:prstGeom>
          <a:ln w="38100" cap="rnd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11560" y="1174686"/>
            <a:ext cx="3024336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75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5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75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536809" y="648184"/>
            <a:ext cx="2232248" cy="3653027"/>
          </a:xfrm>
          <a:prstGeom prst="rect">
            <a:avLst/>
          </a:prstGeom>
          <a:solidFill>
            <a:srgbClr val="DCE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32253" y="435802"/>
            <a:ext cx="6120680" cy="3522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1519" y="116632"/>
            <a:ext cx="1368153" cy="6666611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321124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Century Gothic" panose="020B0502020202020204" pitchFamily="34" charset="0"/>
              </a:rPr>
              <a:t>Положительные </a:t>
            </a:r>
            <a:r>
              <a:rPr lang="ru-RU" sz="3000" b="1" dirty="0" smtClean="0">
                <a:latin typeface="Century Gothic" panose="020B0502020202020204" pitchFamily="34" charset="0"/>
              </a:rPr>
              <a:t>стороны  </a:t>
            </a:r>
            <a:r>
              <a:rPr lang="ru-RU" sz="3000" b="1" dirty="0">
                <a:latin typeface="Century Gothic" panose="020B0502020202020204" pitchFamily="34" charset="0"/>
              </a:rPr>
              <a:t>удаленной работы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1820714" y="2651794"/>
            <a:ext cx="4221599" cy="1154163"/>
            <a:chOff x="1820714" y="2651794"/>
            <a:chExt cx="4221599" cy="1154163"/>
          </a:xfrm>
        </p:grpSpPr>
        <p:sp>
          <p:nvSpPr>
            <p:cNvPr id="4" name="TextBox 3"/>
            <p:cNvSpPr txBox="1"/>
            <p:nvPr/>
          </p:nvSpPr>
          <p:spPr>
            <a:xfrm>
              <a:off x="1820714" y="2651795"/>
              <a:ext cx="4221599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отчетность отправляется по телекоммуникационной связи</a:t>
              </a: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862569" y="2651794"/>
              <a:ext cx="0" cy="1154163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5589996" y="4000352"/>
            <a:ext cx="3355455" cy="1154162"/>
            <a:chOff x="5601585" y="4288157"/>
            <a:chExt cx="3355455" cy="1154162"/>
          </a:xfrm>
        </p:grpSpPr>
        <p:sp>
          <p:nvSpPr>
            <p:cNvPr id="7" name="TextBox 6"/>
            <p:cNvSpPr txBox="1"/>
            <p:nvPr/>
          </p:nvSpPr>
          <p:spPr>
            <a:xfrm>
              <a:off x="5601585" y="4288157"/>
              <a:ext cx="3355455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работать придется в более комфортных условиях</a:t>
              </a:r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601585" y="4301211"/>
              <a:ext cx="0" cy="1141108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601585" y="5442319"/>
              <a:ext cx="2051348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780426" y="4981128"/>
            <a:ext cx="3347203" cy="1186210"/>
            <a:chOff x="780428" y="4595585"/>
            <a:chExt cx="3347203" cy="1186210"/>
          </a:xfrm>
        </p:grpSpPr>
        <p:sp>
          <p:nvSpPr>
            <p:cNvPr id="6" name="TextBox 5"/>
            <p:cNvSpPr txBox="1"/>
            <p:nvPr/>
          </p:nvSpPr>
          <p:spPr>
            <a:xfrm>
              <a:off x="780428" y="4627633"/>
              <a:ext cx="3347203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не надо соблюдать корпоративные правила, </a:t>
              </a:r>
              <a:r>
                <a:rPr lang="ru-RU" sz="2300" dirty="0" err="1">
                  <a:latin typeface="Century Gothic" panose="020B0502020202020204" pitchFamily="34" charset="0"/>
                </a:rPr>
                <a:t>дресс</a:t>
              </a:r>
              <a:r>
                <a:rPr lang="ru-RU" sz="2300" dirty="0">
                  <a:latin typeface="Century Gothic" panose="020B0502020202020204" pitchFamily="34" charset="0"/>
                </a:rPr>
                <a:t>-код</a:t>
              </a: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795767" y="4595585"/>
              <a:ext cx="0" cy="1141108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795767" y="4595585"/>
              <a:ext cx="1338415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5601585" y="1120454"/>
            <a:ext cx="2848229" cy="1531341"/>
            <a:chOff x="5407572" y="1331975"/>
            <a:chExt cx="2848229" cy="1531341"/>
          </a:xfrm>
        </p:grpSpPr>
        <p:sp>
          <p:nvSpPr>
            <p:cNvPr id="5" name="TextBox 4"/>
            <p:cNvSpPr txBox="1"/>
            <p:nvPr/>
          </p:nvSpPr>
          <p:spPr>
            <a:xfrm>
              <a:off x="5407572" y="1340070"/>
              <a:ext cx="2848229" cy="1523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300" dirty="0" smtClean="0">
                  <a:latin typeface="Century Gothic" panose="020B0502020202020204" pitchFamily="34" charset="0"/>
                </a:rPr>
                <a:t>Исполнитель сам планирует свое время и отвечает за результат </a:t>
              </a:r>
              <a:endParaRPr lang="ru-RU" sz="2300" dirty="0">
                <a:latin typeface="Century Gothic" panose="020B0502020202020204" pitchFamily="34" charset="0"/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8255801" y="1340070"/>
              <a:ext cx="0" cy="1523246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6979821" y="1331975"/>
              <a:ext cx="1275980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742680" y="1630444"/>
            <a:ext cx="2552760" cy="458725"/>
            <a:chOff x="543076" y="1662987"/>
            <a:chExt cx="2552760" cy="458725"/>
          </a:xfrm>
        </p:grpSpPr>
        <p:sp>
          <p:nvSpPr>
            <p:cNvPr id="3" name="TextBox 2"/>
            <p:cNvSpPr txBox="1"/>
            <p:nvPr/>
          </p:nvSpPr>
          <p:spPr>
            <a:xfrm>
              <a:off x="543076" y="1662987"/>
              <a:ext cx="255276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300" dirty="0">
                  <a:latin typeface="Century Gothic" panose="020B0502020202020204" pitchFamily="34" charset="0"/>
                </a:rPr>
                <a:t>гибкий график</a:t>
              </a: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81655" y="2121712"/>
              <a:ext cx="1039455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84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01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651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901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151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401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60360" y="982543"/>
            <a:ext cx="3317129" cy="471979"/>
          </a:xfrm>
          <a:prstGeom prst="rect">
            <a:avLst/>
          </a:prstGeom>
          <a:solidFill>
            <a:srgbClr val="CFD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416316" y="188641"/>
            <a:ext cx="936104" cy="6448642"/>
          </a:xfrm>
          <a:prstGeom prst="rect">
            <a:avLst/>
          </a:prstGeom>
          <a:solidFill>
            <a:srgbClr val="C1C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46369"/>
            <a:ext cx="7416824" cy="399087"/>
          </a:xfrm>
          <a:prstGeom prst="rect">
            <a:avLst/>
          </a:prstGeom>
          <a:solidFill>
            <a:srgbClr val="DCE3C7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267744" y="437625"/>
            <a:ext cx="453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Сложности удаленной работы</a:t>
            </a:r>
            <a:endParaRPr lang="ru-RU" sz="30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5058" y="1600265"/>
            <a:ext cx="76034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Самостоятельный </a:t>
            </a:r>
            <a:r>
              <a:rPr lang="ru-RU" sz="2300" dirty="0">
                <a:latin typeface="Century Gothic" panose="020B0502020202020204" pitchFamily="34" charset="0"/>
              </a:rPr>
              <a:t>поиск и подбор заказчиков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5058" y="2046540"/>
            <a:ext cx="75837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Многие не </a:t>
            </a:r>
            <a:r>
              <a:rPr lang="ru-RU" sz="2300" dirty="0">
                <a:latin typeface="Century Gothic" panose="020B0502020202020204" pitchFamily="34" charset="0"/>
              </a:rPr>
              <a:t>воспринимают работу на дому как полноценную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5058" y="2846759"/>
            <a:ext cx="760340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Нужно </a:t>
            </a:r>
            <a:r>
              <a:rPr lang="ru-RU" sz="2300" dirty="0">
                <a:latin typeface="Century Gothic" panose="020B0502020202020204" pitchFamily="34" charset="0"/>
              </a:rPr>
              <a:t>на постоянной основе </a:t>
            </a:r>
            <a:r>
              <a:rPr lang="ru-RU" sz="2300" dirty="0" smtClean="0">
                <a:latin typeface="Century Gothic" panose="020B0502020202020204" pitchFamily="34" charset="0"/>
              </a:rPr>
              <a:t>соблюдать </a:t>
            </a:r>
            <a:r>
              <a:rPr lang="ru-RU" sz="2300" dirty="0">
                <a:latin typeface="Century Gothic" panose="020B0502020202020204" pitchFamily="34" charset="0"/>
              </a:rPr>
              <a:t>дисциплину и заниматься самоорганизацией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5058" y="3646979"/>
            <a:ext cx="76034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Могут </a:t>
            </a:r>
            <a:r>
              <a:rPr lang="ru-RU" sz="2300" dirty="0">
                <a:latin typeface="Century Gothic" panose="020B0502020202020204" pitchFamily="34" charset="0"/>
              </a:rPr>
              <a:t>возникнуть разные внештатные ситуации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5058" y="4138814"/>
            <a:ext cx="797928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Отсутствие </a:t>
            </a:r>
            <a:r>
              <a:rPr lang="ru-RU" sz="2300" dirty="0">
                <a:latin typeface="Century Gothic" panose="020B0502020202020204" pitchFamily="34" charset="0"/>
              </a:rPr>
              <a:t>резервной копии или достаточных знаний в области администрирования бухгалтерских программ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5058" y="5287212"/>
            <a:ext cx="793723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Заработок </a:t>
            </a:r>
            <a:r>
              <a:rPr lang="ru-RU" sz="2300" dirty="0" err="1">
                <a:latin typeface="Century Gothic" panose="020B0502020202020204" pitchFamily="34" charset="0"/>
              </a:rPr>
              <a:t>фрилансера</a:t>
            </a:r>
            <a:r>
              <a:rPr lang="ru-RU" sz="2300" dirty="0">
                <a:latin typeface="Century Gothic" panose="020B0502020202020204" pitchFamily="34" charset="0"/>
              </a:rPr>
              <a:t> нестабильный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1823403"/>
            <a:ext cx="53349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300" dirty="0" smtClean="0">
              <a:latin typeface="Century Gothic" panose="020B0502020202020204" pitchFamily="34" charset="0"/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13431" y="1619618"/>
            <a:ext cx="6775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1 .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0443" y="2108832"/>
            <a:ext cx="6775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Century Gothic" panose="020B0502020202020204" pitchFamily="34" charset="0"/>
              </a:rPr>
              <a:t>2 .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0443" y="2851840"/>
            <a:ext cx="6775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3</a:t>
            </a:r>
            <a:r>
              <a:rPr lang="ru-RU" sz="2300" dirty="0" smtClean="0">
                <a:latin typeface="Century Gothic" panose="020B0502020202020204" pitchFamily="34" charset="0"/>
              </a:rPr>
              <a:t> .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3431" y="3641199"/>
            <a:ext cx="6775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4</a:t>
            </a:r>
            <a:r>
              <a:rPr lang="ru-RU" sz="2300" dirty="0" smtClean="0">
                <a:latin typeface="Century Gothic" panose="020B0502020202020204" pitchFamily="34" charset="0"/>
              </a:rPr>
              <a:t> .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649" y="4140819"/>
            <a:ext cx="6775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5</a:t>
            </a:r>
            <a:r>
              <a:rPr lang="ru-RU" sz="2300" dirty="0" smtClean="0">
                <a:latin typeface="Century Gothic" panose="020B0502020202020204" pitchFamily="34" charset="0"/>
              </a:rPr>
              <a:t> .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0443" y="5280993"/>
            <a:ext cx="6775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Century Gothic" panose="020B0502020202020204" pitchFamily="34" charset="0"/>
              </a:rPr>
              <a:t>6</a:t>
            </a:r>
            <a:r>
              <a:rPr lang="ru-RU" sz="2300" dirty="0" smtClean="0">
                <a:latin typeface="Century Gothic" panose="020B0502020202020204" pitchFamily="34" charset="0"/>
              </a:rPr>
              <a:t> . </a:t>
            </a:r>
            <a:endParaRPr lang="ru-RU" sz="23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1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5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500"/>
                            </p:stCondLst>
                            <p:childTnLst>
                              <p:par>
                                <p:cTn id="7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000"/>
                            </p:stCondLst>
                            <p:childTnLst>
                              <p:par>
                                <p:cTn id="8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1350</TotalTime>
  <Words>973</Words>
  <Application>Microsoft Office PowerPoint</Application>
  <PresentationFormat>Экран (4:3)</PresentationFormat>
  <Paragraphs>171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 фрилансер – новые возможности заработка в ногу со временем</dc:title>
  <dc:creator>User</dc:creator>
  <cp:lastModifiedBy>User</cp:lastModifiedBy>
  <cp:revision>117</cp:revision>
  <dcterms:created xsi:type="dcterms:W3CDTF">2022-02-04T14:04:06Z</dcterms:created>
  <dcterms:modified xsi:type="dcterms:W3CDTF">2022-05-29T16:42:41Z</dcterms:modified>
</cp:coreProperties>
</file>