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7" r:id="rId2"/>
    <p:sldId id="257" r:id="rId3"/>
    <p:sldId id="390" r:id="rId4"/>
    <p:sldId id="414" r:id="rId5"/>
    <p:sldId id="375" r:id="rId6"/>
    <p:sldId id="416" r:id="rId7"/>
    <p:sldId id="420" r:id="rId8"/>
    <p:sldId id="423" r:id="rId9"/>
    <p:sldId id="430" r:id="rId10"/>
    <p:sldId id="431" r:id="rId11"/>
    <p:sldId id="429" r:id="rId12"/>
    <p:sldId id="432" r:id="rId13"/>
    <p:sldId id="433" r:id="rId14"/>
    <p:sldId id="293" r:id="rId15"/>
  </p:sldIdLst>
  <p:sldSz cx="12192000" cy="6858000"/>
  <p:notesSz cx="6858000" cy="9144000"/>
  <p:embeddedFontLst>
    <p:embeddedFont>
      <p:font typeface="Arial Black" pitchFamily="34" charset="0"/>
      <p:bold r:id="rId18"/>
    </p:embeddedFont>
    <p:embeddedFont>
      <p:font typeface="Arial Unicode MS" pitchFamily="34" charset="-128"/>
      <p:regular r:id="rId19"/>
    </p:embeddedFont>
    <p:embeddedFont>
      <p:font typeface="Poppins Light" charset="0"/>
      <p:regular r:id="rId20"/>
      <p:italic r:id="rId21"/>
    </p:embeddedFont>
    <p:embeddedFont>
      <p:font typeface="맑은 고딕" pitchFamily="34" charset="-127"/>
      <p:regular r:id="rId22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  <a:srgbClr val="F7F7F7"/>
    <a:srgbClr val="E6E6E6"/>
    <a:srgbClr val="949494"/>
    <a:srgbClr val="AFAFAF"/>
    <a:srgbClr val="5DF8C8"/>
    <a:srgbClr val="02281D"/>
    <a:srgbClr val="41F7C8"/>
    <a:srgbClr val="50DDB1"/>
    <a:srgbClr val="15574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6" autoAdjust="0"/>
    <p:restoredTop sz="94660"/>
  </p:normalViewPr>
  <p:slideViewPr>
    <p:cSldViewPr snapToGrid="0">
      <p:cViewPr>
        <p:scale>
          <a:sx n="66" d="100"/>
          <a:sy n="66" d="100"/>
        </p:scale>
        <p:origin x="-630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pPr/>
              <a:t>2022-05-22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BE66EA0D-B4F2-4A4D-A2D6-EB61E4653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81BDDA50-7E69-4ECF-9106-A6C91C57D05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2C06F997-8B63-4A9A-B92F-D360180D9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="" xmlns:a16="http://schemas.microsoft.com/office/drawing/2014/main" id="{15A80EAD-4E10-46C0-80E3-B8769688F4E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2D34156D-AD9E-4179-9D13-E28C7AE79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31C5BFA3-31B7-4D61-8CC0-3753E317540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6" name="그림 개체 틀 4">
            <a:extLst>
              <a:ext uri="{FF2B5EF4-FFF2-40B4-BE49-F238E27FC236}">
                <a16:creationId xmlns="" xmlns:a16="http://schemas.microsoft.com/office/drawing/2014/main" id="{EB2937D9-7A69-4F28-9797-E8D009260D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00037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="" xmlns:a16="http://schemas.microsoft.com/office/drawing/2014/main" id="{2F670FAE-6F24-4E3C-B07B-6BB3505846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35131" y="3543483"/>
            <a:ext cx="4542519" cy="284398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Graphic 3">
            <a:hlinkClick r:id="rId3"/>
            <a:extLst>
              <a:ext uri="{FF2B5EF4-FFF2-40B4-BE49-F238E27FC236}">
                <a16:creationId xmlns="" xmlns:a16="http://schemas.microsoft.com/office/drawing/2014/main" id="{B1073097-D81C-4C6A-A476-C21C5425C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="" xmlns:a16="http://schemas.microsoft.com/office/drawing/2014/main" id="{9284A3B0-A32E-46D2-9E58-61EE68756B5C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30153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4F642674-7691-43D0-95B4-41609BA25D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940A8439-2956-4702-9411-D16F3D37BD7E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6" name="그림 개체 틀 4">
            <a:extLst>
              <a:ext uri="{FF2B5EF4-FFF2-40B4-BE49-F238E27FC236}">
                <a16:creationId xmlns="" xmlns:a16="http://schemas.microsoft.com/office/drawing/2014/main" id="{99F65117-A85A-4DED-933D-835D7D57CC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1999" cy="3429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Graphic 3">
            <a:hlinkClick r:id="rId3"/>
            <a:extLst>
              <a:ext uri="{FF2B5EF4-FFF2-40B4-BE49-F238E27FC236}">
                <a16:creationId xmlns="" xmlns:a16="http://schemas.microsoft.com/office/drawing/2014/main" id="{C36CB57D-DC12-478E-82D3-9D44A9B0B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="" xmlns:a16="http://schemas.microsoft.com/office/drawing/2014/main" id="{5B0CC1B3-4E79-4E77-9DA6-0A49F55FB2BC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78205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21584655-034F-4F00-B207-9A5467A10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0C6FE40E-7906-4545-9F87-B5E9B2EF4E2E}"/>
              </a:ext>
            </a:extLst>
          </p:cNvPr>
          <p:cNvSpPr/>
          <p:nvPr userDrawn="1"/>
        </p:nvSpPr>
        <p:spPr>
          <a:xfrm>
            <a:off x="4514849" y="431798"/>
            <a:ext cx="7245349" cy="5994399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="" xmlns:a16="http://schemas.microsoft.com/office/drawing/2014/main" id="{4A54892A-8801-4D44-8A18-7DEEDE723F7D}"/>
              </a:ext>
            </a:extLst>
          </p:cNvPr>
          <p:cNvSpPr/>
          <p:nvPr userDrawn="1"/>
        </p:nvSpPr>
        <p:spPr>
          <a:xfrm>
            <a:off x="4514850" y="0"/>
            <a:ext cx="7677150" cy="6858000"/>
          </a:xfrm>
          <a:custGeom>
            <a:avLst/>
            <a:gdLst>
              <a:gd name="connsiteX0" fmla="*/ 0 w 7677150"/>
              <a:gd name="connsiteY0" fmla="*/ 0 h 6858000"/>
              <a:gd name="connsiteX1" fmla="*/ 7677150 w 7677150"/>
              <a:gd name="connsiteY1" fmla="*/ 0 h 6858000"/>
              <a:gd name="connsiteX2" fmla="*/ 7677150 w 7677150"/>
              <a:gd name="connsiteY2" fmla="*/ 6858000 h 6858000"/>
              <a:gd name="connsiteX3" fmla="*/ 0 w 7677150"/>
              <a:gd name="connsiteY3" fmla="*/ 6858000 h 6858000"/>
              <a:gd name="connsiteX4" fmla="*/ 0 w 7677150"/>
              <a:gd name="connsiteY4" fmla="*/ 6426200 h 6858000"/>
              <a:gd name="connsiteX5" fmla="*/ 7245350 w 7677150"/>
              <a:gd name="connsiteY5" fmla="*/ 6426200 h 6858000"/>
              <a:gd name="connsiteX6" fmla="*/ 7245350 w 7677150"/>
              <a:gd name="connsiteY6" fmla="*/ 431800 h 6858000"/>
              <a:gd name="connsiteX7" fmla="*/ 0 w 7677150"/>
              <a:gd name="connsiteY7" fmla="*/ 431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7150" h="6858000">
                <a:moveTo>
                  <a:pt x="0" y="0"/>
                </a:moveTo>
                <a:lnTo>
                  <a:pt x="7677150" y="0"/>
                </a:lnTo>
                <a:lnTo>
                  <a:pt x="7677150" y="6858000"/>
                </a:lnTo>
                <a:lnTo>
                  <a:pt x="0" y="6858000"/>
                </a:lnTo>
                <a:lnTo>
                  <a:pt x="0" y="6426200"/>
                </a:lnTo>
                <a:lnTo>
                  <a:pt x="7245350" y="6426200"/>
                </a:lnTo>
                <a:lnTo>
                  <a:pt x="7245350" y="431800"/>
                </a:lnTo>
                <a:lnTo>
                  <a:pt x="0" y="431800"/>
                </a:lnTo>
                <a:close/>
              </a:path>
            </a:pathLst>
          </a:custGeom>
          <a:solidFill>
            <a:schemeClr val="bg2">
              <a:lumMod val="10000"/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/>
          </a:p>
        </p:txBody>
      </p:sp>
      <p:sp>
        <p:nvSpPr>
          <p:cNvPr id="10" name="그림 개체 틀 4">
            <a:extLst>
              <a:ext uri="{FF2B5EF4-FFF2-40B4-BE49-F238E27FC236}">
                <a16:creationId xmlns="" xmlns:a16="http://schemas.microsoft.com/office/drawing/2014/main" id="{6E01E006-5B18-40E3-8F4B-B56D87D97A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431799"/>
            <a:ext cx="4083049" cy="599439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3"/>
            <a:extLst>
              <a:ext uri="{FF2B5EF4-FFF2-40B4-BE49-F238E27FC236}">
                <a16:creationId xmlns="" xmlns:a16="http://schemas.microsoft.com/office/drawing/2014/main" id="{A33AC9ED-44A9-49B3-9F97-81F8FE799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="" xmlns:a16="http://schemas.microsoft.com/office/drawing/2014/main" id="{830E622C-ED3C-4115-88DB-7B2A6CE7A79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822066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C20AEB55-FEFE-462D-ACAF-D7111437E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8B787C34-D392-4B79-B61C-AD1C37E89DD7}"/>
              </a:ext>
            </a:extLst>
          </p:cNvPr>
          <p:cNvSpPr/>
          <p:nvPr userDrawn="1"/>
        </p:nvSpPr>
        <p:spPr>
          <a:xfrm>
            <a:off x="-1" y="0"/>
            <a:ext cx="4073025" cy="68580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44A6C133-45A5-4ADA-8AC0-BA68258D5BF8}"/>
              </a:ext>
            </a:extLst>
          </p:cNvPr>
          <p:cNvSpPr/>
          <p:nvPr userDrawn="1"/>
        </p:nvSpPr>
        <p:spPr>
          <a:xfrm>
            <a:off x="4073024" y="0"/>
            <a:ext cx="8118976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/>
          </a:p>
        </p:txBody>
      </p:sp>
      <p:pic>
        <p:nvPicPr>
          <p:cNvPr id="7" name="Graphic 3">
            <a:hlinkClick r:id="rId3"/>
            <a:extLst>
              <a:ext uri="{FF2B5EF4-FFF2-40B4-BE49-F238E27FC236}">
                <a16:creationId xmlns="" xmlns:a16="http://schemas.microsoft.com/office/drawing/2014/main" id="{E1BA6CBC-284F-42BC-9E35-AF08A28353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8" name="TextBox 7">
            <a:hlinkClick r:id="rId6"/>
            <a:extLst>
              <a:ext uri="{FF2B5EF4-FFF2-40B4-BE49-F238E27FC236}">
                <a16:creationId xmlns="" xmlns:a16="http://schemas.microsoft.com/office/drawing/2014/main" id="{9E544EAA-3032-4178-A525-DA645A7CAF6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6929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6AB6CF38-61C5-447D-994D-FB224A79D8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085A20F2-F7CF-46F5-B269-CA6E29117267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1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3AA0CA6D-3A40-433C-B5E4-FF605662B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="" xmlns:a16="http://schemas.microsoft.com/office/drawing/2014/main" id="{3E3D876E-ABA0-4B5D-8DB4-F31D4B32A47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6504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07C80F6-F029-4664-8D5C-9DE05CDC7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085A20F2-F7CF-46F5-B269-CA6E29117267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A6C60A3E-9ACB-4D1E-9F52-493D6009C230}"/>
              </a:ext>
            </a:extLst>
          </p:cNvPr>
          <p:cNvSpPr/>
          <p:nvPr userDrawn="1"/>
        </p:nvSpPr>
        <p:spPr>
          <a:xfrm>
            <a:off x="0" y="0"/>
            <a:ext cx="4902200" cy="68580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6" name="Graphic 3">
            <a:hlinkClick r:id="rId3"/>
            <a:extLst>
              <a:ext uri="{FF2B5EF4-FFF2-40B4-BE49-F238E27FC236}">
                <a16:creationId xmlns="" xmlns:a16="http://schemas.microsoft.com/office/drawing/2014/main" id="{24EDF72E-EA14-47B2-90BD-E46AEC3A3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="" xmlns:a16="http://schemas.microsoft.com/office/drawing/2014/main" id="{BEBEDF31-1A60-457D-BA7A-5670EB9C60AC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29416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6EB59018-7852-4830-AA50-C112D90B4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313C2FBA-7505-46D8-9643-4CAC4E2627B3}"/>
              </a:ext>
            </a:extLst>
          </p:cNvPr>
          <p:cNvSpPr/>
          <p:nvPr userDrawn="1"/>
        </p:nvSpPr>
        <p:spPr>
          <a:xfrm>
            <a:off x="5162550" y="1"/>
            <a:ext cx="7029449" cy="2095500"/>
          </a:xfrm>
          <a:prstGeom prst="rect">
            <a:avLst/>
          </a:prstGeom>
          <a:solidFill>
            <a:srgbClr val="646464">
              <a:alpha val="3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BB135869-BB56-4894-919A-AAA889C2B1DC}"/>
              </a:ext>
            </a:extLst>
          </p:cNvPr>
          <p:cNvSpPr/>
          <p:nvPr userDrawn="1"/>
        </p:nvSpPr>
        <p:spPr>
          <a:xfrm>
            <a:off x="0" y="3743324"/>
            <a:ext cx="3114675" cy="3114675"/>
          </a:xfrm>
          <a:prstGeom prst="rect">
            <a:avLst/>
          </a:prstGeom>
          <a:solidFill>
            <a:srgbClr val="646464">
              <a:alpha val="3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ko-KR" altLang="en-US"/>
          </a:p>
        </p:txBody>
      </p:sp>
      <p:sp>
        <p:nvSpPr>
          <p:cNvPr id="9" name="그림 개체 틀 4">
            <a:extLst>
              <a:ext uri="{FF2B5EF4-FFF2-40B4-BE49-F238E27FC236}">
                <a16:creationId xmlns="" xmlns:a16="http://schemas.microsoft.com/office/drawing/2014/main" id="{3F678103-61E4-445B-BCF9-5E1330DA03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7574" y="461938"/>
            <a:ext cx="2828925" cy="282892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94E54791-78F9-4C81-BA32-655D2826CC14}"/>
              </a:ext>
            </a:extLst>
          </p:cNvPr>
          <p:cNvSpPr/>
          <p:nvPr userDrawn="1"/>
        </p:nvSpPr>
        <p:spPr>
          <a:xfrm>
            <a:off x="7832396" y="0"/>
            <a:ext cx="3290863" cy="3290863"/>
          </a:xfrm>
          <a:prstGeom prst="rect">
            <a:avLst/>
          </a:prstGeom>
          <a:solidFill>
            <a:srgbClr val="646464"/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11" name="그림 개체 틀 4">
            <a:extLst>
              <a:ext uri="{FF2B5EF4-FFF2-40B4-BE49-F238E27FC236}">
                <a16:creationId xmlns="" xmlns:a16="http://schemas.microsoft.com/office/drawing/2014/main" id="{653CEDB0-FD31-428C-981A-3A0E18EE4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34731" y="461938"/>
            <a:ext cx="2828925" cy="282892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="" xmlns:a16="http://schemas.microsoft.com/office/drawing/2014/main" id="{737CA267-643B-4EB8-9731-7776E95A00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574" y="3490937"/>
            <a:ext cx="2828925" cy="282892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4">
            <a:extLst>
              <a:ext uri="{FF2B5EF4-FFF2-40B4-BE49-F238E27FC236}">
                <a16:creationId xmlns="" xmlns:a16="http://schemas.microsoft.com/office/drawing/2014/main" id="{EA707203-ABB8-429E-89B2-2F43F4854C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34731" y="3490937"/>
            <a:ext cx="2828925" cy="282892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4" name="Graphic 3">
            <a:hlinkClick r:id="rId3"/>
            <a:extLst>
              <a:ext uri="{FF2B5EF4-FFF2-40B4-BE49-F238E27FC236}">
                <a16:creationId xmlns="" xmlns:a16="http://schemas.microsoft.com/office/drawing/2014/main" id="{76F78472-440C-4193-8EE6-1FD0C8DB1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="" xmlns:a16="http://schemas.microsoft.com/office/drawing/2014/main" id="{6C7B10A8-F506-4B4E-8C89-DF164067A4E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527681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6539241A-12F5-421C-BEB4-C03651C045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="" xmlns:a16="http://schemas.microsoft.com/office/drawing/2014/main" id="{E2E3D9D6-65CA-4E2A-BFB4-B038CEECFE9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B7C8CB53-638E-432E-88FD-4588DFBD982E}"/>
              </a:ext>
            </a:extLst>
          </p:cNvPr>
          <p:cNvSpPr/>
          <p:nvPr userDrawn="1"/>
        </p:nvSpPr>
        <p:spPr>
          <a:xfrm flipH="1">
            <a:off x="0" y="0"/>
            <a:ext cx="6642100" cy="68580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="" xmlns:a16="http://schemas.microsoft.com/office/drawing/2014/main" id="{EBEBED7D-B550-4E18-9E43-E6EA396B3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="" xmlns:a16="http://schemas.microsoft.com/office/drawing/2014/main" id="{21FF2C7D-A5DA-414F-9091-EE7E5AE2A621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그림 개체 틀 11">
            <a:extLst>
              <a:ext uri="{FF2B5EF4-FFF2-40B4-BE49-F238E27FC236}">
                <a16:creationId xmlns="" xmlns:a16="http://schemas.microsoft.com/office/drawing/2014/main" id="{B7D3F2D9-479B-4635-9C99-E01D2A3452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2028" y="1059419"/>
            <a:ext cx="2194694" cy="4761846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583894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8EB71F67-94CE-4CF8-854C-88F6976F7B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C95BD6EC-C1D1-4E8B-95FC-88B0A465856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3C29A7CE-BFF9-41E7-80A6-06480E7386A5}"/>
              </a:ext>
            </a:extLst>
          </p:cNvPr>
          <p:cNvSpPr/>
          <p:nvPr userDrawn="1"/>
        </p:nvSpPr>
        <p:spPr>
          <a:xfrm flipH="1">
            <a:off x="-1" y="0"/>
            <a:ext cx="6862813" cy="68580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10" name="그림 개체 틀 5">
            <a:extLst>
              <a:ext uri="{FF2B5EF4-FFF2-40B4-BE49-F238E27FC236}">
                <a16:creationId xmlns="" xmlns:a16="http://schemas.microsoft.com/office/drawing/2014/main" id="{606766F1-DD6E-4CA2-8A60-D995E10E2C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479" y="947752"/>
            <a:ext cx="3720526" cy="4962496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447284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265A9E0F-2B3A-45E3-9D6E-EBA9BB9A1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BBA23D31-CCFC-4E9D-B302-7ABF0ADA433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3C18F2DD-F8CE-4FF5-8D49-F15207231A22}"/>
              </a:ext>
            </a:extLst>
          </p:cNvPr>
          <p:cNvSpPr/>
          <p:nvPr userDrawn="1"/>
        </p:nvSpPr>
        <p:spPr>
          <a:xfrm flipH="1">
            <a:off x="-1" y="0"/>
            <a:ext cx="8951495" cy="68580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="" xmlns:a16="http://schemas.microsoft.com/office/drawing/2014/main" id="{94D2A273-F180-479D-AE78-D1BF95DEE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="" xmlns:a16="http://schemas.microsoft.com/office/drawing/2014/main" id="{7CD74662-079C-41C0-AF1B-059D06D1321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그림 개체 틀 8">
            <a:extLst>
              <a:ext uri="{FF2B5EF4-FFF2-40B4-BE49-F238E27FC236}">
                <a16:creationId xmlns="" xmlns:a16="http://schemas.microsoft.com/office/drawing/2014/main" id="{D0E162B6-BAD6-45F8-8CAC-00E46894A6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785402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CB041A76-D374-4935-A52C-0D907C481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085A20F2-F7CF-46F5-B269-CA6E29117267}"/>
              </a:ext>
            </a:extLst>
          </p:cNvPr>
          <p:cNvSpPr/>
          <p:nvPr userDrawn="1"/>
        </p:nvSpPr>
        <p:spPr>
          <a:xfrm>
            <a:off x="0" y="-1"/>
            <a:ext cx="9525001" cy="6858001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7" name="Graphic 3">
            <a:hlinkClick r:id="rId3"/>
            <a:extLst>
              <a:ext uri="{FF2B5EF4-FFF2-40B4-BE49-F238E27FC236}">
                <a16:creationId xmlns="" xmlns:a16="http://schemas.microsoft.com/office/drawing/2014/main" id="{31BD9FD1-AB1B-4898-B95C-A1CF6C7C9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="" xmlns:a16="http://schemas.microsoft.com/office/drawing/2014/main" id="{0B3999E8-BF3A-418A-8B73-A20324D4F85E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7608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4E1FC636-511A-41C5-B653-50E2500AD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085A20F2-F7CF-46F5-B269-CA6E29117267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3AA0CA6D-3A40-433C-B5E4-FF605662B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="" xmlns:a16="http://schemas.microsoft.com/office/drawing/2014/main" id="{3E3D876E-ABA0-4B5D-8DB4-F31D4B32A47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77828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AB4B6CD9-5493-45E5-AE90-EC566AD835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085A20F2-F7CF-46F5-B269-CA6E29117267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3AA0CA6D-3A40-433C-B5E4-FF605662B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="" xmlns:a16="http://schemas.microsoft.com/office/drawing/2014/main" id="{3E3D876E-ABA0-4B5D-8DB4-F31D4B32A47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648ACB9A-F977-41AE-BF93-D7BEB91E186C}"/>
              </a:ext>
            </a:extLst>
          </p:cNvPr>
          <p:cNvSpPr/>
          <p:nvPr userDrawn="1"/>
        </p:nvSpPr>
        <p:spPr>
          <a:xfrm>
            <a:off x="431800" y="431800"/>
            <a:ext cx="11328400" cy="59944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001997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96488213-3B20-4760-BAF2-CDA98CCA4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759EF9E6-0F2B-4EAF-953B-607AFFDD86E9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6408FD2B-79E4-4D16-9F24-816AD27A0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E005496E-4CDB-45AB-B417-3F10DC516819}"/>
              </a:ext>
            </a:extLst>
          </p:cNvPr>
          <p:cNvSpPr/>
          <p:nvPr userDrawn="1"/>
        </p:nvSpPr>
        <p:spPr>
          <a:xfrm>
            <a:off x="0" y="-1"/>
            <a:ext cx="9525001" cy="6858001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8" name="Graphic 3">
            <a:hlinkClick r:id="rId3"/>
            <a:extLst>
              <a:ext uri="{FF2B5EF4-FFF2-40B4-BE49-F238E27FC236}">
                <a16:creationId xmlns="" xmlns:a16="http://schemas.microsoft.com/office/drawing/2014/main" id="{81978FDD-9B57-4C47-9988-2B652F21F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="" xmlns:a16="http://schemas.microsoft.com/office/drawing/2014/main" id="{BB788D59-3F5C-4A3C-8D7E-9DCB58F970C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11379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2A4A4882-19D1-426D-9416-91599FF38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34BA4D88-BF4C-4F0C-8E9F-AC4285C4CE1E}"/>
              </a:ext>
            </a:extLst>
          </p:cNvPr>
          <p:cNvSpPr/>
          <p:nvPr userDrawn="1"/>
        </p:nvSpPr>
        <p:spPr>
          <a:xfrm>
            <a:off x="3009900" y="1574800"/>
            <a:ext cx="6172200" cy="37084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9EBA11AB-85B2-4B72-807D-E1ADB887F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="" xmlns:a16="http://schemas.microsoft.com/office/drawing/2014/main" id="{79F9F39A-2C73-47AF-AE2C-7CC9CBCA267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4562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165A38D5-4D85-405C-8797-A7F43A456B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5AC75196-9AF5-4D03-808A-90466D27D670}"/>
              </a:ext>
            </a:extLst>
          </p:cNvPr>
          <p:cNvSpPr/>
          <p:nvPr userDrawn="1"/>
        </p:nvSpPr>
        <p:spPr>
          <a:xfrm>
            <a:off x="431800" y="431800"/>
            <a:ext cx="11328400" cy="59944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 dirty="0"/>
          </a:p>
        </p:txBody>
      </p:sp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1B4B644C-D737-4CAC-87AC-4E210B5E4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="" xmlns:a16="http://schemas.microsoft.com/office/drawing/2014/main" id="{EE0C3BE0-F204-4A87-A8B2-8662D02993E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978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67C0BDBF-81E1-4A6B-90C2-14C8D8AA009D}"/>
              </a:ext>
            </a:extLst>
          </p:cNvPr>
          <p:cNvSpPr/>
          <p:nvPr userDrawn="1"/>
        </p:nvSpPr>
        <p:spPr>
          <a:xfrm>
            <a:off x="0" y="431800"/>
            <a:ext cx="11760200" cy="59944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="" xmlns:a16="http://schemas.microsoft.com/office/drawing/2014/main" id="{4F394B58-CEC1-44A5-84A8-3B06E8A3F4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9710" y="961510"/>
            <a:ext cx="4230914" cy="493498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="" xmlns:a16="http://schemas.microsoft.com/office/drawing/2014/main" id="{AF30CA51-C36D-4F21-AE70-2B3EECB50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9307290D-7F65-497B-B36C-5F5D907BA13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24888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5FB4092A-276E-4503-BFC8-2AF0DC9BA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그림 개체 틀 4">
            <a:extLst>
              <a:ext uri="{FF2B5EF4-FFF2-40B4-BE49-F238E27FC236}">
                <a16:creationId xmlns="" xmlns:a16="http://schemas.microsoft.com/office/drawing/2014/main" id="{262855D9-66BB-46A1-916A-89342E55A8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11326" y="489640"/>
            <a:ext cx="1817430" cy="181743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="" xmlns:a16="http://schemas.microsoft.com/office/drawing/2014/main" id="{06A2CB3E-0630-4F7C-B8C4-7CB6901357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1326" y="2532671"/>
            <a:ext cx="1817430" cy="181743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="" xmlns:a16="http://schemas.microsoft.com/office/drawing/2014/main" id="{D0023D7E-5688-4E4F-8F08-45884A8F0E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11326" y="4575702"/>
            <a:ext cx="1817430" cy="181743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C83A0E38-370B-4FB7-827E-21EE615A2919}"/>
              </a:ext>
            </a:extLst>
          </p:cNvPr>
          <p:cNvSpPr/>
          <p:nvPr userDrawn="1"/>
        </p:nvSpPr>
        <p:spPr>
          <a:xfrm>
            <a:off x="-1" y="0"/>
            <a:ext cx="4073025" cy="6858000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pic>
        <p:nvPicPr>
          <p:cNvPr id="9" name="Graphic 3">
            <a:hlinkClick r:id="rId3"/>
            <a:extLst>
              <a:ext uri="{FF2B5EF4-FFF2-40B4-BE49-F238E27FC236}">
                <a16:creationId xmlns="" xmlns:a16="http://schemas.microsoft.com/office/drawing/2014/main" id="{448A1BB2-DA04-4252-9A58-54E94B1788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="" xmlns:a16="http://schemas.microsoft.com/office/drawing/2014/main" id="{E7757461-2BA8-4CBB-9FB4-2FA153F6D9B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71229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A37ACE09-F589-418E-AC76-77EA40CA6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직사각형 53">
            <a:extLst>
              <a:ext uri="{FF2B5EF4-FFF2-40B4-BE49-F238E27FC236}">
                <a16:creationId xmlns="" xmlns:a16="http://schemas.microsoft.com/office/drawing/2014/main" id="{483BFB7E-8057-4643-A454-3F2EEB7D7324}"/>
              </a:ext>
            </a:extLst>
          </p:cNvPr>
          <p:cNvSpPr/>
          <p:nvPr userDrawn="1"/>
        </p:nvSpPr>
        <p:spPr>
          <a:xfrm>
            <a:off x="0" y="2126599"/>
            <a:ext cx="12192000" cy="4731401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 dirty="0"/>
          </a:p>
        </p:txBody>
      </p:sp>
      <p:pic>
        <p:nvPicPr>
          <p:cNvPr id="5" name="Graphic 3">
            <a:hlinkClick r:id="rId3"/>
            <a:extLst>
              <a:ext uri="{FF2B5EF4-FFF2-40B4-BE49-F238E27FC236}">
                <a16:creationId xmlns="" xmlns:a16="http://schemas.microsoft.com/office/drawing/2014/main" id="{A3592260-C5EB-432B-9AB4-757BA2C92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6"/>
            <a:extLst>
              <a:ext uri="{FF2B5EF4-FFF2-40B4-BE49-F238E27FC236}">
                <a16:creationId xmlns="" xmlns:a16="http://schemas.microsoft.com/office/drawing/2014/main" id="{63E5FC4F-F5CB-42E4-B45B-E50E37062306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321323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CD09F42E-BE72-4E65-9378-0EE9FA8FE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82259DA2-9AD9-46DA-9D57-BC1FD9BED9C2}"/>
              </a:ext>
            </a:extLst>
          </p:cNvPr>
          <p:cNvSpPr/>
          <p:nvPr userDrawn="1"/>
        </p:nvSpPr>
        <p:spPr>
          <a:xfrm>
            <a:off x="1" y="-1"/>
            <a:ext cx="2247900" cy="6857999"/>
          </a:xfrm>
          <a:prstGeom prst="rect">
            <a:avLst/>
          </a:prstGeom>
          <a:solidFill>
            <a:srgbClr val="646464">
              <a:alpha val="90000"/>
            </a:srgbClr>
          </a:soli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/>
          </a:p>
        </p:txBody>
      </p:sp>
      <p:sp>
        <p:nvSpPr>
          <p:cNvPr id="7" name="그림 개체 틀 4">
            <a:extLst>
              <a:ext uri="{FF2B5EF4-FFF2-40B4-BE49-F238E27FC236}">
                <a16:creationId xmlns="" xmlns:a16="http://schemas.microsoft.com/office/drawing/2014/main" id="{D51FCEBD-CCA7-42E5-9B6A-57EA0FFF5F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3656" y="2649793"/>
            <a:ext cx="5428343" cy="339858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="" xmlns:a16="http://schemas.microsoft.com/office/drawing/2014/main" id="{03CCCD12-F906-495C-B18F-119D88886E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95400" y="4489959"/>
            <a:ext cx="2505075" cy="155841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4">
            <a:extLst>
              <a:ext uri="{FF2B5EF4-FFF2-40B4-BE49-F238E27FC236}">
                <a16:creationId xmlns="" xmlns:a16="http://schemas.microsoft.com/office/drawing/2014/main" id="{5F8431A4-6814-4064-B011-8D8E6F79569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95400" y="2649793"/>
            <a:ext cx="2505075" cy="155841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>
            <a:extLst>
              <a:ext uri="{FF2B5EF4-FFF2-40B4-BE49-F238E27FC236}">
                <a16:creationId xmlns="" xmlns:a16="http://schemas.microsoft.com/office/drawing/2014/main" id="{2284D445-AFBB-49A4-81D2-A70F1753C7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95400" y="809626"/>
            <a:ext cx="2505075" cy="155841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="" xmlns:a16="http://schemas.microsoft.com/office/drawing/2014/main" id="{AAB59F06-C6A9-4B7F-AC02-40EF2D4AB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="" xmlns:a16="http://schemas.microsoft.com/office/drawing/2014/main" id="{2C818849-8680-455D-9AF9-CCB9EDDE8B1A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25290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687" r:id="rId22"/>
    <p:sldLayoutId id="2147483664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o-online.ru/bcode/437675" TargetMode="External"/><Relationship Id="rId2" Type="http://schemas.openxmlformats.org/officeDocument/2006/relationships/hyperlink" Target="https://book.ru/book/93136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ssistentus.ru/vedenie-biznesa/audit-raschetov-s-podotchetnymi-licami/" TargetMode="External"/><Relationship Id="rId5" Type="http://schemas.openxmlformats.org/officeDocument/2006/relationships/hyperlink" Target="https://www.audit-it.ru/" TargetMode="External"/><Relationship Id="rId4" Type="http://schemas.openxmlformats.org/officeDocument/2006/relationships/hyperlink" Target="http://www.consultant.ru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8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93D542-C15A-4E1D-A22A-26FAA23A00CC}"/>
              </a:ext>
            </a:extLst>
          </p:cNvPr>
          <p:cNvSpPr txBox="1"/>
          <p:nvPr/>
        </p:nvSpPr>
        <p:spPr>
          <a:xfrm>
            <a:off x="6747329" y="2539202"/>
            <a:ext cx="4949324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altLang="ko-KR" sz="24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Аудит расчетов с подотчетными лицами </a:t>
            </a:r>
            <a:endParaRPr lang="ko-KR" altLang="en-US" sz="24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57266F1-C8A7-44FB-9850-52241E2813C6}"/>
              </a:ext>
            </a:extLst>
          </p:cNvPr>
          <p:cNvSpPr txBox="1"/>
          <p:nvPr/>
        </p:nvSpPr>
        <p:spPr>
          <a:xfrm>
            <a:off x="6761840" y="4213955"/>
            <a:ext cx="4949324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altLang="ko-KR" sz="2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Студентки 231 группы Гудковой Веры Дмитриевны</a:t>
            </a:r>
          </a:p>
          <a:p>
            <a:pPr algn="r"/>
            <a:r>
              <a:rPr lang="ru-RU" altLang="ko-KR" sz="20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Научный руководитель: Демидова Юлия Васильевна</a:t>
            </a:r>
            <a:endParaRPr lang="ko-KR" altLang="en-US" sz="20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06618DE-0533-473C-B5A7-B55647E47AED}"/>
              </a:ext>
            </a:extLst>
          </p:cNvPr>
          <p:cNvSpPr txBox="1"/>
          <p:nvPr/>
        </p:nvSpPr>
        <p:spPr>
          <a:xfrm>
            <a:off x="6398985" y="6020109"/>
            <a:ext cx="494932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altLang="ko-KR" dirty="0" smtClean="0">
                <a:solidFill>
                  <a:schemeClr val="bg1"/>
                </a:solidFill>
                <a:latin typeface="Arial Black" pitchFamily="34" charset="0"/>
              </a:rPr>
              <a:t>ВАЭК</a:t>
            </a:r>
            <a:r>
              <a:rPr lang="en-US" altLang="ko-KR" dirty="0" smtClean="0">
                <a:solidFill>
                  <a:schemeClr val="bg1"/>
                </a:solidFill>
                <a:latin typeface="Arial Black" pitchFamily="34" charset="0"/>
              </a:rPr>
              <a:t>/  </a:t>
            </a:r>
            <a:r>
              <a:rPr lang="ru-RU" altLang="ko-KR" dirty="0" smtClean="0">
                <a:solidFill>
                  <a:schemeClr val="bg1"/>
                </a:solidFill>
                <a:latin typeface="Arial Black" pitchFamily="34" charset="0"/>
              </a:rPr>
              <a:t>2022 год</a:t>
            </a:r>
            <a:endParaRPr lang="ko-KR" alt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29" y="391886"/>
            <a:ext cx="9027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Проверка правильности возмещения сумм представительских расходов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030" y="2249714"/>
            <a:ext cx="102035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Для контроля за затратами по приему делегаций в организации должны быть установлены предельные размеры отдельных видов представительских расходов. Нормативы и перечень лиц, ответственных за использование средств, утверждаются приказом руководителя. Аудитору необходимо удостовериться в наличии такого приказа.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После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окончания приема работник, ответственный за расходование средств на представительские расходы, должен составить авансовый отчет с приложением всех первичные документы, подтверждающие расходы по приему делегации (чеки ККМ, товарные чеки, закупочные акты и т. п. ), смету расходов и отчет по достигнутым результатам. Сумма представительских расходов уменьшает налогооблагаемую прибыль только при условии, что она не превышает 4% затрат организации на оплату труда (ст. 264 НК РФ). Сумма представительских расходов, которая превышает этот норматив, налогооблагаемую прибыль не уменьшает. Сумма НДС по представительским расходам, уменьшающим налогооблагаемую прибыль, принимается к вычету.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31E9CFD4-F7D5-4A65-828A-A53E71ECC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3" y="1044490"/>
            <a:ext cx="7745347" cy="47690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851296-BCC0-4966-8FB9-BDD8A7E40A9C}"/>
              </a:ext>
            </a:extLst>
          </p:cNvPr>
          <p:cNvSpPr txBox="1"/>
          <p:nvPr/>
        </p:nvSpPr>
        <p:spPr>
          <a:xfrm>
            <a:off x="8998857" y="517803"/>
            <a:ext cx="294273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1.Нарушение </a:t>
            </a:r>
          </a:p>
          <a:p>
            <a:r>
              <a:rPr lang="ru-RU" dirty="0" smtClean="0">
                <a:latin typeface="Arial Black" pitchFamily="34" charset="0"/>
              </a:rPr>
              <a:t>порядка </a:t>
            </a:r>
            <a:r>
              <a:rPr lang="ru-RU" dirty="0" smtClean="0">
                <a:latin typeface="Arial Black" pitchFamily="34" charset="0"/>
              </a:rPr>
              <a:t>выдачи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подотчетных </a:t>
            </a:r>
            <a:r>
              <a:rPr lang="ru-RU" dirty="0" smtClean="0">
                <a:latin typeface="Arial Black" pitchFamily="34" charset="0"/>
              </a:rPr>
              <a:t>сумм: </a:t>
            </a:r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 Black" pitchFamily="34" charset="0"/>
              </a:rPr>
              <a:t>выдача </a:t>
            </a:r>
            <a:r>
              <a:rPr lang="ru-RU" sz="1400" dirty="0" smtClean="0">
                <a:latin typeface="Arial Black" pitchFamily="34" charset="0"/>
              </a:rPr>
              <a:t>денежных средств лицам, не указанным в списке лиц, которым в соответствии с приказом руководителя организации могут быть выданы деньги на хозяйственно операционные </a:t>
            </a:r>
            <a:r>
              <a:rPr lang="ru-RU" sz="1400" dirty="0" smtClean="0">
                <a:latin typeface="Arial Black" pitchFamily="34" charset="0"/>
              </a:rPr>
              <a:t>расходы;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 Black" pitchFamily="34" charset="0"/>
              </a:rPr>
              <a:t>выдача </a:t>
            </a:r>
            <a:r>
              <a:rPr lang="ru-RU" sz="1400" dirty="0" smtClean="0">
                <a:latin typeface="Arial Black" pitchFamily="34" charset="0"/>
              </a:rPr>
              <a:t>денежных средств из кассы под </a:t>
            </a:r>
            <a:r>
              <a:rPr lang="ru-RU" sz="1400" dirty="0" smtClean="0">
                <a:latin typeface="Arial Black" pitchFamily="34" charset="0"/>
              </a:rPr>
              <a:t>отчет</a:t>
            </a:r>
          </a:p>
          <a:p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smtClean="0">
                <a:latin typeface="Arial Black" pitchFamily="34" charset="0"/>
              </a:rPr>
              <a:t>лицам, не являющимся работниками организации</a:t>
            </a:r>
            <a:r>
              <a:rPr lang="ru-RU" sz="1400" dirty="0" smtClean="0">
                <a:latin typeface="Arial Black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smtClean="0">
                <a:latin typeface="Arial Black" pitchFamily="34" charset="0"/>
              </a:rPr>
              <a:t>выдача денег под </a:t>
            </a:r>
            <a:r>
              <a:rPr lang="ru-RU" sz="1400" dirty="0" smtClean="0">
                <a:latin typeface="Arial Black" pitchFamily="34" charset="0"/>
              </a:rPr>
              <a:t>отчет</a:t>
            </a:r>
          </a:p>
          <a:p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smtClean="0">
                <a:latin typeface="Arial Black" pitchFamily="34" charset="0"/>
              </a:rPr>
              <a:t>лицам, не рассчитавшимся по ранее выданным авансам; </a:t>
            </a:r>
            <a:r>
              <a:rPr lang="ru-RU" sz="1400" dirty="0" smtClean="0">
                <a:latin typeface="Arial Black" pitchFamily="34" charset="0"/>
              </a:rPr>
              <a:t> и </a:t>
            </a:r>
            <a:r>
              <a:rPr lang="ru-RU" sz="1400" dirty="0" err="1" smtClean="0">
                <a:latin typeface="Arial Black" pitchFamily="34" charset="0"/>
              </a:rPr>
              <a:t>тд</a:t>
            </a:r>
            <a:endParaRPr lang="ru-RU" sz="1400" dirty="0" smtClean="0">
              <a:latin typeface="Arial Black" pitchFamily="34" charset="0"/>
            </a:endParaRPr>
          </a:p>
          <a:p>
            <a:endParaRPr lang="ru-RU" altLang="ko-KR" sz="1400" dirty="0" smtClean="0">
              <a:latin typeface="Arial Black" pitchFamily="34" charset="0"/>
            </a:endParaRPr>
          </a:p>
          <a:p>
            <a:r>
              <a:rPr lang="ru-RU" altLang="ko-KR" sz="1400" dirty="0" smtClean="0">
                <a:latin typeface="Arial Black" pitchFamily="34" charset="0"/>
              </a:rPr>
              <a:t>2.</a:t>
            </a:r>
            <a:r>
              <a:rPr lang="ru-RU" sz="1400" dirty="0" smtClean="0"/>
              <a:t> </a:t>
            </a:r>
            <a:r>
              <a:rPr lang="ru-RU" dirty="0" smtClean="0">
                <a:latin typeface="Arial Black" pitchFamily="34" charset="0"/>
              </a:rPr>
              <a:t>Нарушения </a:t>
            </a:r>
            <a:r>
              <a:rPr lang="ru-RU" dirty="0" smtClean="0">
                <a:latin typeface="Arial Black" pitchFamily="34" charset="0"/>
              </a:rPr>
              <a:t>при </a:t>
            </a:r>
          </a:p>
          <a:p>
            <a:r>
              <a:rPr lang="ru-RU" dirty="0" smtClean="0">
                <a:latin typeface="Arial Black" pitchFamily="34" charset="0"/>
              </a:rPr>
              <a:t>оформлении </a:t>
            </a:r>
          </a:p>
          <a:p>
            <a:r>
              <a:rPr lang="ru-RU" dirty="0" smtClean="0">
                <a:latin typeface="Arial Black" pitchFamily="34" charset="0"/>
              </a:rPr>
              <a:t>командировочных </a:t>
            </a:r>
          </a:p>
          <a:p>
            <a:r>
              <a:rPr lang="ru-RU" dirty="0" smtClean="0">
                <a:latin typeface="Arial Black" pitchFamily="34" charset="0"/>
              </a:rPr>
              <a:t>расходов</a:t>
            </a:r>
            <a:endParaRPr lang="en-US" altLang="ko-KR" dirty="0">
              <a:latin typeface="Arial Black" pitchFamily="34" charset="0"/>
            </a:endParaRPr>
          </a:p>
        </p:txBody>
      </p:sp>
      <p:pic>
        <p:nvPicPr>
          <p:cNvPr id="7" name="Рисунок 6" descr="SVdJjbIpSCc (3)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4763" r="4763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19314" y="0"/>
            <a:ext cx="8447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Типичные ошибки и нарушения, </a:t>
            </a:r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обнаруживаемые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в процессе аудита 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84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0629" y="1872343"/>
            <a:ext cx="587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9772" y="1553028"/>
            <a:ext cx="8752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5. </a:t>
            </a:r>
            <a:r>
              <a:rPr lang="ru-RU" dirty="0" smtClean="0">
                <a:latin typeface="Arial Black" pitchFamily="34" charset="0"/>
              </a:rPr>
              <a:t>Нарушения порядка учета представительских расходов: несоответствие фактического размера представительских расходов утвержденной смете (или ее отсутствие); </a:t>
            </a:r>
            <a:r>
              <a:rPr lang="ru-RU" dirty="0" err="1" smtClean="0">
                <a:latin typeface="Arial Black" pitchFamily="34" charset="0"/>
              </a:rPr>
              <a:t>отсутствие</a:t>
            </a:r>
            <a:r>
              <a:rPr lang="ru-RU" dirty="0" smtClean="0">
                <a:latin typeface="Arial Black" pitchFamily="34" charset="0"/>
              </a:rPr>
              <a:t> учета представительских расходов в пределах норм и сверх норм. </a:t>
            </a:r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6</a:t>
            </a:r>
            <a:r>
              <a:rPr lang="ru-RU" dirty="0" smtClean="0">
                <a:latin typeface="Arial Black" pitchFamily="34" charset="0"/>
              </a:rPr>
              <a:t>. Нарушения порядка ведения синтетического учета расчетов с подотчетными лицами: некорректное составление бухгалтерских записей по операциям расчетов с подотчетными лицами; неправильное выведение остатков на конец отчетного периода; ведение журнала ордера N 7 не по каждому подотчетному лицу и выданной сумме; несоответствие записей в авансовых отчетах данным журнала ордера N 7 или других регистров. </a:t>
            </a:r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7</a:t>
            </a:r>
            <a:r>
              <a:rPr lang="ru-RU" dirty="0" smtClean="0">
                <a:latin typeface="Arial Black" pitchFamily="34" charset="0"/>
              </a:rPr>
              <a:t>. Нарушения в форме и реквизитах первичных документов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Используемые источники: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2857" y="1138"/>
            <a:ext cx="11263086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 latinLnBrk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Налоговый кодекс РФ.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Федеральный закон от 30.12.2008 N 307-ФЗ (ред. от 01.05.2017) "Об аудиторской деятельности".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Положения по бухгалтерскому учету.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Международные стандарты аудита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Федеральные правила (стандарты) аудиторской деятельности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Основная литература: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Суйц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В.П. Аудит: учебник/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Суйц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В.П.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Москва: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КноРус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, 2019. – 287 с. – (СПО) -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URL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cs typeface="Arial" pitchFamily="34" charset="0"/>
                <a:hlinkClick r:id="rId2"/>
              </a:rPr>
              <a:t>https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cs typeface="Arial" pitchFamily="34" charset="0"/>
                <a:hlinkClick r:id="rId2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cs typeface="Arial" pitchFamily="34" charset="0"/>
                <a:hlinkClick r:id="rId2"/>
              </a:rPr>
              <a:t>book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cs typeface="Arial" pitchFamily="34" charset="0"/>
                <a:hlinkClick r:id="rId2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cs typeface="Arial" pitchFamily="34" charset="0"/>
                <a:hlinkClick r:id="rId2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cs typeface="Arial" pitchFamily="34" charset="0"/>
                <a:hlinkClick r:id="rId2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cs typeface="Arial" pitchFamily="34" charset="0"/>
                <a:hlinkClick r:id="rId2"/>
              </a:rPr>
              <a:t>book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cs typeface="Arial" pitchFamily="34" charset="0"/>
                <a:hlinkClick r:id="rId2"/>
              </a:rPr>
              <a:t>/931369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- Текст: электронный.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Штефан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М.А. Аудит: учебник и практикум для среднего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профессионального образования/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М.А.Штефан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О.А.Замотаева,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Н.В.Максимова; под общей редакцией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М.А.Штефан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– 2-е изд.,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перераб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 доп. - Москва: Издательство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Юрайт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2019. – 294 с. – (Профессиональное образование).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Текст: электронный//ЭБС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Юрайт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[сайт] –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URL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https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biblio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online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bcode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/>
              </a:rPr>
              <a:t>/437675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Дополнительная литература: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Интернет-ресурсы: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4"/>
              </a:rPr>
              <a:t>www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4"/>
              </a:rPr>
              <a:t>.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4"/>
              </a:rPr>
              <a:t>consultant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4"/>
              </a:rPr>
              <a:t>.</a:t>
            </a: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4"/>
              </a:rPr>
              <a:t>ru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5"/>
              </a:rPr>
              <a:t>https://www.audit-it.ru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(сайт о бухгалтерском учете, налогообложении и аудите)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dirty="0" smtClean="0">
                <a:latin typeface="Arial Black" pitchFamily="34" charset="0"/>
                <a:ea typeface="Times New Roman" pitchFamily="18" charset="0"/>
                <a:cs typeface="Arial" pitchFamily="34" charset="0"/>
                <a:hlinkClick r:id="rId6"/>
              </a:rPr>
              <a:t>https://assistentus.ru/vedenie-biznesa/audit-raschetov-s-podotchetnymi-licami</a:t>
            </a:r>
            <a:r>
              <a:rPr lang="en-US" dirty="0" smtClean="0">
                <a:latin typeface="Arial Black" pitchFamily="34" charset="0"/>
                <a:ea typeface="Times New Roman" pitchFamily="18" charset="0"/>
                <a:cs typeface="Arial" pitchFamily="34" charset="0"/>
                <a:hlinkClick r:id="rId6"/>
              </a:rPr>
              <a:t>/</a:t>
            </a:r>
            <a:r>
              <a:rPr lang="ru-RU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(аудит расчетов с подотчетными лицами)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1A5185-63D0-4A8C-A249-BDD71C42AE54}"/>
              </a:ext>
            </a:extLst>
          </p:cNvPr>
          <p:cNvSpPr txBox="1"/>
          <p:nvPr/>
        </p:nvSpPr>
        <p:spPr>
          <a:xfrm>
            <a:off x="3625450" y="1536175"/>
            <a:ext cx="4941100" cy="378565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8000" b="0" dirty="0" smtClean="0">
                <a:solidFill>
                  <a:schemeClr val="bg1"/>
                </a:solidFill>
              </a:rPr>
              <a:t>Спасибо за внимание</a:t>
            </a:r>
            <a:r>
              <a:rPr lang="en-US" altLang="ko-KR" sz="8000" b="0" dirty="0" smtClean="0">
                <a:solidFill>
                  <a:schemeClr val="bg1"/>
                </a:solidFill>
              </a:rPr>
              <a:t>!</a:t>
            </a:r>
            <a:endParaRPr lang="en-US" altLang="ko-KR" sz="8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762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="" xmlns:a16="http://schemas.microsoft.com/office/drawing/2014/main" id="{38E49E23-504A-4CAA-ADF7-257891FC7E08}"/>
              </a:ext>
            </a:extLst>
          </p:cNvPr>
          <p:cNvSpPr/>
          <p:nvPr/>
        </p:nvSpPr>
        <p:spPr>
          <a:xfrm>
            <a:off x="902151" y="1905238"/>
            <a:ext cx="5456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dirty="0" smtClean="0">
                <a:solidFill>
                  <a:schemeClr val="bg1"/>
                </a:solidFill>
                <a:latin typeface="Arial Black" pitchFamily="34" charset="0"/>
              </a:rPr>
              <a:t>Задачи:</a:t>
            </a:r>
            <a:endParaRPr lang="en-US" altLang="ko-K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="" xmlns:a16="http://schemas.microsoft.com/office/drawing/2014/main" id="{8F6C1CA7-DB5D-44DE-95B3-13B32F0CB45B}"/>
              </a:ext>
            </a:extLst>
          </p:cNvPr>
          <p:cNvSpPr/>
          <p:nvPr/>
        </p:nvSpPr>
        <p:spPr>
          <a:xfrm>
            <a:off x="1441449" y="2523556"/>
            <a:ext cx="111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01.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="" xmlns:a16="http://schemas.microsoft.com/office/drawing/2014/main" id="{89B5CCFE-C59E-4B27-A6ED-896523D4AC4B}"/>
              </a:ext>
            </a:extLst>
          </p:cNvPr>
          <p:cNvSpPr/>
          <p:nvPr/>
        </p:nvSpPr>
        <p:spPr>
          <a:xfrm>
            <a:off x="1441449" y="3764986"/>
            <a:ext cx="111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02.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3E92248-A2EB-4377-B410-C957D8F9C9CA}"/>
              </a:ext>
            </a:extLst>
          </p:cNvPr>
          <p:cNvSpPr txBox="1"/>
          <p:nvPr/>
        </p:nvSpPr>
        <p:spPr>
          <a:xfrm>
            <a:off x="2455181" y="5374627"/>
            <a:ext cx="545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altLang="ko-KR" sz="1800" dirty="0" smtClean="0">
                <a:solidFill>
                  <a:schemeClr val="bg1"/>
                </a:solidFill>
                <a:latin typeface="Arial Black" pitchFamily="34" charset="0"/>
              </a:rPr>
              <a:t>Изучить суть и правильность аудита расчетов с подотчетными лицами</a:t>
            </a:r>
            <a:endParaRPr lang="ko-KR" alt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="" xmlns:a16="http://schemas.microsoft.com/office/drawing/2014/main" id="{D80A2B3E-09D4-4303-8C32-93ECF7AAB7BB}"/>
              </a:ext>
            </a:extLst>
          </p:cNvPr>
          <p:cNvSpPr/>
          <p:nvPr/>
        </p:nvSpPr>
        <p:spPr>
          <a:xfrm>
            <a:off x="1441449" y="5006416"/>
            <a:ext cx="111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03.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5371" y="1030292"/>
            <a:ext cx="72716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Цель работы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изучить особенности ведения расчетов с подотчетными лицами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1314" y="26268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рассмотреть правовое регулирование учета расчетов с подотчетными лицами;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80344" y="38460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охарактеризовать теоретические аспекты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учета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расчетов с подотчетными лицами;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928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27CDBE4-ADCE-4E5D-B90C-2E7C0720BDF3}"/>
              </a:ext>
            </a:extLst>
          </p:cNvPr>
          <p:cNvSpPr txBox="1"/>
          <p:nvPr/>
        </p:nvSpPr>
        <p:spPr>
          <a:xfrm>
            <a:off x="642923" y="774055"/>
            <a:ext cx="481444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ko-KR" sz="2400" b="0" dirty="0" smtClean="0">
                <a:solidFill>
                  <a:schemeClr val="bg1"/>
                </a:solidFill>
              </a:rPr>
              <a:t>Классификация подотчетных расходов:</a:t>
            </a:r>
            <a:endParaRPr lang="ko-KR" altLang="en-US" sz="2400" b="0" dirty="0">
              <a:solidFill>
                <a:schemeClr val="bg1"/>
              </a:solidFill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="" xmlns:a16="http://schemas.microsoft.com/office/drawing/2014/main" id="{849D3936-5F02-496E-A96E-B5B53D1BF9D2}"/>
              </a:ext>
            </a:extLst>
          </p:cNvPr>
          <p:cNvSpPr/>
          <p:nvPr/>
        </p:nvSpPr>
        <p:spPr>
          <a:xfrm>
            <a:off x="742402" y="2771866"/>
            <a:ext cx="898591" cy="898591"/>
          </a:xfrm>
          <a:prstGeom prst="ellipse">
            <a:avLst/>
          </a:prstGeom>
          <a:solidFill>
            <a:schemeClr val="bg1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52" name="타원 51">
            <a:extLst>
              <a:ext uri="{FF2B5EF4-FFF2-40B4-BE49-F238E27FC236}">
                <a16:creationId xmlns="" xmlns:a16="http://schemas.microsoft.com/office/drawing/2014/main" id="{183D3968-87AE-4577-910A-88954AC9751D}"/>
              </a:ext>
            </a:extLst>
          </p:cNvPr>
          <p:cNvSpPr/>
          <p:nvPr/>
        </p:nvSpPr>
        <p:spPr>
          <a:xfrm>
            <a:off x="4989988" y="2771866"/>
            <a:ext cx="898591" cy="898591"/>
          </a:xfrm>
          <a:prstGeom prst="ellipse">
            <a:avLst/>
          </a:prstGeom>
          <a:solidFill>
            <a:schemeClr val="bg1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08A2B22-1CDC-430A-86F5-7D91F34D6366}"/>
              </a:ext>
            </a:extLst>
          </p:cNvPr>
          <p:cNvSpPr txBox="1"/>
          <p:nvPr/>
        </p:nvSpPr>
        <p:spPr>
          <a:xfrm>
            <a:off x="1869316" y="3319082"/>
            <a:ext cx="3008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 smtClean="0">
                <a:solidFill>
                  <a:schemeClr val="bg1"/>
                </a:solidFill>
                <a:latin typeface="Arial Black" pitchFamily="34" charset="0"/>
              </a:rPr>
              <a:t>Покупка О.С и материальных запасов;  транспортные расходы и </a:t>
            </a:r>
            <a:r>
              <a:rPr lang="ru-RU" altLang="ko-KR" sz="1400" dirty="0" err="1" smtClean="0">
                <a:solidFill>
                  <a:schemeClr val="bg1"/>
                </a:solidFill>
                <a:latin typeface="Arial Black" pitchFamily="34" charset="0"/>
              </a:rPr>
              <a:t>тд</a:t>
            </a:r>
            <a:r>
              <a:rPr lang="ru-RU" altLang="ko-KR" sz="14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ko-KR" alt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="" xmlns:a16="http://schemas.microsoft.com/office/drawing/2014/main" id="{BD42BB5F-D7F4-4F97-BDE2-4559B485997B}"/>
              </a:ext>
            </a:extLst>
          </p:cNvPr>
          <p:cNvSpPr/>
          <p:nvPr/>
        </p:nvSpPr>
        <p:spPr>
          <a:xfrm>
            <a:off x="1820656" y="2604799"/>
            <a:ext cx="3028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dirty="0" smtClean="0">
                <a:solidFill>
                  <a:schemeClr val="bg1"/>
                </a:solidFill>
                <a:latin typeface="Arial Black" pitchFamily="34" charset="0"/>
              </a:rPr>
              <a:t>Хозяйственные расходы</a:t>
            </a:r>
            <a:endParaRPr lang="ko-KR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7FD4420-1616-4905-9834-FE4CA55C91B5}"/>
              </a:ext>
            </a:extLst>
          </p:cNvPr>
          <p:cNvSpPr txBox="1"/>
          <p:nvPr/>
        </p:nvSpPr>
        <p:spPr>
          <a:xfrm>
            <a:off x="6128538" y="3304567"/>
            <a:ext cx="3008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 smtClean="0">
                <a:solidFill>
                  <a:schemeClr val="bg1"/>
                </a:solidFill>
                <a:latin typeface="Arial Black" pitchFamily="34" charset="0"/>
              </a:rPr>
              <a:t>Расходы на проведение официального приема представителей</a:t>
            </a:r>
            <a:endParaRPr lang="ko-KR" alt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="" xmlns:a16="http://schemas.microsoft.com/office/drawing/2014/main" id="{7ABE1FA7-CD22-4CB2-B654-DA70942A250C}"/>
              </a:ext>
            </a:extLst>
          </p:cNvPr>
          <p:cNvSpPr/>
          <p:nvPr/>
        </p:nvSpPr>
        <p:spPr>
          <a:xfrm>
            <a:off x="6094391" y="2561257"/>
            <a:ext cx="3028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dirty="0" smtClean="0">
                <a:solidFill>
                  <a:schemeClr val="bg1"/>
                </a:solidFill>
                <a:latin typeface="Arial Black" pitchFamily="34" charset="0"/>
              </a:rPr>
              <a:t>Представительские расходы</a:t>
            </a:r>
            <a:endParaRPr lang="ko-KR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" name="타원 70">
            <a:extLst>
              <a:ext uri="{FF2B5EF4-FFF2-40B4-BE49-F238E27FC236}">
                <a16:creationId xmlns="" xmlns:a16="http://schemas.microsoft.com/office/drawing/2014/main" id="{00D753B5-D442-4239-BED9-77F68F8087A5}"/>
              </a:ext>
            </a:extLst>
          </p:cNvPr>
          <p:cNvSpPr/>
          <p:nvPr/>
        </p:nvSpPr>
        <p:spPr>
          <a:xfrm>
            <a:off x="742402" y="4853522"/>
            <a:ext cx="898591" cy="898591"/>
          </a:xfrm>
          <a:prstGeom prst="ellipse">
            <a:avLst/>
          </a:prstGeom>
          <a:solidFill>
            <a:schemeClr val="bg1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2" name="타원 71">
            <a:extLst>
              <a:ext uri="{FF2B5EF4-FFF2-40B4-BE49-F238E27FC236}">
                <a16:creationId xmlns="" xmlns:a16="http://schemas.microsoft.com/office/drawing/2014/main" id="{96867907-207A-45BE-9FCD-2A0A25691664}"/>
              </a:ext>
            </a:extLst>
          </p:cNvPr>
          <p:cNvSpPr/>
          <p:nvPr/>
        </p:nvSpPr>
        <p:spPr>
          <a:xfrm>
            <a:off x="4989988" y="4853522"/>
            <a:ext cx="898591" cy="898591"/>
          </a:xfrm>
          <a:prstGeom prst="ellipse">
            <a:avLst/>
          </a:prstGeom>
          <a:solidFill>
            <a:schemeClr val="bg1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F68C1FD4-FBDB-4694-9216-19D3EA257F90}"/>
              </a:ext>
            </a:extLst>
          </p:cNvPr>
          <p:cNvSpPr txBox="1"/>
          <p:nvPr/>
        </p:nvSpPr>
        <p:spPr>
          <a:xfrm>
            <a:off x="1811259" y="5577511"/>
            <a:ext cx="3008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 smtClean="0">
                <a:solidFill>
                  <a:schemeClr val="bg1"/>
                </a:solidFill>
                <a:latin typeface="Arial Black" pitchFamily="34" charset="0"/>
              </a:rPr>
              <a:t>Расчеты по оплате труда и пособий по соц. страхованию</a:t>
            </a:r>
            <a:endParaRPr lang="ko-KR" alt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="" xmlns:a16="http://schemas.microsoft.com/office/drawing/2014/main" id="{65172CEE-5406-440F-A18D-5E880B06AE09}"/>
              </a:ext>
            </a:extLst>
          </p:cNvPr>
          <p:cNvSpPr/>
          <p:nvPr/>
        </p:nvSpPr>
        <p:spPr>
          <a:xfrm>
            <a:off x="1791628" y="4790657"/>
            <a:ext cx="3028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dirty="0" smtClean="0">
                <a:solidFill>
                  <a:schemeClr val="bg1"/>
                </a:solidFill>
                <a:latin typeface="Arial Black" pitchFamily="34" charset="0"/>
              </a:rPr>
              <a:t>Расходы на заработную плату </a:t>
            </a:r>
            <a:endParaRPr lang="ko-KR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96113210-75C0-4908-8DAA-A111EEA7597A}"/>
              </a:ext>
            </a:extLst>
          </p:cNvPr>
          <p:cNvSpPr txBox="1"/>
          <p:nvPr/>
        </p:nvSpPr>
        <p:spPr>
          <a:xfrm>
            <a:off x="6114022" y="5519454"/>
            <a:ext cx="3008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 smtClean="0">
                <a:solidFill>
                  <a:schemeClr val="bg1"/>
                </a:solidFill>
                <a:latin typeface="Arial Black" pitchFamily="34" charset="0"/>
              </a:rPr>
              <a:t>Расходы на проезд, суточные, по оплате услу</a:t>
            </a:r>
            <a:r>
              <a:rPr lang="ru-RU" altLang="ko-KR" sz="1400" dirty="0" smtClean="0">
                <a:solidFill>
                  <a:schemeClr val="bg1"/>
                </a:solidFill>
                <a:latin typeface="Arial Black" pitchFamily="34" charset="0"/>
              </a:rPr>
              <a:t>г связи и </a:t>
            </a:r>
            <a:r>
              <a:rPr lang="ru-RU" altLang="ko-KR" sz="1400" dirty="0" err="1" smtClean="0">
                <a:solidFill>
                  <a:schemeClr val="bg1"/>
                </a:solidFill>
                <a:latin typeface="Arial Black" pitchFamily="34" charset="0"/>
              </a:rPr>
              <a:t>тд</a:t>
            </a:r>
            <a:r>
              <a:rPr lang="ru-RU" altLang="ko-KR" sz="14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ko-KR" alt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4" name="직사각형 123">
            <a:extLst>
              <a:ext uri="{FF2B5EF4-FFF2-40B4-BE49-F238E27FC236}">
                <a16:creationId xmlns="" xmlns:a16="http://schemas.microsoft.com/office/drawing/2014/main" id="{7F719843-9706-4FC1-AF0B-227DBC359114}"/>
              </a:ext>
            </a:extLst>
          </p:cNvPr>
          <p:cNvSpPr/>
          <p:nvPr/>
        </p:nvSpPr>
        <p:spPr>
          <a:xfrm>
            <a:off x="6065363" y="4790657"/>
            <a:ext cx="3028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dirty="0" smtClean="0">
                <a:solidFill>
                  <a:schemeClr val="bg1"/>
                </a:solidFill>
                <a:latin typeface="Arial Black" pitchFamily="34" charset="0"/>
              </a:rPr>
              <a:t>Командировочные расходы</a:t>
            </a:r>
            <a:endParaRPr lang="ko-KR" alt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4" name="그래픽 33">
            <a:extLst>
              <a:ext uri="{FF2B5EF4-FFF2-40B4-BE49-F238E27FC236}">
                <a16:creationId xmlns="" xmlns:a16="http://schemas.microsoft.com/office/drawing/2014/main" id="{D0572C2C-7F3C-4C4D-934E-9B8BB0903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135" y="3035830"/>
            <a:ext cx="435124" cy="370662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="" xmlns:a16="http://schemas.microsoft.com/office/drawing/2014/main" id="{C7A58521-8CD0-444F-A5BD-3EDA2E580F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2018" y="5085254"/>
            <a:ext cx="491530" cy="435126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="" xmlns:a16="http://schemas.microsoft.com/office/drawing/2014/main" id="{8051EDF1-34EA-46BC-ABA0-58E8530598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74097" y="3007628"/>
            <a:ext cx="330372" cy="427066"/>
          </a:xfrm>
          <a:prstGeom prst="rect">
            <a:avLst/>
          </a:prstGeom>
        </p:spPr>
      </p:pic>
      <p:pic>
        <p:nvPicPr>
          <p:cNvPr id="37" name="그래픽 36">
            <a:extLst>
              <a:ext uri="{FF2B5EF4-FFF2-40B4-BE49-F238E27FC236}">
                <a16:creationId xmlns="" xmlns:a16="http://schemas.microsoft.com/office/drawing/2014/main" id="{CFD7A5DB-5F69-4921-BC72-591397A67C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511" y="5105400"/>
            <a:ext cx="330372" cy="394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508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E29C1B53-8D48-46B1-8FA7-CA93402FA385}"/>
              </a:ext>
            </a:extLst>
          </p:cNvPr>
          <p:cNvSpPr/>
          <p:nvPr/>
        </p:nvSpPr>
        <p:spPr>
          <a:xfrm>
            <a:off x="1730827" y="3678385"/>
            <a:ext cx="200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CA39F66C-9C28-4EFC-9B09-DB5D629A95A1}"/>
              </a:ext>
            </a:extLst>
          </p:cNvPr>
          <p:cNvSpPr/>
          <p:nvPr/>
        </p:nvSpPr>
        <p:spPr>
          <a:xfrm>
            <a:off x="5273777" y="3634842"/>
            <a:ext cx="200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A9982060-C92F-4916-9191-7C23B0E62486}"/>
              </a:ext>
            </a:extLst>
          </p:cNvPr>
          <p:cNvSpPr/>
          <p:nvPr/>
        </p:nvSpPr>
        <p:spPr>
          <a:xfrm>
            <a:off x="8526441" y="3620328"/>
            <a:ext cx="200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89942" y="819220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Цель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аудита: 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проверка соблюдения действующего законодательства и правильности организации бухгалтерского учета в области расчетов с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подотчетными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лицами.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0344" y="2917371"/>
            <a:ext cx="25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Задачи аудита: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28914" y="4288135"/>
            <a:ext cx="34253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подтверждение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первоначальной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оценки систем внутреннего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контроля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и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бухгалтерского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учета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расчетов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 подотчетными лицами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50971" y="4354286"/>
            <a:ext cx="2902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проверка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организации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аналитического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учета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расчетов с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подотчетными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лицами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345712" y="4302649"/>
            <a:ext cx="32512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подтверждение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достоверности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оформления и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отражения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счетах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бухгалтерского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учета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расчетов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подотчетными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лицами.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21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SVdJjbIpSCc (3)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l="26008" r="26008"/>
          <a:stretch>
            <a:fillRect/>
          </a:stretch>
        </p:blipFill>
        <p:spPr>
          <a:xfrm>
            <a:off x="486167" y="1005053"/>
            <a:ext cx="4230914" cy="4934980"/>
          </a:xfr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6C85C49-D492-4959-9B76-416080FA1E97}"/>
              </a:ext>
            </a:extLst>
          </p:cNvPr>
          <p:cNvSpPr txBox="1"/>
          <p:nvPr/>
        </p:nvSpPr>
        <p:spPr>
          <a:xfrm>
            <a:off x="5347998" y="1291886"/>
            <a:ext cx="519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dirty="0" smtClean="0">
                <a:solidFill>
                  <a:schemeClr val="bg1"/>
                </a:solidFill>
                <a:latin typeface="Arial Black" pitchFamily="34" charset="0"/>
                <a:cs typeface="Arial" panose="020B0604020202020204" pitchFamily="34" charset="0"/>
              </a:rPr>
              <a:t>Источники информации</a:t>
            </a:r>
            <a:endParaRPr lang="ko-KR" altLang="en-US" sz="2400" dirty="0">
              <a:solidFill>
                <a:schemeClr val="bg1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2229" y="208615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Положение об учетной политике предприятия;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•авансовые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отчеты;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•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журнал регистрации авансовых отчетов;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•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приказы о направлении сотрудников в командировку;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•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список лиц, которым разрешено получение наличных денег из кассы;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•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сметы представительских расходов; приказы об утверждении смет представительских расходов;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•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баланс предприятия; отчет о движении денежных средств; Главная книга;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•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ЖО № 7.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95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D3ECF648-7F31-4D34-8EEB-2084DD5B66F5}"/>
              </a:ext>
            </a:extLst>
          </p:cNvPr>
          <p:cNvSpPr/>
          <p:nvPr/>
        </p:nvSpPr>
        <p:spPr>
          <a:xfrm>
            <a:off x="5111326" y="2532671"/>
            <a:ext cx="6115474" cy="181743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127000" dir="5400000" algn="t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FC30A288-0903-4F01-851C-1E498E8E64B6}"/>
              </a:ext>
            </a:extLst>
          </p:cNvPr>
          <p:cNvSpPr/>
          <p:nvPr/>
        </p:nvSpPr>
        <p:spPr>
          <a:xfrm>
            <a:off x="5111326" y="4588343"/>
            <a:ext cx="6115474" cy="181743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127000" dir="5400000" algn="t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73ABEC-DEDA-47DF-83B8-1B9BF9D9D135}"/>
              </a:ext>
            </a:extLst>
          </p:cNvPr>
          <p:cNvSpPr txBox="1"/>
          <p:nvPr/>
        </p:nvSpPr>
        <p:spPr>
          <a:xfrm>
            <a:off x="7234438" y="1237658"/>
            <a:ext cx="3585962" cy="2769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5A6E2EE-E3A7-436A-BAA3-1F39A77E9C6B}"/>
              </a:ext>
            </a:extLst>
          </p:cNvPr>
          <p:cNvSpPr txBox="1"/>
          <p:nvPr/>
        </p:nvSpPr>
        <p:spPr>
          <a:xfrm>
            <a:off x="253623" y="781171"/>
            <a:ext cx="3658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dirty="0" smtClean="0">
                <a:solidFill>
                  <a:schemeClr val="bg1"/>
                </a:solidFill>
                <a:latin typeface="Arial Black" pitchFamily="34" charset="0"/>
              </a:rPr>
              <a:t>В ходе проверки аудитор должен</a:t>
            </a:r>
            <a:r>
              <a:rPr lang="ru-RU" altLang="ko-KR" sz="3600" dirty="0" smtClean="0">
                <a:solidFill>
                  <a:schemeClr val="bg1"/>
                </a:solidFill>
                <a:latin typeface="+mj-lt"/>
              </a:rPr>
              <a:t>: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2514" y="1509487"/>
            <a:ext cx="51670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latin typeface="Arial Black" pitchFamily="34" charset="0"/>
              </a:rPr>
              <a:t>подтвердить </a:t>
            </a:r>
            <a:r>
              <a:rPr lang="ru-RU" dirty="0" smtClean="0">
                <a:latin typeface="Arial Black" pitchFamily="34" charset="0"/>
              </a:rPr>
              <a:t>целесообразность расходов, произведенных подотчетными лицами, правильности их оформления и отражения на счетах бухгалтерского </a:t>
            </a:r>
            <a:r>
              <a:rPr lang="ru-RU" dirty="0" smtClean="0">
                <a:latin typeface="Arial Black" pitchFamily="34" charset="0"/>
              </a:rPr>
              <a:t>учета</a:t>
            </a:r>
          </a:p>
          <a:p>
            <a:pPr marL="342900" indent="-342900">
              <a:buAutoNum type="arabicParenR"/>
            </a:pPr>
            <a:endParaRPr lang="ru-RU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endParaRPr lang="ru-RU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проверить правильность организации аналитического учета расчетов с подотчетными </a:t>
            </a:r>
            <a:r>
              <a:rPr lang="ru-RU" dirty="0" smtClean="0">
                <a:latin typeface="Arial Black" pitchFamily="34" charset="0"/>
              </a:rPr>
              <a:t>лицами</a:t>
            </a:r>
          </a:p>
          <a:p>
            <a:pPr marL="342900" indent="-342900">
              <a:buAutoNum type="arabicParenR"/>
            </a:pPr>
            <a:endParaRPr lang="ru-RU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endParaRPr lang="ru-RU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Arial Black" pitchFamily="34" charset="0"/>
              </a:rPr>
              <a:t>проверить </a:t>
            </a:r>
            <a:r>
              <a:rPr lang="ru-RU" dirty="0" smtClean="0">
                <a:latin typeface="Arial Black" pitchFamily="34" charset="0"/>
              </a:rPr>
              <a:t>правильность налогообложения операций с подотчетными лицами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04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8a17289d4989a076f1ae0012e76c53d3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t="8846" b="8846"/>
          <a:stretch>
            <a:fillRect/>
          </a:stretch>
        </p:blipFill>
        <p:spPr/>
      </p:pic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660BA97F-3614-4BBA-83D7-831A0B53B8F1}"/>
              </a:ext>
            </a:extLst>
          </p:cNvPr>
          <p:cNvSpPr/>
          <p:nvPr/>
        </p:nvSpPr>
        <p:spPr>
          <a:xfrm>
            <a:off x="754743" y="420914"/>
            <a:ext cx="9065759" cy="1219200"/>
          </a:xfrm>
          <a:prstGeom prst="rect">
            <a:avLst/>
          </a:prstGeom>
          <a:solidFill>
            <a:srgbClr val="F7F7F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ru-RU" sz="2400" dirty="0" smtClean="0">
                <a:latin typeface="Arial Black" pitchFamily="34" charset="0"/>
              </a:rPr>
              <a:t>в</a:t>
            </a:r>
            <a:r>
              <a:rPr lang="ru-RU" sz="2400" dirty="0" smtClean="0">
                <a:latin typeface="Arial Black" pitchFamily="34" charset="0"/>
              </a:rPr>
              <a:t> аудите расчетов с подотчетными </a:t>
            </a:r>
            <a:r>
              <a:rPr lang="ru-RU" sz="2400" dirty="0" smtClean="0">
                <a:latin typeface="Arial Black" pitchFamily="34" charset="0"/>
              </a:rPr>
              <a:t>лицами </a:t>
            </a:r>
          </a:p>
          <a:p>
            <a:r>
              <a:rPr lang="ru-RU" sz="2400" dirty="0" smtClean="0">
                <a:latin typeface="Arial Black" pitchFamily="34" charset="0"/>
              </a:rPr>
              <a:t>следует </a:t>
            </a:r>
            <a:r>
              <a:rPr lang="ru-RU" sz="2400" dirty="0" smtClean="0">
                <a:latin typeface="Arial Black" pitchFamily="34" charset="0"/>
              </a:rPr>
              <a:t>проверить правильности отражения </a:t>
            </a:r>
            <a:r>
              <a:rPr lang="ru-RU" sz="2400" dirty="0" smtClean="0">
                <a:latin typeface="Arial Black" pitchFamily="34" charset="0"/>
              </a:rPr>
              <a:t>в</a:t>
            </a:r>
          </a:p>
          <a:p>
            <a:r>
              <a:rPr lang="ru-RU" sz="2400" dirty="0" smtClean="0">
                <a:latin typeface="Arial Black" pitchFamily="34" charset="0"/>
              </a:rPr>
              <a:t>учете </a:t>
            </a:r>
            <a:r>
              <a:rPr lang="ru-RU" sz="2400" dirty="0" smtClean="0">
                <a:latin typeface="Arial Black" pitchFamily="34" charset="0"/>
              </a:rPr>
              <a:t>и отчетности</a:t>
            </a:r>
            <a:r>
              <a:rPr lang="ru-RU" sz="2400" dirty="0" smtClean="0">
                <a:latin typeface="Arial Black" pitchFamily="34" charset="0"/>
              </a:rPr>
              <a:t>:</a:t>
            </a:r>
            <a:endParaRPr lang="ko-KR" altLang="en-US" sz="24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2056" y="2017488"/>
            <a:ext cx="43542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приобретения запасных частей, материалов, топлива, канцелярских товаров за наличный расчет</a:t>
            </a:r>
            <a:r>
              <a:rPr lang="ru-RU" dirty="0" smtClean="0">
                <a:latin typeface="Arial Black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оплаты мелкого ремонта оргтехники, транспортных средств; 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расходов </a:t>
            </a:r>
            <a:r>
              <a:rPr lang="ru-RU" dirty="0" smtClean="0">
                <a:latin typeface="Arial Black" pitchFamily="34" charset="0"/>
              </a:rPr>
              <a:t>на командировки по территории Российской Федерации и за границу; </a:t>
            </a:r>
            <a:endParaRPr lang="ru-RU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представительских </a:t>
            </a:r>
            <a:r>
              <a:rPr lang="ru-RU" dirty="0" smtClean="0">
                <a:latin typeface="Arial Black" pitchFamily="34" charset="0"/>
              </a:rPr>
              <a:t>расходов</a:t>
            </a:r>
            <a:r>
              <a:rPr lang="ru-RU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9075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049486" y="573705"/>
            <a:ext cx="5254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Аудит командировочных расходов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0000" y="1973942"/>
            <a:ext cx="60234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проверить правильность документального оформления направления работника в командировку; </a:t>
            </a:r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целевое </a:t>
            </a:r>
            <a:r>
              <a:rPr lang="ru-RU" dirty="0" smtClean="0">
                <a:latin typeface="Arial Black" pitchFamily="34" charset="0"/>
              </a:rPr>
              <a:t>расходование средств, выданных командированному работнику, наличие всех оправдательных документов, подтверждающих его расходы (билеты на проезд, счета на оплату жилья и т. д. </a:t>
            </a:r>
            <a:r>
              <a:rPr lang="ru-RU" dirty="0" smtClean="0">
                <a:latin typeface="Arial Black" pitchFamily="34" charset="0"/>
              </a:rPr>
              <a:t>)</a:t>
            </a:r>
          </a:p>
          <a:p>
            <a:endParaRPr lang="ru-RU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соблюдение </a:t>
            </a:r>
            <a:r>
              <a:rPr lang="ru-RU" dirty="0" smtClean="0">
                <a:latin typeface="Arial Black" pitchFamily="34" charset="0"/>
              </a:rPr>
              <a:t>сроков командировки </a:t>
            </a:r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правильность </a:t>
            </a:r>
            <a:r>
              <a:rPr lang="ru-RU" dirty="0" smtClean="0">
                <a:latin typeface="Arial Black" pitchFamily="34" charset="0"/>
              </a:rPr>
              <a:t>начисления и выплаты суточных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646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28" y="478971"/>
            <a:ext cx="8650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Проверка возмещения сумм расходов на хозяйственные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нужды: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59" y="1669142"/>
            <a:ext cx="8650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Руководитель организации должен утвердить своим приказом список работников, которым могут выдаваться денежные средства под отчет. Аудитору необходимо удостовериться в наличии такого приказа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Срок, на который можно выдать наличные деньги под отчет на хозяйственные нужды, не ограничен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Аудитор должен удостовериться в том, что работники, получившие деньги под отчет, соблюдают предельный размер расчетов наличными 100 000 руб. по одной сделке с одним юридическим лицом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Правильность и полноту документального оформления операций. 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Проверку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правильности и своевременности отражения операций в учете.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bas Neue - Poppins Light">
      <a:majorFont>
        <a:latin typeface="Bebas Neu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AD0A7">
            <a:alpha val="70000"/>
          </a:srgbClr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1011</Words>
  <Application>Microsoft Office PowerPoint</Application>
  <PresentationFormat>Произвольный</PresentationFormat>
  <Paragraphs>143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Unicode MS</vt:lpstr>
      <vt:lpstr>Bebas Neue</vt:lpstr>
      <vt:lpstr>Poppins Light</vt:lpstr>
      <vt:lpstr>Times New Roman</vt:lpstr>
      <vt:lpstr>맑은 고딕</vt:lpstr>
      <vt:lpstr>PPTMON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248</cp:revision>
  <dcterms:created xsi:type="dcterms:W3CDTF">2019-04-06T05:20:47Z</dcterms:created>
  <dcterms:modified xsi:type="dcterms:W3CDTF">2022-05-22T17:09:03Z</dcterms:modified>
</cp:coreProperties>
</file>