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C701B7-7849-4065-BB63-BECE60E2FAFE}" type="datetimeFigureOut">
              <a:rPr lang="ru-RU" smtClean="0"/>
              <a:pPr/>
              <a:t>12.06.2022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92250E-B7F4-4474-BE63-55EE2F30AB4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5445224"/>
            <a:ext cx="2520280" cy="882119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87624" y="969114"/>
            <a:ext cx="81369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ambria" pitchFamily="18" charset="0"/>
              </a:rPr>
              <a:t>Аудит расчетных операций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060848"/>
            <a:ext cx="3350865" cy="3350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4092522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49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План и программа проверки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ru-RU" b="1" dirty="0" smtClean="0">
                <a:solidFill>
                  <a:srgbClr val="FF0000"/>
                </a:solidFill>
              </a:rPr>
              <a:t>ЭТАП: </a:t>
            </a:r>
            <a:r>
              <a:rPr lang="ru-RU" dirty="0" smtClean="0"/>
              <a:t>Определение момента, с которого организация неправильно ведет расчеты.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II</a:t>
            </a:r>
            <a:r>
              <a:rPr lang="ru-RU" b="1" dirty="0" smtClean="0">
                <a:solidFill>
                  <a:srgbClr val="FF0000"/>
                </a:solidFill>
              </a:rPr>
              <a:t>ЭТАТ: </a:t>
            </a:r>
            <a:r>
              <a:rPr lang="ru-RU" dirty="0" smtClean="0"/>
              <a:t>Проверка правильности ведения учета непосредственно в регистрах БУ.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III</a:t>
            </a:r>
            <a:r>
              <a:rPr lang="ru-RU" b="1" dirty="0" smtClean="0">
                <a:solidFill>
                  <a:srgbClr val="FF0000"/>
                </a:solidFill>
              </a:rPr>
              <a:t>ЭТАП: </a:t>
            </a:r>
            <a:r>
              <a:rPr lang="ru-RU" dirty="0" smtClean="0"/>
              <a:t>Проверка правильности отражения данных первичного учета в регистрах синтетического и аналитического учета.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IV</a:t>
            </a:r>
            <a:r>
              <a:rPr lang="ru-RU" b="1" dirty="0" smtClean="0">
                <a:solidFill>
                  <a:srgbClr val="FF0000"/>
                </a:solidFill>
              </a:rPr>
              <a:t>ЭТАП: </a:t>
            </a:r>
            <a:r>
              <a:rPr lang="ru-RU" dirty="0" smtClean="0"/>
              <a:t>В заключении все выявленные расхождения классифицируются по видам нарушения, определяется размер убытков и делается предложения по улучшению организации учета с покупателями.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9563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ТИПИЧНЫЕ ОШИБКИ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36724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/>
              <a:t>Отсутствие договоров на поставку продукции (выполнение работ, оказание услуг), первичных документов, подтверждающих возникновение дебиторской задолженности или неполное их </a:t>
            </a:r>
            <a:r>
              <a:rPr lang="ru-RU" dirty="0" smtClean="0"/>
              <a:t>оформление;</a:t>
            </a:r>
          </a:p>
          <a:p>
            <a:pPr algn="just"/>
            <a:r>
              <a:rPr lang="ru-RU" dirty="0"/>
              <a:t>Нарушение в оформлении первичных </a:t>
            </a:r>
            <a:r>
              <a:rPr lang="ru-RU" dirty="0" smtClean="0"/>
              <a:t>документов;</a:t>
            </a:r>
          </a:p>
          <a:p>
            <a:pPr algn="just"/>
            <a:r>
              <a:rPr lang="ru-RU" dirty="0"/>
              <a:t>Нарушение в допущении временной определенности фактов хозяйственной </a:t>
            </a:r>
            <a:r>
              <a:rPr lang="ru-RU" dirty="0" smtClean="0"/>
              <a:t>деятельности;</a:t>
            </a:r>
          </a:p>
          <a:p>
            <a:pPr algn="just"/>
            <a:r>
              <a:rPr lang="ru-RU" dirty="0"/>
              <a:t>Отсутствие счетов-фактур при получении авансов от покупателей и </a:t>
            </a:r>
            <a:r>
              <a:rPr lang="ru-RU" dirty="0" smtClean="0"/>
              <a:t>заказчиков и др.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725144"/>
            <a:ext cx="2592288" cy="17281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9845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Аудит расчетов с подотчетными лицами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Основная цель: </a:t>
            </a:r>
            <a:r>
              <a:rPr lang="ru-RU" dirty="0" smtClean="0"/>
              <a:t>соблюдение действующего законодательства и правильность организации БУ в области расчетов с подотчетными лицами.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Основные задачи: </a:t>
            </a:r>
            <a:r>
              <a:rPr lang="ru-RU" dirty="0" smtClean="0"/>
              <a:t>подтверждение первоначальной оценки системы внутреннего контроля и БУ расчетов с подотчетными лицами; проверка организации аналитического учета расчетов с подотчетными лицами; подтверждение достоверности оформления и отражения на счетах БУ расчетов.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8327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 ИНФОРМАЦИИ: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4906888" cy="438912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Первичные документы по оформлению приема и выдачи наличных денег;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Журнал регистрации расходных и приходных кассовых документов;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Первичные оправдательные документы кассовым документам.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060848"/>
            <a:ext cx="3995936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138496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314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План и программа проверки: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1141816"/>
            <a:ext cx="8229600" cy="438912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ru-RU" b="1" dirty="0" smtClean="0">
                <a:solidFill>
                  <a:srgbClr val="FF0000"/>
                </a:solidFill>
              </a:rPr>
              <a:t>ЭТАП: </a:t>
            </a:r>
            <a:r>
              <a:rPr lang="ru-RU" dirty="0" smtClean="0"/>
              <a:t>Проверка и изучение приказа об установленном круге лиц, которым предназначено право получать деньги под отчет. Проверка наличия журнала учета работников,      выбывших в командировки и прибывших из командировки. Проверка наличия в УП сроков, на которые выдаются деньги под отчет.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54784"/>
            <a:ext cx="5328592" cy="2423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5501868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633" y="692696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II</a:t>
            </a:r>
            <a:r>
              <a:rPr lang="ru-RU" b="1" dirty="0" smtClean="0">
                <a:solidFill>
                  <a:srgbClr val="FF0000"/>
                </a:solidFill>
              </a:rPr>
              <a:t> ЭТАП: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996952"/>
            <a:ext cx="8229600" cy="352839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Проверка правильности оформления первичных учетных документов.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Проверка правильности проведения инвентаризации расчетов с подотчетными лицами.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Проверка соответствия записей о выдаче, использовании, возврате подотчетных сумм данным регистра по счету 71 и др.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3476160" cy="27809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32660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269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ТИПИЧНЫЕ ОШИБКИ: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389120"/>
          </a:xfrm>
        </p:spPr>
        <p:txBody>
          <a:bodyPr/>
          <a:lstStyle/>
          <a:p>
            <a:pPr algn="just"/>
            <a:r>
              <a:rPr lang="ru-RU" dirty="0" smtClean="0"/>
              <a:t>Нарушение порядка выдачи подотчетных сумм, нарушение при оформлении командировочных расходов.</a:t>
            </a:r>
          </a:p>
          <a:p>
            <a:pPr algn="just"/>
            <a:r>
              <a:rPr lang="ru-RU" dirty="0" smtClean="0"/>
              <a:t>Нарушение порядка налогообложения.</a:t>
            </a:r>
          </a:p>
          <a:p>
            <a:pPr algn="just"/>
            <a:r>
              <a:rPr lang="ru-RU" dirty="0" smtClean="0"/>
              <a:t>Нарушение порядка ведения синтетического учета расчетов с подотчетными лицами.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17032"/>
            <a:ext cx="6552728" cy="28253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58028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АУДИТ расчетов по оплате труда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Цель: </a:t>
            </a:r>
            <a:r>
              <a:rPr lang="ru-RU" dirty="0" smtClean="0"/>
              <a:t>проверка соблюдения действующего законодательства о труде, правильности начисления зарплаты и удержаний из нее.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348880"/>
            <a:ext cx="3816424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056678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ИСТОЧНИКИ информации: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4536504" cy="424510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Штатное расписание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Приказы, распоряжения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Контракты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Договоры личного страхования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Договоры на выдачу ссуд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Табеля учета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Наряды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Лиски временной нетрудоспособности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Бухгалтерская отчетность и т.д.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240" y="2132856"/>
            <a:ext cx="378042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5535318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План и программа проверки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89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Подтверждение первоначальной оценки систем внутреннего контроля и БУ расчетов с персоналом.</a:t>
            </a:r>
          </a:p>
          <a:p>
            <a:r>
              <a:rPr lang="ru-RU" dirty="0" smtClean="0"/>
              <a:t>Подтверждение достоверности производственных начислений и выплат работникам по  всем основаниям и отражение их в учете.</a:t>
            </a:r>
          </a:p>
          <a:p>
            <a:r>
              <a:rPr lang="ru-RU" dirty="0" smtClean="0"/>
              <a:t>Установление законности и полноты удержания из зарплаты и т.п.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 ходе проверки крайне ВАЖНО выборочно проверить:</a:t>
            </a: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</a:rPr>
              <a:t>Правильность отнесения к ФОТ</a:t>
            </a: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</a:rPr>
              <a:t>Правильность отнесения отдельных выплат к расходам, упитывающимся для целей исчисления налога</a:t>
            </a: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</a:rPr>
              <a:t>Правильность расчета материальной выгоды при наличии ссуд, выданных работникам.</a:t>
            </a:r>
          </a:p>
          <a:p>
            <a:pPr algn="just">
              <a:buFontTx/>
              <a:buChar char="-"/>
            </a:pP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11155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4558" y="188640"/>
            <a:ext cx="3241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СОДЕРЖАНИЕ: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908719"/>
            <a:ext cx="77048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2400" dirty="0" smtClean="0">
                <a:solidFill>
                  <a:schemeClr val="accent2"/>
                </a:solidFill>
              </a:rPr>
              <a:t>Аудит расчетов с поставщиками и подрядчиками</a:t>
            </a:r>
          </a:p>
          <a:p>
            <a:pPr marL="342900" indent="-342900" algn="ctr">
              <a:buAutoNum type="arabicPeriod"/>
            </a:pP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Аудит расчетов с покупателями и заказчиками.</a:t>
            </a:r>
            <a:endParaRPr lang="ru-RU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algn="ctr">
              <a:buAutoNum type="arabicPeriod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Аудит расчетов с подотчетными лицами</a:t>
            </a:r>
          </a:p>
          <a:p>
            <a:pPr marL="342900" indent="-342900" algn="ctr">
              <a:buAutoNum type="arabicPeriod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Аудит расчетов с персоналом по оплате труда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36" y="2755378"/>
            <a:ext cx="6525501" cy="34802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284614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51578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Основная цель проверки: </a:t>
            </a:r>
            <a:r>
              <a:rPr lang="ru-RU" sz="2400" dirty="0" smtClean="0">
                <a:solidFill>
                  <a:schemeClr val="tx2"/>
                </a:solidFill>
              </a:rPr>
              <a:t>соблюдение законности и своевременность погашения задолженности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chemeClr val="accent1"/>
                </a:solidFill>
              </a:rPr>
              <a:t>правильность учета расчетов и мероприятий, проводимых руководителем организации для устранения причин, вызывающих возникновение невостребованной задолженности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accent2"/>
                </a:solidFill>
              </a:rPr>
              <a:t>Аудит расчетов с поставщиками и подрядчиками</a:t>
            </a:r>
            <a:r>
              <a:rPr lang="ru-RU" sz="5400" dirty="0">
                <a:solidFill>
                  <a:schemeClr val="accent2"/>
                </a:solidFill>
              </a:rPr>
              <a:t/>
            </a:r>
            <a:br>
              <a:rPr lang="ru-RU" sz="5400" dirty="0">
                <a:solidFill>
                  <a:schemeClr val="accent2"/>
                </a:solidFill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655125"/>
            <a:ext cx="4973320" cy="30137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29946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 smtClean="0"/>
              <a:t>ИСТОЧНИКИ информации: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89120"/>
          </a:xfrm>
        </p:spPr>
        <p:txBody>
          <a:bodyPr/>
          <a:lstStyle/>
          <a:p>
            <a:r>
              <a:rPr lang="ru-RU" dirty="0" smtClean="0"/>
              <a:t>Положение об УП организации</a:t>
            </a:r>
          </a:p>
          <a:p>
            <a:r>
              <a:rPr lang="ru-RU" dirty="0" smtClean="0"/>
              <a:t>Договоры поставки</a:t>
            </a:r>
          </a:p>
          <a:p>
            <a:r>
              <a:rPr lang="ru-RU" dirty="0" smtClean="0"/>
              <a:t>Накладные</a:t>
            </a:r>
          </a:p>
          <a:p>
            <a:r>
              <a:rPr lang="ru-RU" dirty="0" smtClean="0"/>
              <a:t>Счета-фактуры</a:t>
            </a:r>
          </a:p>
          <a:p>
            <a:r>
              <a:rPr lang="ru-RU" dirty="0" smtClean="0"/>
              <a:t>Акты сверки расчетов</a:t>
            </a:r>
          </a:p>
          <a:p>
            <a:r>
              <a:rPr lang="ru-RU" dirty="0" smtClean="0"/>
              <a:t>Копии платежных документов и т.п.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49080"/>
            <a:ext cx="4152448" cy="23404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1484784"/>
            <a:ext cx="2926361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249426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План и программа проверки: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Проверка правильности оформления первичных документов по приобретению ТМЦ и получению услуг;</a:t>
            </a:r>
          </a:p>
          <a:p>
            <a:pPr algn="just"/>
            <a:r>
              <a:rPr lang="ru-RU" sz="2400" dirty="0" smtClean="0"/>
              <a:t>Подтверждение своевременности погашения и правильности отражения на счетах БУ кредиторской задолженности;</a:t>
            </a:r>
          </a:p>
          <a:p>
            <a:pPr algn="just"/>
            <a:r>
              <a:rPr lang="ru-RU" sz="2400" dirty="0" smtClean="0"/>
              <a:t>Оценка правильности оформления и отражения в учете предъявленных претензий.</a:t>
            </a:r>
          </a:p>
          <a:p>
            <a:pPr algn="just"/>
            <a:r>
              <a:rPr lang="ru-RU" sz="2400" dirty="0" smtClean="0"/>
              <a:t>Проверка учета по счетам 60,76.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5978887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Типичные ошибки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32859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 части </a:t>
            </a:r>
            <a:r>
              <a:rPr lang="ru-RU" b="1" dirty="0">
                <a:solidFill>
                  <a:srgbClr val="FF0000"/>
                </a:solidFill>
              </a:rPr>
              <a:t>организации первичного учета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>
                <a:solidFill>
                  <a:srgbClr val="C00000"/>
                </a:solidFill>
              </a:rPr>
              <a:t>арифметические </a:t>
            </a:r>
            <a:r>
              <a:rPr lang="ru-RU" dirty="0">
                <a:solidFill>
                  <a:srgbClr val="C00000"/>
                </a:solidFill>
              </a:rPr>
              <a:t>ошибки при фиксировании оперативного факта (при измерении количества, веса, размеров</a:t>
            </a:r>
            <a:r>
              <a:rPr lang="ru-RU" dirty="0" smtClean="0">
                <a:solidFill>
                  <a:srgbClr val="C00000"/>
                </a:solidFill>
              </a:rPr>
              <a:t>);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>
                <a:solidFill>
                  <a:srgbClr val="7030A0"/>
                </a:solidFill>
              </a:rPr>
              <a:t>несвоевременная </a:t>
            </a:r>
            <a:r>
              <a:rPr lang="ru-RU" dirty="0">
                <a:solidFill>
                  <a:srgbClr val="7030A0"/>
                </a:solidFill>
              </a:rPr>
              <a:t>регистрация оперативного факта на носителе информации</a:t>
            </a:r>
            <a:r>
              <a:rPr lang="ru-RU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регистрация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хозяйственных операций в документах неунифицированной формы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 smtClean="0">
                <a:solidFill>
                  <a:srgbClr val="002060"/>
                </a:solidFill>
              </a:rPr>
              <a:t>отсутствие </a:t>
            </a:r>
            <a:r>
              <a:rPr lang="ru-RU" dirty="0">
                <a:solidFill>
                  <a:srgbClr val="002060"/>
                </a:solidFill>
              </a:rPr>
              <a:t>необходимых реквизитов, придающих документу юридическую силу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 smtClean="0"/>
              <a:t>*</a:t>
            </a:r>
            <a:r>
              <a:rPr lang="ru-RU" dirty="0"/>
              <a:t> </a:t>
            </a:r>
            <a:r>
              <a:rPr lang="ru-RU" dirty="0" smtClean="0">
                <a:solidFill>
                  <a:schemeClr val="accent2"/>
                </a:solidFill>
              </a:rPr>
              <a:t>ошибки </a:t>
            </a:r>
            <a:r>
              <a:rPr lang="ru-RU" dirty="0">
                <a:solidFill>
                  <a:schemeClr val="accent2"/>
                </a:solidFill>
              </a:rPr>
              <a:t>при регистрации </a:t>
            </a:r>
            <a:r>
              <a:rPr lang="ru-RU" dirty="0" smtClean="0">
                <a:solidFill>
                  <a:schemeClr val="accent2"/>
                </a:solidFill>
              </a:rPr>
              <a:t>документа.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16632"/>
            <a:ext cx="1881616" cy="18722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65193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 части </a:t>
            </a:r>
            <a:r>
              <a:rPr lang="ru-RU" sz="3200" b="1" dirty="0">
                <a:solidFill>
                  <a:srgbClr val="FF0000"/>
                </a:solidFill>
              </a:rPr>
              <a:t>организации бухгалтерского и налогового учета: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/>
          <a:lstStyle/>
          <a:p>
            <a:r>
              <a:rPr lang="ru-RU" dirty="0"/>
              <a:t>перекрытие задолженности одного контрагента авансами, выданными другому контрагенту (Д-т 60 К-т 60 субсчет «Авансы выданные» или 76</a:t>
            </a:r>
            <a:r>
              <a:rPr lang="ru-RU" dirty="0" smtClean="0"/>
              <a:t>);</a:t>
            </a:r>
          </a:p>
          <a:p>
            <a:r>
              <a:rPr lang="ru-RU" dirty="0"/>
              <a:t>несвоевременное списание задолженности в связи с неверным исчислением сроков исковой давности(Д-т 91 К-т 60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возмещение </a:t>
            </a:r>
            <a:r>
              <a:rPr lang="ru-RU" dirty="0"/>
              <a:t>входящего НДС по </a:t>
            </a:r>
            <a:r>
              <a:rPr lang="ru-RU" dirty="0" err="1"/>
              <a:t>неотфактурованным</a:t>
            </a:r>
            <a:r>
              <a:rPr lang="ru-RU" dirty="0"/>
              <a:t> поставкам</a:t>
            </a:r>
            <a:r>
              <a:rPr lang="ru-RU" dirty="0" smtClean="0"/>
              <a:t>;</a:t>
            </a:r>
          </a:p>
          <a:p>
            <a:r>
              <a:rPr lang="ru-RU" dirty="0"/>
              <a:t>неправильное отражение на счетах суммовых разниц</a:t>
            </a:r>
            <a:r>
              <a:rPr lang="ru-RU" dirty="0" smtClean="0"/>
              <a:t>; и др.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137" y="25639"/>
            <a:ext cx="1881616" cy="18722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906764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Аудит расчетов с покупателями и заказчиками.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5328592" cy="453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Основная цель: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проверка правильности, своевременности заключения договоров на реализацию ТРУ, определение порядка оплаты реализованной продукции и анализ размера реализованной продукции в кредит, размер предоплаты по договорам и др.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080" y="1772816"/>
            <a:ext cx="3343920" cy="25079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709060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Источники информации: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5472608" cy="4824536"/>
          </a:xfrm>
        </p:spPr>
        <p:txBody>
          <a:bodyPr/>
          <a:lstStyle/>
          <a:p>
            <a:r>
              <a:rPr lang="ru-RU" dirty="0" smtClean="0"/>
              <a:t>Договоры на поставку продукции;</a:t>
            </a:r>
          </a:p>
          <a:p>
            <a:r>
              <a:rPr lang="ru-RU" dirty="0" smtClean="0"/>
              <a:t>Счета-фактуры</a:t>
            </a:r>
          </a:p>
          <a:p>
            <a:r>
              <a:rPr lang="ru-RU" dirty="0" smtClean="0"/>
              <a:t>Акты сверки расчетов;</a:t>
            </a:r>
          </a:p>
          <a:p>
            <a:r>
              <a:rPr lang="ru-RU" dirty="0" smtClean="0"/>
              <a:t>Копии платежных документов;</a:t>
            </a:r>
          </a:p>
          <a:p>
            <a:r>
              <a:rPr lang="ru-RU" dirty="0" smtClean="0"/>
              <a:t>Акты инвентаризации расчетов;</a:t>
            </a:r>
          </a:p>
          <a:p>
            <a:r>
              <a:rPr lang="ru-RU" dirty="0" smtClean="0"/>
              <a:t>Учетные регистры по счету 62;</a:t>
            </a:r>
          </a:p>
          <a:p>
            <a:r>
              <a:rPr lang="ru-RU" dirty="0" smtClean="0"/>
              <a:t>Главная книга;</a:t>
            </a:r>
          </a:p>
          <a:p>
            <a:r>
              <a:rPr lang="ru-RU" dirty="0" smtClean="0"/>
              <a:t>Бухгалтерская отчетность.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465214"/>
            <a:ext cx="3168352" cy="41240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46210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776</Words>
  <Application>Microsoft Office PowerPoint</Application>
  <PresentationFormat>Экран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Аудит расчетов с поставщиками и подрядчиками </vt:lpstr>
      <vt:lpstr>ИСТОЧНИКИ информации:</vt:lpstr>
      <vt:lpstr>План и программа проверки:</vt:lpstr>
      <vt:lpstr>Типичные ошибки</vt:lpstr>
      <vt:lpstr>В части организации бухгалтерского и налогового учета:</vt:lpstr>
      <vt:lpstr>Аудит расчетов с покупателями и заказчиками.</vt:lpstr>
      <vt:lpstr>Источники информации:</vt:lpstr>
      <vt:lpstr>План и программа проверки</vt:lpstr>
      <vt:lpstr>ТИПИЧНЫЕ ОШИБКИ</vt:lpstr>
      <vt:lpstr>Аудит расчетов с подотчетными лицами</vt:lpstr>
      <vt:lpstr>ИСТОЧНИКИ ИНФОРМАЦИИ:</vt:lpstr>
      <vt:lpstr>План и программа проверки:</vt:lpstr>
      <vt:lpstr>II ЭТАП:</vt:lpstr>
      <vt:lpstr>ТИПИЧНЫЕ ОШИБКИ:</vt:lpstr>
      <vt:lpstr>АУДИТ расчетов по оплате труда</vt:lpstr>
      <vt:lpstr>ИСТОЧНИКИ информации:</vt:lpstr>
      <vt:lpstr>План и программа проверки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1</cp:lastModifiedBy>
  <cp:revision>12</cp:revision>
  <dcterms:created xsi:type="dcterms:W3CDTF">2017-03-31T04:39:42Z</dcterms:created>
  <dcterms:modified xsi:type="dcterms:W3CDTF">2022-06-12T18:25:46Z</dcterms:modified>
</cp:coreProperties>
</file>