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2" r:id="rId7"/>
    <p:sldId id="261" r:id="rId8"/>
    <p:sldId id="264" r:id="rId9"/>
    <p:sldId id="260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F06"/>
    <a:srgbClr val="4F00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5F004-706D-45E7-81D1-7D043FCC655D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CF0F7-1A32-4A6A-99B3-63422C0207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F0F7-1A32-4A6A-99B3-63422C0207A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CF0F7-1A32-4A6A-99B3-63422C0207A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429652" cy="2214578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843F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843F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843F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00B0F0"/>
                  </a:solidFill>
                </a:ln>
                <a:solidFill>
                  <a:srgbClr val="843F0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48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документы аудитора при проверке расчетов организации</a:t>
            </a:r>
            <a:endParaRPr lang="ru-RU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Департамент образования Вологодской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БПОУ ВО «Вологодский аграрно-экономический колледж»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4500570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студентка 232 группы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Шабурина Ксения Сергеевна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Специальность: 38.02.01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и бухгалтерский учет (по отраслям)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Демидова Юлия Васильевна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6286520"/>
            <a:ext cx="1598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Вологда 2022г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050" name="AutoShape 2" descr="https://coolsen.ru/wp-content/uploads/2021/12/21-20211207_13302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coolsen.ru/wp-content/uploads/2021/12/21-20211207_13302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coolsen.ru/wp-content/uploads/2021/12/21-20211207_13302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286676" cy="1757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</a:t>
            </a:r>
            <a: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54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AutoShape 10" descr="https://coolsen.ru/wp-content/uploads/2021/12/12-20211207_13301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coolsen.ru/wp-content/uploads/2021/12/12-20211207_13301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https://img0.liveinternet.ru/images/attach/d/3/155/385/155385732_ooo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857496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Цели и задачи </a:t>
            </a:r>
            <a:endParaRPr lang="ru-RU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72098"/>
          </a:xfrm>
        </p:spPr>
        <p:txBody>
          <a:bodyPr>
            <a:normAutofit fontScale="85000" lnSpcReduction="10000"/>
          </a:bodyPr>
          <a:lstStyle/>
          <a:p>
            <a:pPr marL="358775" indent="26670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доказательной базы, которая формируется путем документирования аудита является необходимым условием в работе аудитора.</a:t>
            </a:r>
          </a:p>
          <a:p>
            <a:pPr marL="0" indent="358775" algn="just" fontAlgn="base">
              <a:lnSpc>
                <a:spcPct val="150000"/>
              </a:lnSpc>
              <a:buNone/>
            </a:pP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Документирование аудита позволяет решать следующие задачи:</a:t>
            </a:r>
          </a:p>
          <a:p>
            <a:pPr algn="just" fontAlgn="base">
              <a:lnSpc>
                <a:spcPct val="15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команде аудиторов планировать и реализовывать аудит;</a:t>
            </a:r>
          </a:p>
          <a:p>
            <a:pPr algn="just" fontAlgn="base">
              <a:lnSpc>
                <a:spcPct val="15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дает возможность контролировать работу аудиторов на соответствие плану, на предмет учета рисков и т.д.;</a:t>
            </a:r>
          </a:p>
          <a:p>
            <a:pPr algn="just" fontAlgn="base">
              <a:lnSpc>
                <a:spcPct val="15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обеспечивает сбор и хранение доказательной базы под формирование аудиторского заключения;</a:t>
            </a:r>
          </a:p>
          <a:p>
            <a:pPr algn="just" fontAlgn="base">
              <a:lnSpc>
                <a:spcPct val="15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сохранять для будущих аудитов информацию об участках учета, на которые необходимо обращать внимание;</a:t>
            </a:r>
          </a:p>
          <a:p>
            <a:pPr algn="just" fontAlgn="base">
              <a:lnSpc>
                <a:spcPct val="150000"/>
              </a:lnSpc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осуществлять процедуры проверки качества аудита.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4143404"/>
          </a:xfrm>
        </p:spPr>
        <p:txBody>
          <a:bodyPr>
            <a:noAutofit/>
          </a:bodyPr>
          <a:lstStyle/>
          <a:p>
            <a:pPr marL="0" indent="358775">
              <a:lnSpc>
                <a:spcPct val="15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Согласно требованиям данного стандарта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аудиторская организация и индивидуальный аудитор должны документально оформлять все сведения, которые важны с точки зрения предоставления доказательств, подтверждающих аудиторское мнение, а также доказательств того, что аудиторская проверка проводилась в соответствии с федеральными правилами (стандартами) аудиторской деятельности.</a:t>
            </a:r>
          </a:p>
          <a:p>
            <a:pPr marL="0" indent="358775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 термином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«документация»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понимаются рабочие документы и материалы, подготавливаемые аудитором и для аудитора либо получаемые и хранимые аудитором в связи с проведением аудита. Рабочие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быть представлены в виде данных, зафиксированных на бумаге, фотопленке, в электронном виде или в другой форме.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500702"/>
            <a:ext cx="8358246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Аудитор должен составлять рабочие документы в достаточно полной и подробной форме, необходимой для обеспечения общего понимания аудита.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https://coolsen.ru/wp-content/uploads/2021/11/21-20211129_1812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https://coolsen.ru/wp-content/uploads/2021/11/21-20211129_1812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https://coolsen.ru/wp-content/uploads/2021/11/21-20211129_1812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https://coolsen.ru/wp-content/uploads/2021/11/21-20211129_1812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https://coolsen.ru/wp-content/uploads/2021/11/21-20211129_18125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1" name="Picture 11" descr="C:\Users\серёга\Desktop\21-20211129_181250.png"/>
          <p:cNvPicPr>
            <a:picLocks noChangeAspect="1" noChangeArrowheads="1"/>
          </p:cNvPicPr>
          <p:nvPr/>
        </p:nvPicPr>
        <p:blipFill>
          <a:blip r:embed="rId3" cstate="print"/>
          <a:srcRect r="11765" b="-2256"/>
          <a:stretch>
            <a:fillRect/>
          </a:stretch>
        </p:blipFill>
        <p:spPr bwMode="auto">
          <a:xfrm flipH="1">
            <a:off x="6500826" y="1785926"/>
            <a:ext cx="3214710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5716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Требования к рабочей документации приведены в МСА 230. 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857364"/>
            <a:ext cx="8229600" cy="4740301"/>
          </a:xfrm>
        </p:spPr>
        <p:txBody>
          <a:bodyPr>
            <a:normAutofit lnSpcReduction="10000"/>
          </a:bodyPr>
          <a:lstStyle/>
          <a:p>
            <a:pPr fontAlgn="t">
              <a:lnSpc>
                <a:spcPct val="200000"/>
              </a:lnSpc>
              <a:spcAft>
                <a:spcPts val="1800"/>
              </a:spcAft>
              <a:buNone/>
            </a:pPr>
            <a:r>
              <a:rPr lang="ru-RU" sz="20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Бумаги аудитора должны отвечать таким стандартам: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Указывается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информация обо всех этапах мероприятия: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должна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быть изложена вся полнота сведений о проверке. Информация излагается подробно для облегчения понимания. Бумага должна быть простой для понимания.</a:t>
            </a:r>
          </a:p>
          <a:p>
            <a:pPr algn="just" fontAlgn="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Нужно изложить все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сведения 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подготовке и воплощении.</a:t>
            </a:r>
          </a:p>
          <a:p>
            <a:pPr algn="just" fontAlgn="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Нужно указать сроки аудита.</a:t>
            </a:r>
          </a:p>
          <a:p>
            <a:pPr algn="just" fontAlgn="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бумагах содержатся сведения об итогах проверки, выводах, сформулированных на базе доказательств.</a:t>
            </a:r>
          </a:p>
          <a:p>
            <a:pPr algn="just" fontAlgn="t"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 существенные аспекты должны быть обоснованы. По их итогам аудитор формирует свое профессиональное мнение.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50019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Документы аудита должны иметь следующие обязательные реквизиты:</a:t>
            </a:r>
            <a:endParaRPr lang="ru-RU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71490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Наименование документа;</a:t>
            </a:r>
          </a:p>
          <a:p>
            <a:pPr algn="just">
              <a:lnSpc>
                <a:spcPct val="17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Наименование экономического субъекта, в отношении которого проводится аудит;</a:t>
            </a:r>
          </a:p>
          <a:p>
            <a:pPr algn="just">
              <a:lnSpc>
                <a:spcPct val="17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Период, за который проводится аудит;</a:t>
            </a:r>
          </a:p>
          <a:p>
            <a:pPr algn="just">
              <a:lnSpc>
                <a:spcPct val="17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Дату выполнения аудиторской процедуры или составления документа;</a:t>
            </a:r>
          </a:p>
          <a:p>
            <a:pPr algn="just">
              <a:lnSpc>
                <a:spcPct val="17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Содержание документа;</a:t>
            </a:r>
          </a:p>
          <a:p>
            <a:pPr algn="just">
              <a:lnSpc>
                <a:spcPct val="17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Личную подпись лица, создавшего документ, и ее расшифровку, либо легко идентифицируемое условное обозначение такого лица;</a:t>
            </a:r>
          </a:p>
          <a:p>
            <a:pPr algn="just">
              <a:lnSpc>
                <a:spcPct val="17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Дату проверки документа;</a:t>
            </a:r>
          </a:p>
          <a:p>
            <a:pPr algn="just">
              <a:lnSpc>
                <a:spcPct val="170000"/>
              </a:lnSpc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Личную подпись лица, проверившего документ, и ее расшифровку.</a:t>
            </a:r>
          </a:p>
          <a:p>
            <a:endParaRPr lang="ru-RU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Форма и содержание рабочих документов определяются такими факторами, как:</a:t>
            </a:r>
            <a:r>
              <a:rPr lang="ru-RU" dirty="0" smtClean="0">
                <a:ln>
                  <a:solidFill>
                    <a:schemeClr val="tx2"/>
                  </a:solidFill>
                </a:ln>
              </a:rPr>
              <a:t/>
            </a:r>
            <a:br>
              <a:rPr lang="ru-RU" dirty="0" smtClean="0">
                <a:ln>
                  <a:solidFill>
                    <a:schemeClr val="tx2"/>
                  </a:solidFill>
                </a:ln>
              </a:rPr>
            </a:br>
            <a:endParaRPr lang="ru-RU" dirty="0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500306"/>
            <a:ext cx="8229600" cy="41434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 аудиторского задания;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Требования, предъявляемые к аудиторскому заключению;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 и сложность деятельности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аудируемого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лица;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 и состояние систем бухгалтерского учета и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внутреннего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контроля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аудируемого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лица;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Необходимость давать указания работникам аудитора,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 ними текущий контроль и проверять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выполненную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ими работу;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Конкретные методы и приемы, применяемые в процессе проведения аудита.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.yapx.cc/HCND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285992"/>
            <a:ext cx="2357454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Рабочие документы</a:t>
            </a:r>
            <a:endParaRPr lang="ru-RU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286436"/>
          </a:xfrm>
        </p:spPr>
        <p:txBody>
          <a:bodyPr>
            <a:noAutofit/>
          </a:bodyPr>
          <a:lstStyle/>
          <a:p>
            <a:pPr indent="466725" algn="just" fontAlgn="base">
              <a:lnSpc>
                <a:spcPct val="170000"/>
              </a:lnSpc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аудиторской практике распространенным является ведение двух комплектов рабочих документов: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комплект является постоянным, второй - текущим.</a:t>
            </a:r>
          </a:p>
          <a:p>
            <a:pPr indent="466725" algn="just" fontAlgn="base"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Каждый из комплектов, в свою очередь, может быть структурирован определенным образом, например, в составе постоянных документов могут быть документы, описывающие внутренние контроли в организации, в то время как в текущем комплекте будут разделы по контролям дебиторской задолженности в связи с определенными обстоятельствами, привлекшими внимание аудиторов в текущем аудите.</a:t>
            </a:r>
          </a:p>
          <a:p>
            <a:pPr indent="374650" algn="just" fontAlgn="base">
              <a:lnSpc>
                <a:spcPct val="17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Постоянный комплект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содержит документы, необходимые для понимания бизнеса предприятия, которые остаются релевантными из года в год и дают ретроспективу развития существенных аудиторских вопросов.</a:t>
            </a:r>
          </a:p>
          <a:p>
            <a:pPr indent="374650" algn="just" fontAlgn="base">
              <a:lnSpc>
                <a:spcPct val="17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Текущий комплект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содержит документы, которые необходимы для проведения текущего аудита.</a:t>
            </a:r>
          </a:p>
          <a:p>
            <a:endParaRPr lang="ru-RU" sz="17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797040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Рабочая документация должна содержать все сведения, необходимые и достаточные для:</a:t>
            </a:r>
            <a:br>
              <a:rPr lang="ru-RU" b="1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428628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Составления аудиторского заключения по результатам аудита, проведенного аудиторской организацией;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Подтверждения того, что аудит проведен аудиторской организацией в соответствии с актами, регулирующими аудиторскую деятельность в Российской Федерации;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Осуществления аудиторской организацией контроля за ходом аудита;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Планирования аудита аудиторской организацией.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Рабочая документация должна содержать: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Записи о планировании аудита;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Записи о характере, времени проведения и объеме выполненных аудиторских процедур;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Выводов сделанные на основе полученных в ходе аудита сведений.</a:t>
            </a:r>
          </a:p>
          <a:p>
            <a:endParaRPr lang="ru-RU" dirty="0"/>
          </a:p>
        </p:txBody>
      </p:sp>
      <p:pic>
        <p:nvPicPr>
          <p:cNvPr id="4098" name="Picture 2" descr="https://kurspresent.ru/assets/images/resources/163/magnify-your-item-500-clr-132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786578" y="3220477"/>
            <a:ext cx="2000264" cy="2919321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56214_37-p-foni-dlya-prezentatsii-strogie-delovie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Аудиторская организация не обязана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предоставлять рабочую документацию экономическому субъекту, в отношении которого проводился аудит. Сведения, содержащиеся в рабочей документации, являются конфиденциальными и не подлежат разглашению аудиторской организацией. Аудиторская организация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не имеет права и не обязана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предоставлять рабочую документацию другим лицам, включая налоговые и иные государственные органы, кроме случаев, прямо предусмотренных законодательством Российской Федерации.</a:t>
            </a:r>
          </a:p>
          <a:p>
            <a:pPr algn="just">
              <a:lnSpc>
                <a:spcPct val="150000"/>
              </a:lnSpc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Аудитору необходимо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установить надлежащие процедуры для обеспечения конфиденциальности, сохранности рабочих документов, а также для их хранения в течение достаточного периода времени, исходя из особенностей деятельности аудитора, а также законодательных и профессиональных требований, но не менее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5 лет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673</Words>
  <PresentationFormat>Экран (4:3)</PresentationFormat>
  <Paragraphs>66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Презентация на тему: Рабочие документы аудитора при проверке расчетов организации</vt:lpstr>
      <vt:lpstr>Цели и задачи </vt:lpstr>
      <vt:lpstr>Слайд 3</vt:lpstr>
      <vt:lpstr>Требования к рабочей документации приведены в МСА 230.  </vt:lpstr>
      <vt:lpstr>Документы аудита должны иметь следующие обязательные реквизиты:</vt:lpstr>
      <vt:lpstr>Форма и содержание рабочих документов определяются такими факторами, как: </vt:lpstr>
      <vt:lpstr>Рабочие документы</vt:lpstr>
      <vt:lpstr>Рабочая документация должна содержать все сведения, необходимые и достаточные для: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Рабочие документы аудитора при проверке расчетов организации</dc:title>
  <dc:creator>серёга</dc:creator>
  <cp:lastModifiedBy>серёга</cp:lastModifiedBy>
  <cp:revision>17</cp:revision>
  <dcterms:created xsi:type="dcterms:W3CDTF">2022-05-18T19:18:03Z</dcterms:created>
  <dcterms:modified xsi:type="dcterms:W3CDTF">2022-06-08T15:19:01Z</dcterms:modified>
</cp:coreProperties>
</file>