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Proxima Nova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ProximaNova-bold.fntdata"/><Relationship Id="rId16" Type="http://schemas.openxmlformats.org/officeDocument/2006/relationships/font" Target="fonts/ProximaNova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ProximaNova-boldItalic.fntdata"/><Relationship Id="rId6" Type="http://schemas.openxmlformats.org/officeDocument/2006/relationships/slide" Target="slides/slide1.xml"/><Relationship Id="rId18" Type="http://schemas.openxmlformats.org/officeDocument/2006/relationships/font" Target="fonts/ProximaNova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66355d8e628ab8e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66355d8e628ab8e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66355d8e628ab8e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66355d8e628ab8e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66355d8e628ab8e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66355d8e628ab8e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66355d8e628ab8e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66355d8e628ab8e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6355d8e628ab8e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6355d8e628ab8e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6355d8e628ab8e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6355d8e628ab8e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66355d8e628ab8e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66355d8e628ab8e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66355d8e628ab8e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66355d8e628ab8e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66355d8e628ab8e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66355d8e628ab8e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" name="Google Shape;16;p3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pearmin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studopedia.ru/1_129011_lektsiya--audit-uchreditelnih-dokumentov.html" TargetMode="External"/><Relationship Id="rId4" Type="http://schemas.openxmlformats.org/officeDocument/2006/relationships/hyperlink" Target="https://be5-biz.turbopages.org/be5.biz/s/ekonomika/a020/4.html" TargetMode="External"/><Relationship Id="rId5" Type="http://schemas.openxmlformats.org/officeDocument/2006/relationships/hyperlink" Target="https://studme.org/31982/buhgalterskiy_uchet_i_audit/audit_uchreditelnyh_dokumentov?ysclid=l3hqkuyxlg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800">
                <a:latin typeface="Times New Roman"/>
                <a:ea typeface="Times New Roman"/>
                <a:cs typeface="Times New Roman"/>
                <a:sym typeface="Times New Roman"/>
              </a:rPr>
              <a:t>Аудит учредительных документов</a:t>
            </a:r>
            <a:endParaRPr sz="3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600">
                <a:latin typeface="Times New Roman"/>
                <a:ea typeface="Times New Roman"/>
                <a:cs typeface="Times New Roman"/>
                <a:sym typeface="Times New Roman"/>
              </a:rPr>
              <a:t>Выполнила </a:t>
            </a:r>
            <a:r>
              <a:rPr lang="ru" sz="2600">
                <a:latin typeface="Times New Roman"/>
                <a:ea typeface="Times New Roman"/>
                <a:cs typeface="Times New Roman"/>
                <a:sym typeface="Times New Roman"/>
              </a:rPr>
              <a:t>студентка 232 группы</a:t>
            </a:r>
            <a:endParaRPr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>
                <a:latin typeface="Times New Roman"/>
                <a:ea typeface="Times New Roman"/>
                <a:cs typeface="Times New Roman"/>
                <a:sym typeface="Times New Roman"/>
              </a:rPr>
              <a:t>Серкова Александра</a:t>
            </a:r>
            <a:endParaRPr sz="25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Список использованной </a:t>
            </a:r>
            <a:r>
              <a:rPr lang="ru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литературы 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6" name="Google Shape;116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 u="sng">
                <a:solidFill>
                  <a:schemeClr val="hlink"/>
                </a:solidFill>
                <a:hlinkClick r:id="rId3"/>
              </a:rPr>
              <a:t>https://studopedia.ru/1_129011_lektsiya--audit-uchreditelnih-dokumentov.html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 u="sng">
                <a:solidFill>
                  <a:schemeClr val="hlink"/>
                </a:solidFill>
                <a:hlinkClick r:id="rId4"/>
              </a:rPr>
              <a:t>https://be5-biz.turbopages.org/be5.biz/s/ekonomika/a020/4.html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 u="sng">
                <a:solidFill>
                  <a:schemeClr val="hlink"/>
                </a:solidFill>
                <a:hlinkClick r:id="rId5"/>
              </a:rPr>
              <a:t>https://studme.org/31982/buhgalterskiy_uchet_i_audit/audit_uchreditelnyh_dokumentov?ysclid=l3hqkuyxlg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950">
                <a:latin typeface="Times New Roman"/>
                <a:ea typeface="Times New Roman"/>
                <a:cs typeface="Times New Roman"/>
                <a:sym typeface="Times New Roman"/>
              </a:rPr>
              <a:t>А</a:t>
            </a:r>
            <a:r>
              <a:rPr lang="ru" sz="2950">
                <a:latin typeface="Times New Roman"/>
                <a:ea typeface="Times New Roman"/>
                <a:cs typeface="Times New Roman"/>
                <a:sym typeface="Times New Roman"/>
              </a:rPr>
              <a:t>удит учредительных документов</a:t>
            </a:r>
            <a:endParaRPr sz="295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6" name="Google Shape;66;p14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3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Определение</a:t>
            </a:r>
            <a:r>
              <a:rPr lang="ru"/>
              <a:t> </a:t>
            </a:r>
            <a:endParaRPr/>
          </a:p>
        </p:txBody>
      </p:sp>
      <p:sp>
        <p:nvSpPr>
          <p:cNvPr id="67" name="Google Shape;67;p1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ru"/>
              <a:t>это проверка ключевых документов, на основании которых предприятие было создано и действует. С точки зрения закона, для акционерного общества (ЗАО и ОАО), учредительным документом является Устав.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title"/>
          </p:nvPr>
        </p:nvSpPr>
        <p:spPr>
          <a:xfrm>
            <a:off x="510450" y="2345525"/>
            <a:ext cx="8123100" cy="4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Times New Roman"/>
                <a:ea typeface="Times New Roman"/>
                <a:cs typeface="Times New Roman"/>
                <a:sym typeface="Times New Roman"/>
              </a:rPr>
              <a:t>В начале проверки аудитор знакомится с учредительными документами, что позволяет определить, кто является собственником и в чьих интересах проводится проверка. Аудитор устанавливает наличие соответствующих документов и соблюдение процедуры утверждения и государственной регистрации.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Times New Roman"/>
                <a:ea typeface="Times New Roman"/>
                <a:cs typeface="Times New Roman"/>
                <a:sym typeface="Times New Roman"/>
              </a:rPr>
              <a:t>Юридическое лицо считается созданным с момента государственной регистрации, поэтому проверяется наличие свидетельств и записи в едином государственном реестре юридических лиц (ЕГРЮЛ).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Источники информации для проверки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ru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Устав,</a:t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ru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Свидетельство о государственной регистрации,</a:t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ru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Протоколы собраний учредителей,</a:t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ru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Акты оценки имущества в счет вклада в уставный капитал,</a:t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9" name="Google Shape;79;p1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ru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</a:t>
            </a:r>
            <a:r>
              <a:rPr lang="ru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ухгалтерский баланс, отчет о движении капитала,</a:t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ru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Оборотная сальдовая ведомость,</a:t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ru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Регистры учета по счетам 80, 75,</a:t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ru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Первичные документы.</a:t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510450" y="1641925"/>
            <a:ext cx="8123100" cy="119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200">
                <a:latin typeface="Times New Roman"/>
                <a:ea typeface="Times New Roman"/>
                <a:cs typeface="Times New Roman"/>
                <a:sym typeface="Times New Roman"/>
              </a:rPr>
              <a:t>При ознакомлении с уставом, аудитор устанавливает, определены ли в нем: фирменное наименование с организационно-правовой формой, местонахождение, цель и виды деятельности, порядок назначения или избрания исполнительных органов, состав и компетенция органов управления, порядок принятия ими решений, наличие представительств и филиалов, размер уставного капитала, порядок распределения дивидендов (в АО) или прибыли (в ООО).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200">
                <a:latin typeface="Times New Roman"/>
                <a:ea typeface="Times New Roman"/>
                <a:cs typeface="Times New Roman"/>
                <a:sym typeface="Times New Roman"/>
              </a:rPr>
              <a:t>Организационно-правовая форма должна соответствовать гражданскому законодательству.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0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Аудит учредительных документов</a:t>
            </a:r>
            <a:endParaRPr sz="30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8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Цель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" name="Google Shape;91;p18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Ф</a:t>
            </a: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ормирование мнения о достоверности бухгалтерской отчетности по счетам расчетов с учредителями и уставного капитала, а также установление соответствия учета проверяемых операций действующим в России законодательству и нормативным документам.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9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Аудит учредительных документов</a:t>
            </a:r>
            <a:endParaRPr sz="29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Google Shape;97;p1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Задачи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Google Shape;98;p1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П</a:t>
            </a: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роверка правильности формирования уставного капитала, учета операций, связанных с оценкой и сроками вносимых долей в уставный капитал, оценка ведения синтетического и аналитического учета расчетов с учредителями и др.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510450" y="1450181"/>
            <a:ext cx="8123100" cy="77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latin typeface="Times New Roman"/>
                <a:ea typeface="Times New Roman"/>
                <a:cs typeface="Times New Roman"/>
                <a:sym typeface="Times New Roman"/>
              </a:rPr>
              <a:t>Приступая к проверке, аудитор должен составить программу проведения аудита, что позволит более обстоятельно определить круг вопросов, подлежащих проверке.</a:t>
            </a:r>
            <a:endParaRPr sz="3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программу могут быть включены следующие пункты</a:t>
            </a:r>
            <a:endParaRPr sz="2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Char char="●"/>
            </a:pP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изучение учредительных документов (устава, учредительного договора, протокола общего собрания учредителей и др.);</a:t>
            </a:r>
            <a:endParaRPr sz="1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Char char="●"/>
            </a:pP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установление соответствия деятельности предприятия уставным целям и задачам;</a:t>
            </a:r>
            <a:endParaRPr sz="1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Char char="●"/>
            </a:pP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проверка порядка формирования уставного капитала;</a:t>
            </a:r>
            <a:endParaRPr sz="1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Char char="●"/>
            </a:pP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проверка правильности оформления документов по взносам в уставный капитал;</a:t>
            </a:r>
            <a:endParaRPr sz="1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" name="Google Shape;110;p21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Char char="●"/>
            </a:pP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предусмотренность в уставе внешнеэкономической деятельности;</a:t>
            </a:r>
            <a:endParaRPr sz="1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Char char="●"/>
            </a:pP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предусмотренность в уставе создания резервного и других фондов;</a:t>
            </a:r>
            <a:endParaRPr sz="1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Char char="●"/>
            </a:pP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проверка порядка исчисления доходов учредителей;</a:t>
            </a:r>
            <a:endParaRPr sz="1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Char char="●"/>
            </a:pP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проверка правильности оформления документации и отражения в учете операций по формированию уставного капитала и другие вопросы.</a:t>
            </a:r>
            <a:endParaRPr sz="1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