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5" r:id="rId1"/>
  </p:sldMasterIdLst>
  <p:sldIdLst>
    <p:sldId id="256" r:id="rId2"/>
    <p:sldId id="257" r:id="rId3"/>
    <p:sldId id="258" r:id="rId4"/>
    <p:sldId id="264" r:id="rId5"/>
    <p:sldId id="259" r:id="rId6"/>
    <p:sldId id="262" r:id="rId7"/>
    <p:sldId id="263" r:id="rId8"/>
    <p:sldId id="265" r:id="rId9"/>
    <p:sldId id="261" r:id="rId10"/>
    <p:sldId id="260"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CA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E56AE53-9186-4975-BEC1-0EC0741FD9D7}" type="datetimeFigureOut">
              <a:rPr lang="ru-RU" smtClean="0"/>
              <a:t>22.05.2022</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1D5EE79-9891-43D5-9316-7AC35D7736F2}"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64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E56AE53-9186-4975-BEC1-0EC0741FD9D7}" type="datetimeFigureOut">
              <a:rPr lang="ru-RU" smtClean="0"/>
              <a:t>22.05.2022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1D5EE79-9891-43D5-9316-7AC35D7736F2}" type="slidenum">
              <a:rPr lang="ru-RU" smtClean="0"/>
              <a:t>‹#›</a:t>
            </a:fld>
            <a:endParaRPr lang="ru-RU"/>
          </a:p>
        </p:txBody>
      </p:sp>
    </p:spTree>
    <p:extLst>
      <p:ext uri="{BB962C8B-B14F-4D97-AF65-F5344CB8AC3E}">
        <p14:creationId xmlns:p14="http://schemas.microsoft.com/office/powerpoint/2010/main" val="333629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E56AE53-9186-4975-BEC1-0EC0741FD9D7}" type="datetimeFigureOut">
              <a:rPr lang="ru-RU" smtClean="0"/>
              <a:t>22.05.2022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1D5EE79-9891-43D5-9316-7AC35D7736F2}" type="slidenum">
              <a:rPr lang="ru-RU" smtClean="0"/>
              <a:t>‹#›</a:t>
            </a:fld>
            <a:endParaRPr lang="ru-RU"/>
          </a:p>
        </p:txBody>
      </p:sp>
    </p:spTree>
    <p:extLst>
      <p:ext uri="{BB962C8B-B14F-4D97-AF65-F5344CB8AC3E}">
        <p14:creationId xmlns:p14="http://schemas.microsoft.com/office/powerpoint/2010/main" val="205391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E56AE53-9186-4975-BEC1-0EC0741FD9D7}" type="datetimeFigureOut">
              <a:rPr lang="ru-RU" smtClean="0"/>
              <a:t>22.05.2022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1D5EE79-9891-43D5-9316-7AC35D7736F2}" type="slidenum">
              <a:rPr lang="ru-RU" smtClean="0"/>
              <a:t>‹#›</a:t>
            </a:fld>
            <a:endParaRPr lang="ru-RU"/>
          </a:p>
        </p:txBody>
      </p:sp>
    </p:spTree>
    <p:extLst>
      <p:ext uri="{BB962C8B-B14F-4D97-AF65-F5344CB8AC3E}">
        <p14:creationId xmlns:p14="http://schemas.microsoft.com/office/powerpoint/2010/main" val="266144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E56AE53-9186-4975-BEC1-0EC0741FD9D7}" type="datetimeFigureOut">
              <a:rPr lang="ru-RU" smtClean="0"/>
              <a:t>22.05.2022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1D5EE79-9891-43D5-9316-7AC35D7736F2}"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98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E56AE53-9186-4975-BEC1-0EC0741FD9D7}" type="datetimeFigureOut">
              <a:rPr lang="ru-RU" smtClean="0"/>
              <a:t>22.05.2022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1D5EE79-9891-43D5-9316-7AC35D7736F2}" type="slidenum">
              <a:rPr lang="ru-RU" smtClean="0"/>
              <a:t>‹#›</a:t>
            </a:fld>
            <a:endParaRPr lang="ru-RU"/>
          </a:p>
        </p:txBody>
      </p:sp>
    </p:spTree>
    <p:extLst>
      <p:ext uri="{BB962C8B-B14F-4D97-AF65-F5344CB8AC3E}">
        <p14:creationId xmlns:p14="http://schemas.microsoft.com/office/powerpoint/2010/main" val="182091744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E56AE53-9186-4975-BEC1-0EC0741FD9D7}" type="datetimeFigureOut">
              <a:rPr lang="ru-RU" smtClean="0"/>
              <a:t>22.05.2022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1D5EE79-9891-43D5-9316-7AC35D7736F2}" type="slidenum">
              <a:rPr lang="ru-RU" smtClean="0"/>
              <a:t>‹#›</a:t>
            </a:fld>
            <a:endParaRPr lang="ru-RU"/>
          </a:p>
        </p:txBody>
      </p:sp>
    </p:spTree>
    <p:extLst>
      <p:ext uri="{BB962C8B-B14F-4D97-AF65-F5344CB8AC3E}">
        <p14:creationId xmlns:p14="http://schemas.microsoft.com/office/powerpoint/2010/main" val="127594170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E56AE53-9186-4975-BEC1-0EC0741FD9D7}" type="datetimeFigureOut">
              <a:rPr lang="ru-RU" smtClean="0"/>
              <a:t>22.05.2022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1D5EE79-9891-43D5-9316-7AC35D7736F2}" type="slidenum">
              <a:rPr lang="ru-RU" smtClean="0"/>
              <a:t>‹#›</a:t>
            </a:fld>
            <a:endParaRPr lang="ru-RU"/>
          </a:p>
        </p:txBody>
      </p:sp>
    </p:spTree>
    <p:extLst>
      <p:ext uri="{BB962C8B-B14F-4D97-AF65-F5344CB8AC3E}">
        <p14:creationId xmlns:p14="http://schemas.microsoft.com/office/powerpoint/2010/main" val="161221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6AE53-9186-4975-BEC1-0EC0741FD9D7}" type="datetimeFigureOut">
              <a:rPr lang="ru-RU" smtClean="0"/>
              <a:t>22.05.2022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1D5EE79-9891-43D5-9316-7AC35D7736F2}" type="slidenum">
              <a:rPr lang="ru-RU" smtClean="0"/>
              <a:t>‹#›</a:t>
            </a:fld>
            <a:endParaRPr lang="ru-RU"/>
          </a:p>
        </p:txBody>
      </p:sp>
    </p:spTree>
    <p:extLst>
      <p:ext uri="{BB962C8B-B14F-4D97-AF65-F5344CB8AC3E}">
        <p14:creationId xmlns:p14="http://schemas.microsoft.com/office/powerpoint/2010/main" val="377718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E56AE53-9186-4975-BEC1-0EC0741FD9D7}" type="datetimeFigureOut">
              <a:rPr lang="ru-RU" smtClean="0"/>
              <a:t>22.05.2022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1D5EE79-9891-43D5-9316-7AC35D7736F2}" type="slidenum">
              <a:rPr lang="ru-RU" smtClean="0"/>
              <a:t>‹#›</a:t>
            </a:fld>
            <a:endParaRPr lang="ru-RU"/>
          </a:p>
        </p:txBody>
      </p:sp>
    </p:spTree>
    <p:extLst>
      <p:ext uri="{BB962C8B-B14F-4D97-AF65-F5344CB8AC3E}">
        <p14:creationId xmlns:p14="http://schemas.microsoft.com/office/powerpoint/2010/main" val="31621471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E56AE53-9186-4975-BEC1-0EC0741FD9D7}" type="datetimeFigureOut">
              <a:rPr lang="ru-RU" smtClean="0"/>
              <a:t>22.05.2022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1D5EE79-9891-43D5-9316-7AC35D7736F2}" type="slidenum">
              <a:rPr lang="ru-RU" smtClean="0"/>
              <a:t>‹#›</a:t>
            </a:fld>
            <a:endParaRPr lang="ru-RU"/>
          </a:p>
        </p:txBody>
      </p:sp>
    </p:spTree>
    <p:extLst>
      <p:ext uri="{BB962C8B-B14F-4D97-AF65-F5344CB8AC3E}">
        <p14:creationId xmlns:p14="http://schemas.microsoft.com/office/powerpoint/2010/main" val="1522515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E56AE53-9186-4975-BEC1-0EC0741FD9D7}" type="datetimeFigureOut">
              <a:rPr lang="ru-RU" smtClean="0"/>
              <a:t>22.05.2022</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1D5EE79-9891-43D5-9316-7AC35D7736F2}" type="slidenum">
              <a:rPr lang="ru-RU" smtClean="0"/>
              <a:t>‹#›</a:t>
            </a:fld>
            <a:endParaRPr lang="ru-RU"/>
          </a:p>
        </p:txBody>
      </p:sp>
    </p:spTree>
    <p:extLst>
      <p:ext uri="{BB962C8B-B14F-4D97-AF65-F5344CB8AC3E}">
        <p14:creationId xmlns:p14="http://schemas.microsoft.com/office/powerpoint/2010/main" val="116995215"/>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2EB9B2-7F07-4B70-BF54-58E91A0AFE24}"/>
              </a:ext>
            </a:extLst>
          </p:cNvPr>
          <p:cNvSpPr>
            <a:spLocks noGrp="1"/>
          </p:cNvSpPr>
          <p:nvPr>
            <p:ph type="ctrTitle"/>
          </p:nvPr>
        </p:nvSpPr>
        <p:spPr>
          <a:xfrm>
            <a:off x="1066800" y="334515"/>
            <a:ext cx="10058400" cy="1104388"/>
          </a:xfrm>
        </p:spPr>
        <p:txBody>
          <a:bodyPr>
            <a:normAutofit fontScale="90000"/>
          </a:bodyPr>
          <a:lstStyle/>
          <a:p>
            <a:pPr algn="ctr"/>
            <a:r>
              <a:rPr lang="ru-RU" sz="2800" dirty="0"/>
              <a:t>Департамент образования Вологодской области.</a:t>
            </a:r>
            <a:br>
              <a:rPr lang="ru-RU" sz="2800" dirty="0"/>
            </a:br>
            <a:r>
              <a:rPr lang="ru-RU" sz="2800" dirty="0"/>
              <a:t>БПОУ ВО «Вологодский аграрно-экономический колледж».</a:t>
            </a:r>
          </a:p>
        </p:txBody>
      </p:sp>
      <p:sp>
        <p:nvSpPr>
          <p:cNvPr id="3" name="Подзаголовок 2">
            <a:extLst>
              <a:ext uri="{FF2B5EF4-FFF2-40B4-BE49-F238E27FC236}">
                <a16:creationId xmlns:a16="http://schemas.microsoft.com/office/drawing/2014/main" id="{95F44ECD-A808-4D49-831C-928357CF2A97}"/>
              </a:ext>
            </a:extLst>
          </p:cNvPr>
          <p:cNvSpPr>
            <a:spLocks noGrp="1"/>
          </p:cNvSpPr>
          <p:nvPr>
            <p:ph type="subTitle" idx="1"/>
          </p:nvPr>
        </p:nvSpPr>
        <p:spPr>
          <a:xfrm>
            <a:off x="1066800" y="2548727"/>
            <a:ext cx="10058400" cy="1143000"/>
          </a:xfrm>
        </p:spPr>
        <p:txBody>
          <a:bodyPr/>
          <a:lstStyle/>
          <a:p>
            <a:r>
              <a:rPr lang="ru-RU" b="1" dirty="0"/>
              <a:t>ТЕМА: Аудит расчетов с Внебюджетными фондами</a:t>
            </a:r>
          </a:p>
        </p:txBody>
      </p:sp>
      <p:sp>
        <p:nvSpPr>
          <p:cNvPr id="5" name="TextBox 4">
            <a:extLst>
              <a:ext uri="{FF2B5EF4-FFF2-40B4-BE49-F238E27FC236}">
                <a16:creationId xmlns:a16="http://schemas.microsoft.com/office/drawing/2014/main" id="{40E173D9-C20F-4922-98F6-F6A86FCBAC52}"/>
              </a:ext>
            </a:extLst>
          </p:cNvPr>
          <p:cNvSpPr txBox="1"/>
          <p:nvPr/>
        </p:nvSpPr>
        <p:spPr>
          <a:xfrm>
            <a:off x="291904" y="4555519"/>
            <a:ext cx="4012809" cy="707886"/>
          </a:xfrm>
          <a:prstGeom prst="rect">
            <a:avLst/>
          </a:prstGeom>
          <a:noFill/>
        </p:spPr>
        <p:txBody>
          <a:bodyPr wrap="square">
            <a:spAutoFit/>
          </a:bodyPr>
          <a:lstStyle/>
          <a:p>
            <a:r>
              <a:rPr lang="ru-RU" sz="2000" dirty="0"/>
              <a:t>Автор: </a:t>
            </a:r>
            <a:r>
              <a:rPr lang="ru-RU" sz="2000" dirty="0" err="1"/>
              <a:t>Ламова</a:t>
            </a:r>
            <a:r>
              <a:rPr lang="ru-RU" sz="2000" dirty="0"/>
              <a:t> Дарья Сергеевна, 232 группа</a:t>
            </a:r>
          </a:p>
        </p:txBody>
      </p:sp>
      <p:sp>
        <p:nvSpPr>
          <p:cNvPr id="7" name="TextBox 6">
            <a:extLst>
              <a:ext uri="{FF2B5EF4-FFF2-40B4-BE49-F238E27FC236}">
                <a16:creationId xmlns:a16="http://schemas.microsoft.com/office/drawing/2014/main" id="{514A813E-D45E-4756-8CD4-AA358B81412A}"/>
              </a:ext>
            </a:extLst>
          </p:cNvPr>
          <p:cNvSpPr txBox="1"/>
          <p:nvPr/>
        </p:nvSpPr>
        <p:spPr>
          <a:xfrm>
            <a:off x="291904" y="5263405"/>
            <a:ext cx="5335173" cy="707886"/>
          </a:xfrm>
          <a:prstGeom prst="rect">
            <a:avLst/>
          </a:prstGeom>
          <a:noFill/>
        </p:spPr>
        <p:txBody>
          <a:bodyPr wrap="square">
            <a:spAutoFit/>
          </a:bodyPr>
          <a:lstStyle/>
          <a:p>
            <a:r>
              <a:rPr lang="ru-RU" sz="2000" dirty="0"/>
              <a:t>Руководитель: Демидова Юлия Васильевна, преподаватель МДК 02.04</a:t>
            </a:r>
          </a:p>
        </p:txBody>
      </p:sp>
      <p:sp>
        <p:nvSpPr>
          <p:cNvPr id="8" name="TextBox 7">
            <a:extLst>
              <a:ext uri="{FF2B5EF4-FFF2-40B4-BE49-F238E27FC236}">
                <a16:creationId xmlns:a16="http://schemas.microsoft.com/office/drawing/2014/main" id="{BA207889-C0AE-4347-8FCE-4906C26CC3C7}"/>
              </a:ext>
            </a:extLst>
          </p:cNvPr>
          <p:cNvSpPr txBox="1"/>
          <p:nvPr/>
        </p:nvSpPr>
        <p:spPr>
          <a:xfrm>
            <a:off x="5350838" y="6279067"/>
            <a:ext cx="1280160" cy="400110"/>
          </a:xfrm>
          <a:prstGeom prst="rect">
            <a:avLst/>
          </a:prstGeom>
          <a:noFill/>
        </p:spPr>
        <p:txBody>
          <a:bodyPr wrap="square" rtlCol="0">
            <a:spAutoFit/>
          </a:bodyPr>
          <a:lstStyle/>
          <a:p>
            <a:r>
              <a:rPr lang="ru-RU" sz="2000" dirty="0"/>
              <a:t>2022 год</a:t>
            </a:r>
          </a:p>
        </p:txBody>
      </p:sp>
    </p:spTree>
    <p:extLst>
      <p:ext uri="{BB962C8B-B14F-4D97-AF65-F5344CB8AC3E}">
        <p14:creationId xmlns:p14="http://schemas.microsoft.com/office/powerpoint/2010/main" val="240159395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F8DA37B-E393-4181-B4AC-0E4AF079EA7E}"/>
              </a:ext>
            </a:extLst>
          </p:cNvPr>
          <p:cNvSpPr>
            <a:spLocks noGrp="1"/>
          </p:cNvSpPr>
          <p:nvPr>
            <p:ph sz="half" idx="1"/>
          </p:nvPr>
        </p:nvSpPr>
        <p:spPr>
          <a:xfrm>
            <a:off x="434472" y="446649"/>
            <a:ext cx="10791546" cy="5489917"/>
          </a:xfrm>
        </p:spPr>
        <p:txBody>
          <a:bodyPr>
            <a:noAutofit/>
          </a:bodyPr>
          <a:lstStyle/>
          <a:p>
            <a:pPr marL="45720" indent="0">
              <a:buNone/>
            </a:pPr>
            <a:r>
              <a:rPr lang="ru-RU" sz="2100" dirty="0"/>
              <a:t>   По дебету счета 68 отражаются суммы, фактически перечисленные в бюджет, а также суммы НДС, списанные со счета 19 «Налог на добавленную стоимость по приобретенным ценностям» и счета 76 "НДС с авансов полученных«</a:t>
            </a:r>
          </a:p>
          <a:p>
            <a:pPr marL="45720" indent="0">
              <a:buNone/>
            </a:pPr>
            <a:r>
              <a:rPr lang="ru-RU" sz="2100" dirty="0"/>
              <a:t>   Примеры бухгалтерских проводок по отражению отдельных налогов:</a:t>
            </a:r>
          </a:p>
          <a:p>
            <a:pPr marL="45720" indent="0">
              <a:buNone/>
            </a:pPr>
            <a:r>
              <a:rPr lang="ru-RU" sz="2100" dirty="0"/>
              <a:t>НДС:    Дебет 90-3 Кредит 68</a:t>
            </a:r>
          </a:p>
          <a:p>
            <a:pPr marL="45720" indent="0">
              <a:buNone/>
            </a:pPr>
            <a:r>
              <a:rPr lang="ru-RU" sz="2100" dirty="0"/>
              <a:t>Акцизы:    Дебет 90-4 Кредит 68</a:t>
            </a:r>
          </a:p>
          <a:p>
            <a:pPr marL="45720" indent="0">
              <a:buNone/>
            </a:pPr>
            <a:r>
              <a:rPr lang="ru-RU" sz="2100" dirty="0"/>
              <a:t>Земельный налог:    Дебет 26, 44 Кредит 68</a:t>
            </a:r>
          </a:p>
          <a:p>
            <a:pPr marL="45720" indent="0">
              <a:buNone/>
            </a:pPr>
            <a:r>
              <a:rPr lang="ru-RU" sz="2100" dirty="0"/>
              <a:t>Налог на имущество предприятия :         Дебет 91 Кредит 68</a:t>
            </a:r>
          </a:p>
          <a:p>
            <a:pPr marL="45720" indent="0">
              <a:buNone/>
            </a:pPr>
            <a:r>
              <a:rPr lang="ru-RU" sz="2100" dirty="0"/>
              <a:t>Налог на прибыль:    Дебет 99 Кредит 68</a:t>
            </a:r>
          </a:p>
          <a:p>
            <a:pPr marL="45720" indent="0">
              <a:buNone/>
            </a:pPr>
            <a:r>
              <a:rPr lang="ru-RU" sz="2100" dirty="0"/>
              <a:t>  Уплата налогов в бюджет отражается в учете следующим образом:     Дебет 68 Кредит 51.</a:t>
            </a:r>
          </a:p>
          <a:p>
            <a:pPr marL="45720" indent="0">
              <a:buNone/>
            </a:pPr>
            <a:endParaRPr lang="ru-RU" sz="2100" dirty="0"/>
          </a:p>
        </p:txBody>
      </p:sp>
    </p:spTree>
    <p:extLst>
      <p:ext uri="{BB962C8B-B14F-4D97-AF65-F5344CB8AC3E}">
        <p14:creationId xmlns:p14="http://schemas.microsoft.com/office/powerpoint/2010/main" val="39830839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Vertical)">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A6CA1F-A9D0-4C68-B836-4098B49241F2}"/>
              </a:ext>
            </a:extLst>
          </p:cNvPr>
          <p:cNvSpPr>
            <a:spLocks noGrp="1"/>
          </p:cNvSpPr>
          <p:nvPr>
            <p:ph idx="1"/>
          </p:nvPr>
        </p:nvSpPr>
        <p:spPr>
          <a:xfrm>
            <a:off x="661182" y="422031"/>
            <a:ext cx="10354689" cy="6203852"/>
          </a:xfrm>
        </p:spPr>
        <p:txBody>
          <a:bodyPr>
            <a:normAutofit lnSpcReduction="10000"/>
          </a:bodyPr>
          <a:lstStyle/>
          <a:p>
            <a:pPr marL="45720" indent="0">
              <a:buNone/>
            </a:pPr>
            <a:r>
              <a:rPr lang="ru-RU" sz="2000" dirty="0">
                <a:solidFill>
                  <a:schemeClr val="accent1">
                    <a:lumMod val="75000"/>
                  </a:schemeClr>
                </a:solidFill>
              </a:rPr>
              <a:t>Типичными ошибками, выявляемыми при аудите расчетов с внебюджетными государственными фондами, могут являться: </a:t>
            </a:r>
          </a:p>
          <a:p>
            <a:pPr marL="45720" indent="0">
              <a:buNone/>
            </a:pPr>
            <a:br>
              <a:rPr lang="ru-RU" sz="2000" dirty="0"/>
            </a:br>
            <a:r>
              <a:rPr lang="ru-RU" sz="2000" dirty="0"/>
              <a:t>1. Неуплата страховых взносов. Может повлечь наказание, если недоимка образовалась по следующим причинам: </a:t>
            </a:r>
            <a:br>
              <a:rPr lang="ru-RU" sz="2000" dirty="0"/>
            </a:br>
            <a:r>
              <a:rPr lang="ru-RU" sz="2000" dirty="0"/>
              <a:t>— расчетная база по взносам занижена; </a:t>
            </a:r>
            <a:br>
              <a:rPr lang="ru-RU" sz="2000" dirty="0"/>
            </a:br>
            <a:r>
              <a:rPr lang="ru-RU" sz="2000" dirty="0"/>
              <a:t>— сумма платежа рассчитана неверно;</a:t>
            </a:r>
            <a:br>
              <a:rPr lang="ru-RU" sz="2000" dirty="0"/>
            </a:br>
            <a:r>
              <a:rPr lang="ru-RU" sz="2000" dirty="0"/>
              <a:t> — плательщик взносов совершил иные неправомерные действия (бездействие). </a:t>
            </a:r>
            <a:br>
              <a:rPr lang="ru-RU" sz="2000" dirty="0"/>
            </a:br>
            <a:br>
              <a:rPr lang="ru-RU" sz="2000" dirty="0"/>
            </a:br>
            <a:r>
              <a:rPr lang="ru-RU" sz="2000" dirty="0"/>
              <a:t>  Штраф за несвоевременную уплату страховых взносов предусмотрен в НК РФ, КоАП РФ и в законе об обязательном соцстраховании от 24.07.1998 № 125-ФЗ. Санкции за неуплату страховых взносов (кроме взносов «на травматизм»): </a:t>
            </a:r>
            <a:br>
              <a:rPr lang="ru-RU" sz="2000" dirty="0"/>
            </a:br>
            <a:r>
              <a:rPr lang="ru-RU" sz="2000" dirty="0"/>
              <a:t>— налоговый кодекс ст. 122: от 20 до 40% суммы недоимки платежей;</a:t>
            </a:r>
            <a:br>
              <a:rPr lang="ru-RU" sz="2000" dirty="0"/>
            </a:br>
            <a:r>
              <a:rPr lang="ru-RU" sz="2000" dirty="0"/>
              <a:t>— КоАП ст. 15.11: от 5 до 20 </a:t>
            </a:r>
            <a:r>
              <a:rPr lang="ru-RU" sz="2000" dirty="0" err="1"/>
              <a:t>тыс.руб</a:t>
            </a:r>
            <a:r>
              <a:rPr lang="ru-RU" sz="2000" dirty="0"/>
              <a:t>. Ответственность за неуплату страховых взносов «на травматизм» (в результате занижения базы, неправильного исчисления суммы и др.) предусмотрена ст. 26.29 закона № 125-ФЗ в виде штрафа 20% от не поступившей в бюджет суммы (40% при доказанности умысла). </a:t>
            </a:r>
            <a:br>
              <a:rPr lang="ru-RU" sz="2000" dirty="0"/>
            </a:br>
            <a:br>
              <a:rPr lang="ru-RU" sz="2000" dirty="0"/>
            </a:br>
            <a:r>
              <a:rPr lang="ru-RU" sz="2000" dirty="0"/>
              <a:t>   Если в первичном расчете организация допустила ошибку, но при этом до подачи уточненного расчета уплатила недоимку по взносам и пени, штраф ей не грозит (п. 4 ст. 81 НК РФ). Штраф по ст. 122 НК РФ последует в том случае, если неуплаченные по первоначальному расчету страховые обязательства были откорректированы в сторону увеличения в уточненном расчете (уточнены по причине неверного первоначального расчета)</a:t>
            </a:r>
          </a:p>
        </p:txBody>
      </p:sp>
    </p:spTree>
    <p:extLst>
      <p:ext uri="{BB962C8B-B14F-4D97-AF65-F5344CB8AC3E}">
        <p14:creationId xmlns:p14="http://schemas.microsoft.com/office/powerpoint/2010/main" val="26110094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7766F2-84B2-44A6-A5CD-015B3392C2CD}"/>
              </a:ext>
            </a:extLst>
          </p:cNvPr>
          <p:cNvSpPr>
            <a:spLocks noGrp="1"/>
          </p:cNvSpPr>
          <p:nvPr>
            <p:ph type="title"/>
          </p:nvPr>
        </p:nvSpPr>
        <p:spPr>
          <a:xfrm>
            <a:off x="886265" y="609599"/>
            <a:ext cx="10132255" cy="5270695"/>
          </a:xfrm>
        </p:spPr>
        <p:txBody>
          <a:bodyPr>
            <a:noAutofit/>
          </a:bodyPr>
          <a:lstStyle/>
          <a:p>
            <a:r>
              <a:rPr lang="ru-RU" sz="2000" dirty="0"/>
              <a:t>2. Нарушение сроков расчетов с государственными внебюджетными фондами. Если организация или ИП не оплачивают вовремя страховые взносы, на них возлагается штраф. Размер штрафа составляет 5% от суммы страховых выплат за каждый отчетный период. Сама сумма не может превышать 30% и быть меньше одной тысячи рублей. Ответственному лицу или руководителю предприятия может также грозить штраф от 300 до 500 рублей. Нарушение сроков уплаты взносов происходит, если индивидуальный предприниматель или юридическое лицо не уплатили до 15-го числа каждого месяца необходимый взнос.</a:t>
            </a:r>
            <a:br>
              <a:rPr lang="ru-RU" sz="2000" dirty="0"/>
            </a:br>
            <a:br>
              <a:rPr lang="ru-RU" sz="2000" dirty="0"/>
            </a:br>
            <a:r>
              <a:rPr lang="ru-RU" sz="2000" dirty="0"/>
              <a:t>3. Ошибки в расчете страховых взносов. Контрольное соотношение в налоговой отчетности — это соответствие цифр, отраженных в одной части (строке, поле, графе) отчета, тем цифрам, что показываются в другой части документа (а иногда и в совсем другом отчете). Контрольные соотношения по РСВ закреплены в письме ФНС России от 29.12.2017 № ГД-4-11/27043@. Их несоблюдение — одна из самых частых ошибок при сдаче расчета по страховым взносам</a:t>
            </a:r>
          </a:p>
        </p:txBody>
      </p:sp>
    </p:spTree>
    <p:extLst>
      <p:ext uri="{BB962C8B-B14F-4D97-AF65-F5344CB8AC3E}">
        <p14:creationId xmlns:p14="http://schemas.microsoft.com/office/powerpoint/2010/main" val="3404556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C75F1-7D51-4104-A3F0-A51C2F87D887}"/>
              </a:ext>
            </a:extLst>
          </p:cNvPr>
          <p:cNvSpPr>
            <a:spLocks noGrp="1"/>
          </p:cNvSpPr>
          <p:nvPr>
            <p:ph type="title"/>
          </p:nvPr>
        </p:nvSpPr>
        <p:spPr>
          <a:xfrm>
            <a:off x="576775" y="609600"/>
            <a:ext cx="10441745" cy="4496972"/>
          </a:xfrm>
        </p:spPr>
        <p:txBody>
          <a:bodyPr>
            <a:noAutofit/>
          </a:bodyPr>
          <a:lstStyle/>
          <a:p>
            <a:r>
              <a:rPr lang="ru-RU" sz="2400" dirty="0">
                <a:solidFill>
                  <a:schemeClr val="accent1">
                    <a:lumMod val="75000"/>
                  </a:schemeClr>
                </a:solidFill>
              </a:rPr>
              <a:t>Таким образом, на основании выше представленного материала можно сделать следующие выводы: </a:t>
            </a:r>
            <a:br>
              <a:rPr lang="ru-RU" sz="2400" dirty="0"/>
            </a:br>
            <a:br>
              <a:rPr lang="ru-RU" sz="2400" dirty="0"/>
            </a:br>
            <a:r>
              <a:rPr lang="ru-RU" sz="2400" dirty="0"/>
              <a:t>— расчеты по платежам во внебюджетные фонды регулируются НК РФ, а именно главой 34 «Страховые взносы»; </a:t>
            </a:r>
            <a:br>
              <a:rPr lang="ru-RU" sz="2400" dirty="0"/>
            </a:br>
            <a:r>
              <a:rPr lang="ru-RU" sz="2400" dirty="0"/>
              <a:t>— основными задачами, которые ставятся при проведении аудита расчетов с внебюджетными фондами, является подтверждение правильности, своевременности и полноты начисления и перечисления налогов, правильности ведения учета по этим расчетам, правильности заполнения отчетности и соответствия данных учетных регистров данным налоговой отчетности; </a:t>
            </a:r>
            <a:br>
              <a:rPr lang="ru-RU" sz="2400" dirty="0"/>
            </a:br>
            <a:r>
              <a:rPr lang="ru-RU" sz="2400" dirty="0"/>
              <a:t>— по результатам аудиторской проверки расчетов предприятия с государственными внебюджетными фондами, аудитор должен составить аудиторское заключение по проверяемому участку учета.</a:t>
            </a:r>
          </a:p>
        </p:txBody>
      </p:sp>
    </p:spTree>
    <p:extLst>
      <p:ext uri="{BB962C8B-B14F-4D97-AF65-F5344CB8AC3E}">
        <p14:creationId xmlns:p14="http://schemas.microsoft.com/office/powerpoint/2010/main" val="25925457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577200-7D1B-4EF7-A772-296FCFB3D3A4}"/>
              </a:ext>
            </a:extLst>
          </p:cNvPr>
          <p:cNvSpPr>
            <a:spLocks noGrp="1"/>
          </p:cNvSpPr>
          <p:nvPr>
            <p:ph type="title"/>
          </p:nvPr>
        </p:nvSpPr>
        <p:spPr>
          <a:xfrm>
            <a:off x="1143000" y="609600"/>
            <a:ext cx="9875520" cy="3877994"/>
          </a:xfrm>
        </p:spPr>
        <p:txBody>
          <a:bodyPr>
            <a:normAutofit fontScale="90000"/>
          </a:bodyPr>
          <a:lstStyle/>
          <a:p>
            <a:r>
              <a:rPr lang="ru-RU" dirty="0"/>
              <a:t>Список использованной литературы:</a:t>
            </a:r>
            <a:br>
              <a:rPr lang="ru-RU" dirty="0"/>
            </a:br>
            <a:br>
              <a:rPr lang="ru-RU" dirty="0"/>
            </a:br>
            <a:r>
              <a:rPr lang="ru-RU" dirty="0"/>
              <a:t>1. </a:t>
            </a:r>
            <a:r>
              <a:rPr lang="en-US" dirty="0"/>
              <a:t>schetuchet.ru</a:t>
            </a:r>
            <a:br>
              <a:rPr lang="ru-RU" dirty="0"/>
            </a:br>
            <a:r>
              <a:rPr lang="ru-RU" dirty="0"/>
              <a:t>2. </a:t>
            </a:r>
            <a:r>
              <a:rPr lang="en-US" dirty="0"/>
              <a:t>Consultant.ru</a:t>
            </a:r>
            <a:br>
              <a:rPr lang="ru-RU" dirty="0"/>
            </a:br>
            <a:r>
              <a:rPr lang="ru-RU" sz="4000" dirty="0"/>
              <a:t>3. </a:t>
            </a:r>
            <a:r>
              <a:rPr lang="en-US" sz="4000" dirty="0"/>
              <a:t>revolution.allbest.ru</a:t>
            </a:r>
            <a:br>
              <a:rPr lang="ru-RU" dirty="0"/>
            </a:br>
            <a:br>
              <a:rPr lang="ru-RU" dirty="0"/>
            </a:br>
            <a:br>
              <a:rPr lang="ru-RU" dirty="0"/>
            </a:br>
            <a:endParaRPr lang="ru-RU" dirty="0"/>
          </a:p>
        </p:txBody>
      </p:sp>
    </p:spTree>
    <p:extLst>
      <p:ext uri="{BB962C8B-B14F-4D97-AF65-F5344CB8AC3E}">
        <p14:creationId xmlns:p14="http://schemas.microsoft.com/office/powerpoint/2010/main" val="28200920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C44E60-CBD3-4556-BE21-E557F17F7D4C}"/>
              </a:ext>
            </a:extLst>
          </p:cNvPr>
          <p:cNvSpPr>
            <a:spLocks noGrp="1"/>
          </p:cNvSpPr>
          <p:nvPr>
            <p:ph type="title"/>
          </p:nvPr>
        </p:nvSpPr>
        <p:spPr>
          <a:xfrm>
            <a:off x="1691640" y="2480603"/>
            <a:ext cx="9875520" cy="1356360"/>
          </a:xfrm>
        </p:spPr>
        <p:txBody>
          <a:bodyPr/>
          <a:lstStyle/>
          <a:p>
            <a:r>
              <a:rPr lang="ru-RU" dirty="0"/>
              <a:t>Спасибо за внимание!</a:t>
            </a:r>
          </a:p>
        </p:txBody>
      </p:sp>
    </p:spTree>
    <p:extLst>
      <p:ext uri="{BB962C8B-B14F-4D97-AF65-F5344CB8AC3E}">
        <p14:creationId xmlns:p14="http://schemas.microsoft.com/office/powerpoint/2010/main" val="16357513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C2C08E-4845-42D0-A4C4-11BA48667830}"/>
              </a:ext>
            </a:extLst>
          </p:cNvPr>
          <p:cNvSpPr>
            <a:spLocks noGrp="1"/>
          </p:cNvSpPr>
          <p:nvPr>
            <p:ph type="title"/>
          </p:nvPr>
        </p:nvSpPr>
        <p:spPr>
          <a:xfrm>
            <a:off x="1097280" y="579120"/>
            <a:ext cx="10269415" cy="1230923"/>
          </a:xfrm>
        </p:spPr>
        <p:txBody>
          <a:bodyPr>
            <a:normAutofit/>
          </a:bodyPr>
          <a:lstStyle/>
          <a:p>
            <a:r>
              <a:rPr lang="ru-RU" sz="3200" dirty="0"/>
              <a:t>Цели и задачи работы :</a:t>
            </a:r>
          </a:p>
        </p:txBody>
      </p:sp>
      <p:sp>
        <p:nvSpPr>
          <p:cNvPr id="3" name="Объект 2">
            <a:extLst>
              <a:ext uri="{FF2B5EF4-FFF2-40B4-BE49-F238E27FC236}">
                <a16:creationId xmlns:a16="http://schemas.microsoft.com/office/drawing/2014/main" id="{EEF63E46-1100-470E-9823-7200749FB0C1}"/>
              </a:ext>
            </a:extLst>
          </p:cNvPr>
          <p:cNvSpPr>
            <a:spLocks noGrp="1"/>
          </p:cNvSpPr>
          <p:nvPr>
            <p:ph idx="1"/>
          </p:nvPr>
        </p:nvSpPr>
        <p:spPr>
          <a:xfrm>
            <a:off x="735037" y="2240280"/>
            <a:ext cx="9872871" cy="4038600"/>
          </a:xfrm>
        </p:spPr>
        <p:txBody>
          <a:bodyPr>
            <a:normAutofit/>
          </a:bodyPr>
          <a:lstStyle/>
          <a:p>
            <a:pPr marL="502920" indent="-457200">
              <a:buAutoNum type="arabicPeriod"/>
            </a:pPr>
            <a:r>
              <a:rPr lang="ru-RU" sz="2400" dirty="0"/>
              <a:t>Раскрыть учет расчетов с Внебюджетными фондами</a:t>
            </a:r>
          </a:p>
          <a:p>
            <a:pPr marL="502920" indent="-457200">
              <a:buAutoNum type="arabicPeriod"/>
            </a:pPr>
            <a:r>
              <a:rPr lang="ru-RU" sz="2400" dirty="0"/>
              <a:t>Изучить сущность фондов, классификацию принимаемых налогов</a:t>
            </a:r>
          </a:p>
          <a:p>
            <a:pPr marL="502920" indent="-457200">
              <a:buAutoNum type="arabicPeriod"/>
            </a:pPr>
            <a:r>
              <a:rPr lang="ru-RU" sz="2400" dirty="0"/>
              <a:t>Рассмотреть счета учета расчетов с Внебюджетными фондами</a:t>
            </a:r>
          </a:p>
        </p:txBody>
      </p:sp>
    </p:spTree>
    <p:extLst>
      <p:ext uri="{BB962C8B-B14F-4D97-AF65-F5344CB8AC3E}">
        <p14:creationId xmlns:p14="http://schemas.microsoft.com/office/powerpoint/2010/main" val="27172278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7A2DE2-656C-49D3-8CF4-802B34CDA889}"/>
              </a:ext>
            </a:extLst>
          </p:cNvPr>
          <p:cNvSpPr>
            <a:spLocks noGrp="1"/>
          </p:cNvSpPr>
          <p:nvPr>
            <p:ph type="title"/>
          </p:nvPr>
        </p:nvSpPr>
        <p:spPr/>
        <p:txBody>
          <a:bodyPr>
            <a:normAutofit/>
          </a:bodyPr>
          <a:lstStyle/>
          <a:p>
            <a:r>
              <a:rPr lang="ru-RU" sz="3600" dirty="0"/>
              <a:t>Учет расчетов с Внебюджетными фондами</a:t>
            </a:r>
            <a:br>
              <a:rPr lang="ru-RU" dirty="0"/>
            </a:br>
            <a:endParaRPr lang="ru-RU" dirty="0"/>
          </a:p>
        </p:txBody>
      </p:sp>
      <p:sp>
        <p:nvSpPr>
          <p:cNvPr id="3" name="Объект 2">
            <a:extLst>
              <a:ext uri="{FF2B5EF4-FFF2-40B4-BE49-F238E27FC236}">
                <a16:creationId xmlns:a16="http://schemas.microsoft.com/office/drawing/2014/main" id="{FCC05AA0-E374-4CCE-B1F8-873D4C8580A7}"/>
              </a:ext>
            </a:extLst>
          </p:cNvPr>
          <p:cNvSpPr>
            <a:spLocks noGrp="1"/>
          </p:cNvSpPr>
          <p:nvPr>
            <p:ph idx="1"/>
          </p:nvPr>
        </p:nvSpPr>
        <p:spPr>
          <a:xfrm>
            <a:off x="495887" y="2209799"/>
            <a:ext cx="7585129" cy="4371535"/>
          </a:xfrm>
        </p:spPr>
        <p:txBody>
          <a:bodyPr>
            <a:normAutofit/>
          </a:bodyPr>
          <a:lstStyle/>
          <a:p>
            <a:pPr marL="45720" indent="0">
              <a:buNone/>
            </a:pPr>
            <a:r>
              <a:rPr lang="ru-RU" sz="2000" dirty="0"/>
              <a:t>   Внебюджетный фонд — фонд денежных средств, образуемый вне федерального бюджета и бюджетов субъектов Российской Федерации, создание которого имеет своей целью реализацию конституционных прав граждан на пенсионное обеспечение, социальное страхование, охрану здоровья и медицинскую помощь.</a:t>
            </a:r>
          </a:p>
          <a:p>
            <a:pPr marL="45720" indent="0">
              <a:buNone/>
            </a:pPr>
            <a:r>
              <a:rPr lang="ru-RU" sz="2000" dirty="0"/>
              <a:t>   Доходы внебюджетных фондов специальные целевые налоги и сборы; отчисления от прибыли предприятий; средства бюджета; прибыль от коммерческой деятельности; займы, полученные фондом у ЦБ РФ или коммерческих банков. другие доходы, предусмотренные соответствующими законодательными актами.</a:t>
            </a:r>
          </a:p>
        </p:txBody>
      </p:sp>
      <p:pic>
        <p:nvPicPr>
          <p:cNvPr id="4" name="Рисунок 3">
            <a:extLst>
              <a:ext uri="{FF2B5EF4-FFF2-40B4-BE49-F238E27FC236}">
                <a16:creationId xmlns:a16="http://schemas.microsoft.com/office/drawing/2014/main" id="{FBEAA540-ECB6-4C85-9E6A-1D1698A4E1C7}"/>
              </a:ext>
            </a:extLst>
          </p:cNvPr>
          <p:cNvPicPr>
            <a:picLocks noChangeAspect="1"/>
          </p:cNvPicPr>
          <p:nvPr/>
        </p:nvPicPr>
        <p:blipFill>
          <a:blip r:embed="rId2"/>
          <a:stretch>
            <a:fillRect/>
          </a:stretch>
        </p:blipFill>
        <p:spPr>
          <a:xfrm>
            <a:off x="8081016" y="1281603"/>
            <a:ext cx="3615097" cy="5299732"/>
          </a:xfrm>
          <a:prstGeom prst="rect">
            <a:avLst/>
          </a:prstGeom>
        </p:spPr>
      </p:pic>
    </p:spTree>
    <p:extLst>
      <p:ext uri="{BB962C8B-B14F-4D97-AF65-F5344CB8AC3E}">
        <p14:creationId xmlns:p14="http://schemas.microsoft.com/office/powerpoint/2010/main" val="10403987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42295E3-4F53-4FC2-8D6E-8820A14D6CC8}"/>
              </a:ext>
            </a:extLst>
          </p:cNvPr>
          <p:cNvPicPr>
            <a:picLocks noChangeAspect="1"/>
          </p:cNvPicPr>
          <p:nvPr/>
        </p:nvPicPr>
        <p:blipFill>
          <a:blip r:embed="rId2"/>
          <a:stretch>
            <a:fillRect/>
          </a:stretch>
        </p:blipFill>
        <p:spPr>
          <a:xfrm>
            <a:off x="820888" y="1519428"/>
            <a:ext cx="10550224" cy="3228302"/>
          </a:xfrm>
          <a:prstGeom prst="rect">
            <a:avLst/>
          </a:prstGeom>
        </p:spPr>
      </p:pic>
    </p:spTree>
    <p:extLst>
      <p:ext uri="{BB962C8B-B14F-4D97-AF65-F5344CB8AC3E}">
        <p14:creationId xmlns:p14="http://schemas.microsoft.com/office/powerpoint/2010/main" val="36144395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F0EB23B-F4B3-4825-8F27-FAE6709B86B2}"/>
              </a:ext>
            </a:extLst>
          </p:cNvPr>
          <p:cNvSpPr>
            <a:spLocks noGrp="1"/>
          </p:cNvSpPr>
          <p:nvPr>
            <p:ph idx="1"/>
          </p:nvPr>
        </p:nvSpPr>
        <p:spPr>
          <a:xfrm>
            <a:off x="904587" y="648286"/>
            <a:ext cx="10382825" cy="5561428"/>
          </a:xfrm>
        </p:spPr>
        <p:txBody>
          <a:bodyPr/>
          <a:lstStyle/>
          <a:p>
            <a:pPr marL="45720" indent="0">
              <a:buNone/>
            </a:pPr>
            <a:r>
              <a:rPr lang="ru-RU" dirty="0"/>
              <a:t>   Задачи внебюджетных фондов социальное обеспечение по возрасту; социальное обеспечение по болезни, инвалидности, в случае потери кормильца, рождения и воспитания детей и в других случаях, предусмотренных законодательством Российской Федерации о социальном обеспечении; социальное обеспечение в случае безработицы; охрану здоровья и получение бесплатной медицинской помощи.</a:t>
            </a:r>
          </a:p>
          <a:p>
            <a:pPr marL="45720" indent="0">
              <a:buNone/>
            </a:pPr>
            <a:r>
              <a:rPr lang="ru-RU" dirty="0"/>
              <a:t>   Рассматриваются Правительством РФ, затем в Федеральное Собрание на утверждение. Рассматриваются Правительством РФ, затем в Федеральное Собрание на утверждение. Исполняются Федеральным казначейством РФ. Средства фондов находятся в государственной собственности, не входят в состав бюджетов всех уровней бюджетной системы РФ и не подлежат изъятию на цели, не предусмотренные законодательством.</a:t>
            </a:r>
          </a:p>
        </p:txBody>
      </p:sp>
    </p:spTree>
    <p:extLst>
      <p:ext uri="{BB962C8B-B14F-4D97-AF65-F5344CB8AC3E}">
        <p14:creationId xmlns:p14="http://schemas.microsoft.com/office/powerpoint/2010/main" val="1039246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A27E93-D8FB-493A-9C39-3D2B2748E1A9}"/>
              </a:ext>
            </a:extLst>
          </p:cNvPr>
          <p:cNvSpPr txBox="1"/>
          <p:nvPr/>
        </p:nvSpPr>
        <p:spPr>
          <a:xfrm>
            <a:off x="651803" y="647114"/>
            <a:ext cx="10888394" cy="5632311"/>
          </a:xfrm>
          <a:prstGeom prst="rect">
            <a:avLst/>
          </a:prstGeom>
          <a:noFill/>
        </p:spPr>
        <p:txBody>
          <a:bodyPr wrap="square">
            <a:spAutoFit/>
          </a:bodyPr>
          <a:lstStyle/>
          <a:p>
            <a:r>
              <a:rPr lang="ru-RU" sz="2000" dirty="0">
                <a:solidFill>
                  <a:srgbClr val="ADCA42"/>
                </a:solidFill>
              </a:rPr>
              <a:t>  По каждому уплачиваемому предприятием в бюджет и внебюджетные фонды налогу, сбору и платежу аудиторы должны проверить: </a:t>
            </a:r>
            <a:br>
              <a:rPr lang="ru-RU" sz="2000" dirty="0">
                <a:solidFill>
                  <a:srgbClr val="ADCA42"/>
                </a:solidFill>
              </a:rPr>
            </a:br>
            <a:r>
              <a:rPr lang="ru-RU" sz="2000" dirty="0">
                <a:solidFill>
                  <a:srgbClr val="ADCA42"/>
                </a:solidFill>
              </a:rPr>
              <a:t> — правильность определения налогооблагаемой базы;</a:t>
            </a:r>
            <a:br>
              <a:rPr lang="ru-RU" sz="2000" dirty="0">
                <a:solidFill>
                  <a:srgbClr val="ADCA42"/>
                </a:solidFill>
              </a:rPr>
            </a:br>
            <a:r>
              <a:rPr lang="ru-RU" sz="2000" dirty="0">
                <a:solidFill>
                  <a:srgbClr val="ADCA42"/>
                </a:solidFill>
              </a:rPr>
              <a:t> — правильность применения налоговых ставок;</a:t>
            </a:r>
            <a:br>
              <a:rPr lang="ru-RU" sz="2000" dirty="0">
                <a:solidFill>
                  <a:srgbClr val="ADCA42"/>
                </a:solidFill>
              </a:rPr>
            </a:br>
            <a:r>
              <a:rPr lang="ru-RU" sz="2000" dirty="0">
                <a:solidFill>
                  <a:srgbClr val="ADCA42"/>
                </a:solidFill>
              </a:rPr>
              <a:t> — правомерность применения льгот при расчете и уплате налогов;</a:t>
            </a:r>
            <a:br>
              <a:rPr lang="ru-RU" sz="2000" dirty="0">
                <a:solidFill>
                  <a:srgbClr val="ADCA42"/>
                </a:solidFill>
              </a:rPr>
            </a:br>
            <a:r>
              <a:rPr lang="ru-RU" sz="2000" dirty="0">
                <a:solidFill>
                  <a:srgbClr val="ADCA42"/>
                </a:solidFill>
              </a:rPr>
              <a:t> — правильность начисления, полноту и своевременность перечисления налоговых платежей, правильность составления налоговой отчетности. </a:t>
            </a:r>
          </a:p>
          <a:p>
            <a:endParaRPr lang="ru-RU" sz="2000" dirty="0">
              <a:solidFill>
                <a:srgbClr val="ADCA42"/>
              </a:solidFill>
            </a:endParaRPr>
          </a:p>
          <a:p>
            <a:r>
              <a:rPr lang="ru-RU" sz="2000" dirty="0">
                <a:solidFill>
                  <a:srgbClr val="ADCA42"/>
                </a:solidFill>
              </a:rPr>
              <a:t>   Приступая к проверке расчетов с бюджетом и внебюджетными фондами, аудиторы должны помнить, что налогооблагаемая база, ставки и другие параметры начисления налогов в предыдущем периоде наверняка менялись, вследствие чего необходимо пользоваться нормативными документами, учитывающими все внесенные в них изменения и дополнения</a:t>
            </a:r>
            <a:r>
              <a:rPr lang="ru-RU" sz="2000" dirty="0"/>
              <a:t>.</a:t>
            </a:r>
          </a:p>
          <a:p>
            <a:endParaRPr lang="ru-RU" sz="2000" dirty="0"/>
          </a:p>
          <a:p>
            <a:r>
              <a:rPr lang="ru-RU" sz="2000" dirty="0"/>
              <a:t>   </a:t>
            </a:r>
            <a:r>
              <a:rPr lang="ru-RU" sz="2000" dirty="0">
                <a:solidFill>
                  <a:schemeClr val="accent1">
                    <a:lumMod val="75000"/>
                  </a:schemeClr>
                </a:solidFill>
              </a:rPr>
              <a:t>На начальном этапе целесообразно выяснить, по каким налогам платежам предприятие ведет расчеты с бюджетом и внебюджетные фондами. Следует также ознакомиться с результатами предыдущих аудиторских и налоговых проверок предприятия. Это позволит выяснить характер ошибок, если такие были допущенные в учете в предыдущем отчетном периоде, и наметить объекты для углубленного контроля.</a:t>
            </a:r>
          </a:p>
        </p:txBody>
      </p:sp>
    </p:spTree>
    <p:extLst>
      <p:ext uri="{BB962C8B-B14F-4D97-AF65-F5344CB8AC3E}">
        <p14:creationId xmlns:p14="http://schemas.microsoft.com/office/powerpoint/2010/main" val="30373698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circle(in)">
                                      <p:cBhvr>
                                        <p:cTn id="21"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767CA7-8A68-443B-8788-63EA361E6302}"/>
              </a:ext>
            </a:extLst>
          </p:cNvPr>
          <p:cNvSpPr>
            <a:spLocks noGrp="1"/>
          </p:cNvSpPr>
          <p:nvPr>
            <p:ph type="title"/>
          </p:nvPr>
        </p:nvSpPr>
        <p:spPr>
          <a:xfrm>
            <a:off x="365759" y="0"/>
            <a:ext cx="10652761" cy="6857999"/>
          </a:xfrm>
        </p:spPr>
        <p:txBody>
          <a:bodyPr>
            <a:noAutofit/>
          </a:bodyPr>
          <a:lstStyle/>
          <a:p>
            <a:r>
              <a:rPr lang="ru-RU" sz="2000" dirty="0">
                <a:solidFill>
                  <a:schemeClr val="accent1">
                    <a:lumMod val="75000"/>
                  </a:schemeClr>
                </a:solidFill>
              </a:rPr>
              <a:t>   В качестве возможных искажений при расчетах с внебюджетными фондами могут быть следующие: </a:t>
            </a:r>
            <a:br>
              <a:rPr lang="ru-RU" sz="2000" dirty="0"/>
            </a:br>
            <a:br>
              <a:rPr lang="ru-RU" sz="2000" dirty="0"/>
            </a:br>
            <a:r>
              <a:rPr lang="ru-RU" sz="2000" dirty="0"/>
              <a:t>   1) нарушение порядка формирования базы по страховым взносам в государственные внебюджетные фонды;</a:t>
            </a:r>
            <a:br>
              <a:rPr lang="ru-RU" sz="2000" dirty="0"/>
            </a:br>
            <a:r>
              <a:rPr lang="ru-RU" sz="2000" dirty="0"/>
              <a:t>   2) нарушение порядка применения ставок по страховым взносам в государственные внебюджетные фонды; </a:t>
            </a:r>
            <a:br>
              <a:rPr lang="ru-RU" sz="2000" dirty="0"/>
            </a:br>
            <a:r>
              <a:rPr lang="ru-RU" sz="2000" dirty="0"/>
              <a:t>   3) нарушение порядка расчета пособий, в т.ч. за счет фонда социального страхования; </a:t>
            </a:r>
            <a:br>
              <a:rPr lang="ru-RU" sz="2000" dirty="0"/>
            </a:br>
            <a:r>
              <a:rPr lang="ru-RU" sz="2000" dirty="0"/>
              <a:t>   4) нарушение правомерности применения льгот при начислении страховых взносов в государственные внебюджетные фонды; </a:t>
            </a:r>
            <a:br>
              <a:rPr lang="ru-RU" sz="2000" dirty="0"/>
            </a:br>
            <a:r>
              <a:rPr lang="ru-RU" sz="2000" dirty="0"/>
              <a:t>   5) нарушение порядка ведения синтетического и аналитического учета расчетов страховых взносов в государственные внебюджетные фонды по счету 69 «Расчеты по социальному страхованию и обеспечению»; </a:t>
            </a:r>
            <a:br>
              <a:rPr lang="ru-RU" sz="2000" dirty="0"/>
            </a:br>
            <a:r>
              <a:rPr lang="ru-RU" sz="2000" dirty="0"/>
              <a:t>   6) несоответствие записей в отчетах и журналах, других регистрах;</a:t>
            </a:r>
            <a:br>
              <a:rPr lang="ru-RU" sz="2000" dirty="0"/>
            </a:br>
            <a:r>
              <a:rPr lang="ru-RU" sz="2000" dirty="0"/>
              <a:t>   7) отсутствие Правил внутреннего трудового распорядка организации, Положения по оплате труда, коллективного договора, трудовых договоров, положения о премировании и т.д.;</a:t>
            </a:r>
            <a:br>
              <a:rPr lang="ru-RU" sz="2000" dirty="0"/>
            </a:br>
            <a:r>
              <a:rPr lang="ru-RU" sz="2000" dirty="0"/>
              <a:t>   8) ошибочные действия, допущенные при сборе и обработке данных, на основании которых рассчитываются страховые взносы;</a:t>
            </a:r>
            <a:br>
              <a:rPr lang="ru-RU" sz="2000" dirty="0"/>
            </a:br>
            <a:r>
              <a:rPr lang="ru-RU" sz="2000" dirty="0"/>
              <a:t> </a:t>
            </a:r>
          </a:p>
        </p:txBody>
      </p:sp>
    </p:spTree>
    <p:extLst>
      <p:ext uri="{BB962C8B-B14F-4D97-AF65-F5344CB8AC3E}">
        <p14:creationId xmlns:p14="http://schemas.microsoft.com/office/powerpoint/2010/main" val="8894169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E64D08-3088-40B2-BEEF-65F8D2FFE08A}"/>
              </a:ext>
            </a:extLst>
          </p:cNvPr>
          <p:cNvSpPr>
            <a:spLocks noGrp="1"/>
          </p:cNvSpPr>
          <p:nvPr>
            <p:ph type="title"/>
          </p:nvPr>
        </p:nvSpPr>
        <p:spPr>
          <a:xfrm>
            <a:off x="436098" y="559192"/>
            <a:ext cx="10916529" cy="2869808"/>
          </a:xfrm>
        </p:spPr>
        <p:txBody>
          <a:bodyPr>
            <a:noAutofit/>
          </a:bodyPr>
          <a:lstStyle/>
          <a:p>
            <a:r>
              <a:rPr lang="ru-RU" sz="2000" dirty="0"/>
              <a:t>   9) арифметические ошибки, описки и пропуски при расчете базы для начисления страховых взносов;</a:t>
            </a:r>
            <a:br>
              <a:rPr lang="ru-RU" sz="2000" dirty="0"/>
            </a:br>
            <a:r>
              <a:rPr lang="ru-RU" sz="2000" dirty="0"/>
              <a:t>   10) ошибки автоматизированной обработки информации, возникающие как при вводе информации в компьютерную программу учета, так и непосредственно при использовании программного обеспечения: при обработке, хранении и передаче данных (повторный ввод, потеря данных, неточное округление); </a:t>
            </a:r>
            <a:br>
              <a:rPr lang="ru-RU" sz="2000" dirty="0"/>
            </a:br>
            <a:r>
              <a:rPr lang="ru-RU" sz="2000" dirty="0"/>
              <a:t>   11) несвоевременное исполнение страховых обязательств; </a:t>
            </a:r>
            <a:br>
              <a:rPr lang="ru-RU" sz="2000" dirty="0"/>
            </a:br>
            <a:r>
              <a:rPr lang="ru-RU" sz="2000" dirty="0"/>
              <a:t>   12) неправильное заполнение строк отчетного расчета при условии полного и правильного отражения произведенных операций в регистрах бухгалтерского учета; </a:t>
            </a:r>
            <a:br>
              <a:rPr lang="ru-RU" sz="2000" dirty="0"/>
            </a:br>
            <a:r>
              <a:rPr lang="ru-RU" sz="2000" dirty="0"/>
              <a:t>   13) фальсификация отчетности.</a:t>
            </a:r>
          </a:p>
        </p:txBody>
      </p:sp>
    </p:spTree>
    <p:extLst>
      <p:ext uri="{BB962C8B-B14F-4D97-AF65-F5344CB8AC3E}">
        <p14:creationId xmlns:p14="http://schemas.microsoft.com/office/powerpoint/2010/main" val="14294116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A87391-4A1B-45C2-B2C7-E36CF5559EC5}"/>
              </a:ext>
            </a:extLst>
          </p:cNvPr>
          <p:cNvSpPr>
            <a:spLocks noGrp="1"/>
          </p:cNvSpPr>
          <p:nvPr>
            <p:ph type="title"/>
          </p:nvPr>
        </p:nvSpPr>
        <p:spPr>
          <a:xfrm>
            <a:off x="1158240" y="286043"/>
            <a:ext cx="9875520" cy="1356360"/>
          </a:xfrm>
        </p:spPr>
        <p:txBody>
          <a:bodyPr>
            <a:normAutofit/>
          </a:bodyPr>
          <a:lstStyle/>
          <a:p>
            <a:r>
              <a:rPr lang="ru-RU" sz="2800" dirty="0"/>
              <a:t>Счета учета расчетов с Внебюджетными фондами</a:t>
            </a:r>
          </a:p>
        </p:txBody>
      </p:sp>
      <p:sp>
        <p:nvSpPr>
          <p:cNvPr id="3" name="Объект 2">
            <a:extLst>
              <a:ext uri="{FF2B5EF4-FFF2-40B4-BE49-F238E27FC236}">
                <a16:creationId xmlns:a16="http://schemas.microsoft.com/office/drawing/2014/main" id="{3300802D-18C8-4E4F-9DBA-CDDC3A34EBCB}"/>
              </a:ext>
            </a:extLst>
          </p:cNvPr>
          <p:cNvSpPr>
            <a:spLocks noGrp="1"/>
          </p:cNvSpPr>
          <p:nvPr>
            <p:ph idx="1"/>
          </p:nvPr>
        </p:nvSpPr>
        <p:spPr>
          <a:xfrm>
            <a:off x="590844" y="1642403"/>
            <a:ext cx="10425028" cy="4453597"/>
          </a:xfrm>
        </p:spPr>
        <p:txBody>
          <a:bodyPr/>
          <a:lstStyle/>
          <a:p>
            <a:pPr marL="45720" indent="0">
              <a:buNone/>
            </a:pPr>
            <a:r>
              <a:rPr lang="ru-RU" dirty="0"/>
              <a:t>   Синтетический учет ведется в Главной книге в обобщенном виде, а аналитический учет — в учетных регистрах по видам налогов. При журнально-ордерной форме синтетический и аналитический учет совмещен в журнале-ордере № 8 или заменяющей его ведомости-</a:t>
            </a:r>
            <a:r>
              <a:rPr lang="ru-RU" dirty="0" err="1"/>
              <a:t>машинограмме</a:t>
            </a:r>
            <a:r>
              <a:rPr lang="ru-RU" dirty="0"/>
              <a:t>.</a:t>
            </a:r>
          </a:p>
          <a:p>
            <a:pPr marL="45720" indent="0">
              <a:buNone/>
            </a:pPr>
            <a:r>
              <a:rPr lang="ru-RU" dirty="0"/>
              <a:t>  Для обобщения информации о расчетах с бюджетами по налогам и сборам, уплачиваемым организацией, и налогам с работниками этой организации предназначен счет 68 «Расчеты по налогам и сборам» счет активно-пассивный.</a:t>
            </a:r>
          </a:p>
          <a:p>
            <a:pPr marL="45720" indent="0">
              <a:buNone/>
            </a:pPr>
            <a:r>
              <a:rPr lang="ru-RU" dirty="0"/>
              <a:t>Счет 68 «Расчеты по налогам и сборам» кредитуется на суммы, причитающиеся по налоговым декларациям (расчетам) ко взносу в бюджеты (в корреспонденции со счетом 99 — на сумму налога на прибыль, со четом 70 «расчеты с персоналом по оплате труда» - на сумму налога на доходы физических лиц и т.д.)</a:t>
            </a:r>
          </a:p>
          <a:p>
            <a:pPr marL="45720" indent="0">
              <a:buNone/>
            </a:pPr>
            <a:endParaRPr lang="ru-RU" dirty="0"/>
          </a:p>
        </p:txBody>
      </p:sp>
    </p:spTree>
    <p:extLst>
      <p:ext uri="{BB962C8B-B14F-4D97-AF65-F5344CB8AC3E}">
        <p14:creationId xmlns:p14="http://schemas.microsoft.com/office/powerpoint/2010/main" val="5740909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TM03457444[[fn=Базис]]</Template>
  <TotalTime>401</TotalTime>
  <Words>1506</Words>
  <Application>Microsoft Office PowerPoint</Application>
  <PresentationFormat>Широкоэкранный</PresentationFormat>
  <Paragraphs>39</Paragraphs>
  <Slides>15</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15</vt:i4>
      </vt:variant>
    </vt:vector>
  </HeadingPairs>
  <TitlesOfParts>
    <vt:vector size="17" baseType="lpstr">
      <vt:lpstr>Corbel</vt:lpstr>
      <vt:lpstr>Базис</vt:lpstr>
      <vt:lpstr>Департамент образования Вологодской области. БПОУ ВО «Вологодский аграрно-экономический колледж».</vt:lpstr>
      <vt:lpstr>Цели и задачи работы :</vt:lpstr>
      <vt:lpstr>Учет расчетов с Внебюджетными фондами </vt:lpstr>
      <vt:lpstr>Презентация PowerPoint</vt:lpstr>
      <vt:lpstr>Презентация PowerPoint</vt:lpstr>
      <vt:lpstr>Презентация PowerPoint</vt:lpstr>
      <vt:lpstr>   В качестве возможных искажений при расчетах с внебюджетными фондами могут быть следующие:      1) нарушение порядка формирования базы по страховым взносам в государственные внебюджетные фонды;    2) нарушение порядка применения ставок по страховым взносам в государственные внебюджетные фонды;     3) нарушение порядка расчета пособий, в т.ч. за счет фонда социального страхования;     4) нарушение правомерности применения льгот при начислении страховых взносов в государственные внебюджетные фонды;     5) нарушение порядка ведения синтетического и аналитического учета расчетов страховых взносов в государственные внебюджетные фонды по счету 69 «Расчеты по социальному страхованию и обеспечению»;     6) несоответствие записей в отчетах и журналах, других регистрах;    7) отсутствие Правил внутреннего трудового распорядка организации, Положения по оплате труда, коллективного договора, трудовых договоров, положения о премировании и т.д.;    8) ошибочные действия, допущенные при сборе и обработке данных, на основании которых рассчитываются страховые взносы;  </vt:lpstr>
      <vt:lpstr>   9) арифметические ошибки, описки и пропуски при расчете базы для начисления страховых взносов;    10) ошибки автоматизированной обработки информации, возникающие как при вводе информации в компьютерную программу учета, так и непосредственно при использовании программного обеспечения: при обработке, хранении и передаче данных (повторный ввод, потеря данных, неточное округление);     11) несвоевременное исполнение страховых обязательств;     12) неправильное заполнение строк отчетного расчета при условии полного и правильного отражения произведенных операций в регистрах бухгалтерского учета;     13) фальсификация отчетности.</vt:lpstr>
      <vt:lpstr>Счета учета расчетов с Внебюджетными фондами</vt:lpstr>
      <vt:lpstr>Презентация PowerPoint</vt:lpstr>
      <vt:lpstr>Презентация PowerPoint</vt:lpstr>
      <vt:lpstr>2. Нарушение сроков расчетов с государственными внебюджетными фондами. Если организация или ИП не оплачивают вовремя страховые взносы, на них возлагается штраф. Размер штрафа составляет 5% от суммы страховых выплат за каждый отчетный период. Сама сумма не может превышать 30% и быть меньше одной тысячи рублей. Ответственному лицу или руководителю предприятия может также грозить штраф от 300 до 500 рублей. Нарушение сроков уплаты взносов происходит, если индивидуальный предприниматель или юридическое лицо не уплатили до 15-го числа каждого месяца необходимый взнос.  3. Ошибки в расчете страховых взносов. Контрольное соотношение в налоговой отчетности — это соответствие цифр, отраженных в одной части (строке, поле, графе) отчета, тем цифрам, что показываются в другой части документа (а иногда и в совсем другом отчете). Контрольные соотношения по РСВ закреплены в письме ФНС России от 29.12.2017 № ГД-4-11/27043@. Их несоблюдение — одна из самых частых ошибок при сдаче расчета по страховым взносам</vt:lpstr>
      <vt:lpstr>Таким образом, на основании выше представленного материала можно сделать следующие выводы:   — расчеты по платежам во внебюджетные фонды регулируются НК РФ, а именно главой 34 «Страховые взносы»;  — основными задачами, которые ставятся при проведении аудита расчетов с внебюджетными фондами, является подтверждение правильности, своевременности и полноты начисления и перечисления налогов, правильности ведения учета по этим расчетам, правильности заполнения отчетности и соответствия данных учетных регистров данным налоговой отчетности;  — по результатам аудиторской проверки расчетов предприятия с государственными внебюджетными фондами, аудитор должен составить аудиторское заключение по проверяемому участку учета.</vt:lpstr>
      <vt:lpstr>Список использованной литературы:  1. schetuchet.ru 2. Consultant.ru 3. revolution.allbest.ru   </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Вологодской области. БПОУ ВО «Вологодский аграрно-экономический колледж».</dc:title>
  <dc:creator>Kenshi Ro</dc:creator>
  <cp:lastModifiedBy>Kenshi Ro</cp:lastModifiedBy>
  <cp:revision>1</cp:revision>
  <dcterms:created xsi:type="dcterms:W3CDTF">2022-05-22T08:31:06Z</dcterms:created>
  <dcterms:modified xsi:type="dcterms:W3CDTF">2022-05-22T15:12:09Z</dcterms:modified>
</cp:coreProperties>
</file>