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60" r:id="rId5"/>
    <p:sldId id="261" r:id="rId6"/>
    <p:sldId id="258" r:id="rId7"/>
    <p:sldId id="262" r:id="rId8"/>
    <p:sldId id="263" r:id="rId9"/>
    <p:sldId id="264" r:id="rId10"/>
    <p:sldId id="265" r:id="rId11"/>
    <p:sldId id="266" r:id="rId12"/>
    <p:sldId id="267" r:id="rId13"/>
    <p:sldId id="268" r:id="rId14"/>
    <p:sldId id="271" r:id="rId15"/>
    <p:sldId id="269" r:id="rId16"/>
    <p:sldId id="270"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1504D17A-EE33-4147-BBF2-187D532403FF}" type="datetimeFigureOut">
              <a:rPr lang="ru-RU" smtClean="0"/>
              <a:t>17.05.2022</a:t>
            </a:fld>
            <a:endParaRPr lang="ru-RU" dirty="0"/>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7B1F778-9ECD-4CFD-8427-B8137D861B33}" type="slidenum">
              <a:rPr lang="ru-RU" smtClean="0"/>
              <a:t>‹#›</a:t>
            </a:fld>
            <a:endParaRPr lang="ru-RU" dirty="0"/>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504D17A-EE33-4147-BBF2-187D532403FF}" type="datetimeFigureOut">
              <a:rPr lang="ru-RU" smtClean="0"/>
              <a:t>17.05.2022</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17B1F778-9ECD-4CFD-8427-B8137D861B33}"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504D17A-EE33-4147-BBF2-187D532403FF}" type="datetimeFigureOut">
              <a:rPr lang="ru-RU" smtClean="0"/>
              <a:t>17.05.2022</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17B1F778-9ECD-4CFD-8427-B8137D861B33}"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504D17A-EE33-4147-BBF2-187D532403FF}" type="datetimeFigureOut">
              <a:rPr lang="ru-RU" smtClean="0"/>
              <a:t>17.05.2022</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17B1F778-9ECD-4CFD-8427-B8137D861B33}"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1504D17A-EE33-4147-BBF2-187D532403FF}" type="datetimeFigureOut">
              <a:rPr lang="ru-RU" smtClean="0"/>
              <a:t>17.05.2022</a:t>
            </a:fld>
            <a:endParaRPr lang="ru-RU" dirty="0"/>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7B1F778-9ECD-4CFD-8427-B8137D861B33}" type="slidenum">
              <a:rPr lang="ru-RU" smtClean="0"/>
              <a:t>‹#›</a:t>
            </a:fld>
            <a:endParaRPr lang="ru-RU" dirty="0"/>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504D17A-EE33-4147-BBF2-187D532403FF}" type="datetimeFigureOut">
              <a:rPr lang="ru-RU" smtClean="0"/>
              <a:t>17.05.2022</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a:xfrm>
            <a:off x="8641080" y="6514568"/>
            <a:ext cx="464288" cy="274320"/>
          </a:xfrm>
        </p:spPr>
        <p:txBody>
          <a:bodyPr/>
          <a:lstStyle>
            <a:extLst/>
          </a:lstStyle>
          <a:p>
            <a:fld id="{17B1F778-9ECD-4CFD-8427-B8137D861B33}" type="slidenum">
              <a:rPr lang="ru-RU" smtClean="0"/>
              <a:t>‹#›</a:t>
            </a:fld>
            <a:endParaRPr lang="ru-RU" dirty="0"/>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1504D17A-EE33-4147-BBF2-187D532403FF}" type="datetimeFigureOut">
              <a:rPr lang="ru-RU" smtClean="0"/>
              <a:t>17.05.2022</a:t>
            </a:fld>
            <a:endParaRPr lang="ru-RU" dirty="0"/>
          </a:p>
        </p:txBody>
      </p:sp>
      <p:sp>
        <p:nvSpPr>
          <p:cNvPr id="8" name="Нижний колонтитул 7"/>
          <p:cNvSpPr>
            <a:spLocks noGrp="1"/>
          </p:cNvSpPr>
          <p:nvPr>
            <p:ph type="ftr" sz="quarter" idx="11"/>
          </p:nvPr>
        </p:nvSpPr>
        <p:spPr/>
        <p:txBody>
          <a:bodyPr/>
          <a:lstStyle>
            <a:extLst/>
          </a:lstStyle>
          <a:p>
            <a:endParaRPr lang="ru-RU" dirty="0"/>
          </a:p>
        </p:txBody>
      </p:sp>
      <p:sp>
        <p:nvSpPr>
          <p:cNvPr id="9" name="Номер слайда 8"/>
          <p:cNvSpPr>
            <a:spLocks noGrp="1"/>
          </p:cNvSpPr>
          <p:nvPr>
            <p:ph type="sldNum" sz="quarter" idx="12"/>
          </p:nvPr>
        </p:nvSpPr>
        <p:spPr>
          <a:xfrm>
            <a:off x="8641080" y="6514568"/>
            <a:ext cx="464288" cy="274320"/>
          </a:xfrm>
        </p:spPr>
        <p:txBody>
          <a:bodyPr/>
          <a:lstStyle>
            <a:extLst/>
          </a:lstStyle>
          <a:p>
            <a:fld id="{17B1F778-9ECD-4CFD-8427-B8137D861B33}"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1504D17A-EE33-4147-BBF2-187D532403FF}" type="datetimeFigureOut">
              <a:rPr lang="ru-RU" smtClean="0"/>
              <a:t>17.05.2022</a:t>
            </a:fld>
            <a:endParaRPr lang="ru-RU" dirty="0"/>
          </a:p>
        </p:txBody>
      </p:sp>
      <p:sp>
        <p:nvSpPr>
          <p:cNvPr id="4" name="Нижний колонтитул 3"/>
          <p:cNvSpPr>
            <a:spLocks noGrp="1"/>
          </p:cNvSpPr>
          <p:nvPr>
            <p:ph type="ftr" sz="quarter" idx="11"/>
          </p:nvPr>
        </p:nvSpPr>
        <p:spPr/>
        <p:txBody>
          <a:bodyPr/>
          <a:lstStyle>
            <a:extLst/>
          </a:lstStyle>
          <a:p>
            <a:endParaRPr lang="ru-RU" dirty="0"/>
          </a:p>
        </p:txBody>
      </p:sp>
      <p:sp>
        <p:nvSpPr>
          <p:cNvPr id="5" name="Номер слайда 4"/>
          <p:cNvSpPr>
            <a:spLocks noGrp="1"/>
          </p:cNvSpPr>
          <p:nvPr>
            <p:ph type="sldNum" sz="quarter" idx="12"/>
          </p:nvPr>
        </p:nvSpPr>
        <p:spPr/>
        <p:txBody>
          <a:bodyPr/>
          <a:lstStyle>
            <a:extLst/>
          </a:lstStyle>
          <a:p>
            <a:fld id="{17B1F778-9ECD-4CFD-8427-B8137D861B33}" type="slidenum">
              <a:rPr lang="ru-RU" smtClean="0"/>
              <a:t>‹#›</a:t>
            </a:fld>
            <a:endParaRPr lang="ru-RU" dirty="0"/>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1504D17A-EE33-4147-BBF2-187D532403FF}" type="datetimeFigureOut">
              <a:rPr lang="ru-RU" smtClean="0"/>
              <a:t>17.05.2022</a:t>
            </a:fld>
            <a:endParaRPr lang="ru-RU" dirty="0"/>
          </a:p>
        </p:txBody>
      </p:sp>
      <p:sp>
        <p:nvSpPr>
          <p:cNvPr id="3" name="Нижний колонтитул 2"/>
          <p:cNvSpPr>
            <a:spLocks noGrp="1"/>
          </p:cNvSpPr>
          <p:nvPr>
            <p:ph type="ftr" sz="quarter" idx="11"/>
          </p:nvPr>
        </p:nvSpPr>
        <p:spPr/>
        <p:txBody>
          <a:bodyPr/>
          <a:lstStyle>
            <a:extLst/>
          </a:lstStyle>
          <a:p>
            <a:endParaRPr lang="ru-RU" dirty="0"/>
          </a:p>
        </p:txBody>
      </p:sp>
      <p:sp>
        <p:nvSpPr>
          <p:cNvPr id="4" name="Номер слайда 3"/>
          <p:cNvSpPr>
            <a:spLocks noGrp="1"/>
          </p:cNvSpPr>
          <p:nvPr>
            <p:ph type="sldNum" sz="quarter" idx="12"/>
          </p:nvPr>
        </p:nvSpPr>
        <p:spPr/>
        <p:txBody>
          <a:bodyPr/>
          <a:lstStyle>
            <a:extLst/>
          </a:lstStyle>
          <a:p>
            <a:fld id="{17B1F778-9ECD-4CFD-8427-B8137D861B33}"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1504D17A-EE33-4147-BBF2-187D532403FF}" type="datetimeFigureOut">
              <a:rPr lang="ru-RU" smtClean="0"/>
              <a:t>17.05.2022</a:t>
            </a:fld>
            <a:endParaRPr lang="ru-RU" dirty="0"/>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7B1F778-9ECD-4CFD-8427-B8137D861B33}" type="slidenum">
              <a:rPr lang="ru-RU" smtClean="0"/>
              <a:t>‹#›</a:t>
            </a:fld>
            <a:endParaRPr lang="ru-RU" dirty="0"/>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dirty="0"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1504D17A-EE33-4147-BBF2-187D532403FF}" type="datetimeFigureOut">
              <a:rPr lang="ru-RU" smtClean="0"/>
              <a:t>17.05.2022</a:t>
            </a:fld>
            <a:endParaRPr lang="ru-RU" dirty="0"/>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7B1F778-9ECD-4CFD-8427-B8137D861B33}" type="slidenum">
              <a:rPr lang="ru-RU" smtClean="0"/>
              <a:t>‹#›</a:t>
            </a:fld>
            <a:endParaRPr lang="ru-RU" dirty="0"/>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dirty="0"/>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504D17A-EE33-4147-BBF2-187D532403FF}" type="datetimeFigureOut">
              <a:rPr lang="ru-RU" smtClean="0"/>
              <a:t>17.05.2022</a:t>
            </a:fld>
            <a:endParaRPr lang="ru-RU" dirty="0"/>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17B1F778-9ECD-4CFD-8427-B8137D861B33}" type="slidenum">
              <a:rPr lang="ru-RU" smtClean="0"/>
              <a:t>‹#›</a:t>
            </a:fld>
            <a:endParaRPr lang="ru-RU" dirty="0"/>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www.buhgalteria.ru/" TargetMode="External"/><Relationship Id="rId3" Type="http://schemas.openxmlformats.org/officeDocument/2006/relationships/hyperlink" Target="http://www.garant.ru/" TargetMode="External"/><Relationship Id="rId7" Type="http://schemas.openxmlformats.org/officeDocument/2006/relationships/hyperlink" Target="http://www.ipbr.ru/" TargetMode="External"/><Relationship Id="rId2" Type="http://schemas.openxmlformats.org/officeDocument/2006/relationships/hyperlink" Target="http://www.edu.ru/" TargetMode="External"/><Relationship Id="rId1" Type="http://schemas.openxmlformats.org/officeDocument/2006/relationships/slideLayout" Target="../slideLayouts/slideLayout2.xml"/><Relationship Id="rId6" Type="http://schemas.openxmlformats.org/officeDocument/2006/relationships/hyperlink" Target="https://www.minfin.ru/" TargetMode="External"/><Relationship Id="rId5" Type="http://schemas.openxmlformats.org/officeDocument/2006/relationships/hyperlink" Target="https://www.audit-it.ru/" TargetMode="External"/><Relationship Id="rId4" Type="http://schemas.openxmlformats.org/officeDocument/2006/relationships/hyperlink" Target="http://www.consultant.ru/"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57258" y="1000108"/>
            <a:ext cx="7786742" cy="1357298"/>
          </a:xfrm>
        </p:spPr>
        <p:txBody>
          <a:bodyPr>
            <a:normAutofit fontScale="90000"/>
          </a:bodyPr>
          <a:lstStyle/>
          <a:p>
            <a:pPr algn="ctr"/>
            <a:r>
              <a:rPr lang="ru-RU" sz="4000" dirty="0" smtClean="0">
                <a:solidFill>
                  <a:schemeClr val="tx1"/>
                </a:solidFill>
                <a:latin typeface="Times New Roman" pitchFamily="18" charset="0"/>
                <a:cs typeface="Times New Roman" pitchFamily="18" charset="0"/>
              </a:rPr>
              <a:t>БПОУ «Вологодский Аграрно – экономический колледж»</a:t>
            </a:r>
            <a:r>
              <a:rPr lang="ru-RU" sz="3600" dirty="0" smtClean="0">
                <a:solidFill>
                  <a:schemeClr val="tx1"/>
                </a:solidFill>
                <a:latin typeface="Times New Roman" pitchFamily="18" charset="0"/>
                <a:cs typeface="Times New Roman" pitchFamily="18" charset="0"/>
              </a:rPr>
              <a:t/>
            </a:r>
            <a:br>
              <a:rPr lang="ru-RU" sz="3600" dirty="0" smtClean="0">
                <a:solidFill>
                  <a:schemeClr val="tx1"/>
                </a:solidFill>
                <a:latin typeface="Times New Roman" pitchFamily="18" charset="0"/>
                <a:cs typeface="Times New Roman" pitchFamily="18" charset="0"/>
              </a:rPr>
            </a:br>
            <a:r>
              <a:rPr lang="ru-RU" sz="3600" dirty="0" smtClean="0">
                <a:solidFill>
                  <a:schemeClr val="tx1"/>
                </a:solidFill>
                <a:latin typeface="Times New Roman" pitchFamily="18" charset="0"/>
                <a:cs typeface="Times New Roman" pitchFamily="18" charset="0"/>
              </a:rPr>
              <a:t/>
            </a:r>
            <a:br>
              <a:rPr lang="ru-RU" sz="3600" dirty="0" smtClean="0">
                <a:solidFill>
                  <a:schemeClr val="tx1"/>
                </a:solidFill>
                <a:latin typeface="Times New Roman" pitchFamily="18" charset="0"/>
                <a:cs typeface="Times New Roman" pitchFamily="18" charset="0"/>
              </a:rPr>
            </a:br>
            <a:r>
              <a:rPr lang="ru-RU" sz="3600" dirty="0" smtClean="0">
                <a:solidFill>
                  <a:schemeClr val="tx1"/>
                </a:solidFill>
                <a:latin typeface="Times New Roman" pitchFamily="18" charset="0"/>
                <a:cs typeface="Times New Roman" pitchFamily="18" charset="0"/>
              </a:rPr>
              <a:t>Аудит учредительных документов</a:t>
            </a:r>
            <a:endParaRPr lang="ru-RU" sz="3600" dirty="0">
              <a:solidFill>
                <a:schemeClr val="tx1"/>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214546" y="3214686"/>
            <a:ext cx="6643734" cy="1752600"/>
          </a:xfrm>
        </p:spPr>
        <p:txBody>
          <a:bodyPr>
            <a:noAutofit/>
          </a:bodyPr>
          <a:lstStyle/>
          <a:p>
            <a:r>
              <a:rPr lang="ru-RU" sz="2600" dirty="0" smtClean="0">
                <a:latin typeface="Times New Roman" pitchFamily="18" charset="0"/>
                <a:cs typeface="Times New Roman" pitchFamily="18" charset="0"/>
              </a:rPr>
              <a:t>Работу выполнила: Базгарева Алина </a:t>
            </a:r>
          </a:p>
          <a:p>
            <a:r>
              <a:rPr lang="ru-RU" sz="2600" dirty="0" smtClean="0">
                <a:latin typeface="Times New Roman" pitchFamily="18" charset="0"/>
                <a:cs typeface="Times New Roman" pitchFamily="18" charset="0"/>
              </a:rPr>
              <a:t>232 группа</a:t>
            </a:r>
          </a:p>
          <a:p>
            <a:r>
              <a:rPr lang="ru-RU" sz="2600" dirty="0" smtClean="0">
                <a:latin typeface="Times New Roman" pitchFamily="18" charset="0"/>
                <a:cs typeface="Times New Roman" pitchFamily="18" charset="0"/>
              </a:rPr>
              <a:t>Работу проверила: Демидова Юлия Васильевна</a:t>
            </a:r>
            <a:endParaRPr lang="ru-RU" sz="2600" dirty="0">
              <a:latin typeface="Times New Roman" pitchFamily="18" charset="0"/>
              <a:cs typeface="Times New Roman" pitchFamily="18" charset="0"/>
            </a:endParaRPr>
          </a:p>
        </p:txBody>
      </p:sp>
      <p:sp>
        <p:nvSpPr>
          <p:cNvPr id="4" name="TextBox 3"/>
          <p:cNvSpPr txBox="1"/>
          <p:nvPr/>
        </p:nvSpPr>
        <p:spPr>
          <a:xfrm>
            <a:off x="4000496" y="6143644"/>
            <a:ext cx="1499513" cy="492443"/>
          </a:xfrm>
          <a:prstGeom prst="rect">
            <a:avLst/>
          </a:prstGeom>
          <a:noFill/>
        </p:spPr>
        <p:txBody>
          <a:bodyPr wrap="square" rtlCol="0">
            <a:spAutoFit/>
          </a:bodyPr>
          <a:lstStyle/>
          <a:p>
            <a:r>
              <a:rPr lang="ru-RU" sz="2600" dirty="0" smtClean="0">
                <a:latin typeface="Times New Roman" pitchFamily="18" charset="0"/>
                <a:cs typeface="Times New Roman" pitchFamily="18" charset="0"/>
              </a:rPr>
              <a:t>2022 год</a:t>
            </a:r>
            <a:endParaRPr lang="ru-RU" sz="2600" dirty="0">
              <a:latin typeface="Times New Roman" pitchFamily="18" charset="0"/>
              <a:cs typeface="Times New Roman" pitchFamily="18" charset="0"/>
            </a:endParaRPr>
          </a:p>
        </p:txBody>
      </p:sp>
      <p:pic>
        <p:nvPicPr>
          <p:cNvPr id="14338" name="Picture 2" descr="https://www.100best.ru/Logo/9803_logo.jpg"/>
          <p:cNvPicPr>
            <a:picLocks noChangeAspect="1" noChangeArrowheads="1"/>
          </p:cNvPicPr>
          <p:nvPr/>
        </p:nvPicPr>
        <p:blipFill>
          <a:blip r:embed="rId2" cstate="print"/>
          <a:srcRect/>
          <a:stretch>
            <a:fillRect/>
          </a:stretch>
        </p:blipFill>
        <p:spPr bwMode="auto">
          <a:xfrm>
            <a:off x="357158" y="357166"/>
            <a:ext cx="1500198" cy="154659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70000" lnSpcReduction="20000"/>
          </a:bodyPr>
          <a:lstStyle/>
          <a:p>
            <a:pPr>
              <a:buNone/>
            </a:pPr>
            <a:r>
              <a:rPr lang="ru-RU" dirty="0" smtClean="0">
                <a:latin typeface="Times New Roman" pitchFamily="18" charset="0"/>
                <a:cs typeface="Times New Roman" pitchFamily="18" charset="0"/>
              </a:rPr>
              <a:t>    По </a:t>
            </a:r>
            <a:r>
              <a:rPr lang="ru-RU" dirty="0" smtClean="0">
                <a:latin typeface="Times New Roman" pitchFamily="18" charset="0"/>
                <a:cs typeface="Times New Roman" pitchFamily="18" charset="0"/>
              </a:rPr>
              <a:t>данным приходных кассовых ордеров, выписок банков по расчетным и валютным счетам с приложенными к ним оправдательными документами проверяется полнота и своевременность оприходования внесенных участниками в счет вкладов денежных сумм Иностранная валюта принимается к учету в рублях по курсу Центрального банка РФ, действовавшему на дату взноса.</a:t>
            </a:r>
          </a:p>
          <a:p>
            <a:pPr>
              <a:buNone/>
            </a:pPr>
            <a:r>
              <a:rPr lang="ru-RU" dirty="0" smtClean="0">
                <a:latin typeface="Times New Roman" pitchFamily="18" charset="0"/>
                <a:cs typeface="Times New Roman" pitchFamily="18" charset="0"/>
              </a:rPr>
              <a:t>    В </a:t>
            </a:r>
            <a:r>
              <a:rPr lang="ru-RU" dirty="0" smtClean="0">
                <a:latin typeface="Times New Roman" pitchFamily="18" charset="0"/>
                <a:cs typeface="Times New Roman" pitchFamily="18" charset="0"/>
              </a:rPr>
              <a:t>счет вкладов в уставный капитал по договоренности между учредителями могут вноситься не только денежные средства, но и материальные ценности, ценные бумаги, интеллектуальная собственность и др. Поэтому аудиторам важно убедиться в наличии документов, подтверждающих имущественные права учредителей на не денежные объекты, а также в обоснованности их оценки и правильности ее документального оформления (наличие актов оценки, экспертных заключений, актов приемки-передачи, авизо, накладных и т. п.)</a:t>
            </a:r>
          </a:p>
          <a:p>
            <a:endParaRPr lang="ru-RU"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500174"/>
            <a:ext cx="8715436" cy="4854597"/>
          </a:xfrm>
        </p:spPr>
        <p:txBody>
          <a:bodyPr>
            <a:noAutofit/>
          </a:bodyPr>
          <a:lstStyle/>
          <a:p>
            <a:pPr>
              <a:buNone/>
            </a:pPr>
            <a:r>
              <a:rPr lang="ru-RU" sz="2000" dirty="0" smtClean="0">
                <a:latin typeface="Times New Roman" pitchFamily="18" charset="0"/>
                <a:cs typeface="Times New Roman" pitchFamily="18" charset="0"/>
              </a:rPr>
              <a:t>     В </a:t>
            </a:r>
            <a:r>
              <a:rPr lang="ru-RU" sz="2000" dirty="0" smtClean="0">
                <a:latin typeface="Times New Roman" pitchFamily="18" charset="0"/>
                <a:cs typeface="Times New Roman" pitchFamily="18" charset="0"/>
              </a:rPr>
              <a:t>процессе взаимной сверки первичных документов (актов приемки-передачи основных средств, нематериальных активов, ценных бумаг, накладных и приходных ордеров на материалы и другие товарно-материальные ценности, актов оценки), учредительных документов и регистров по счету 75-1 "Расчеты по вкладам в уставный (складочный) капитал" подтверждается полнота и своевременность отражения на счетах бухгалтерского учета неденежного имущества, поступившего в счет вкладов в уставный капитал. Аудиторам следует обратить внимание на соответствие нематериальных активов законодательно установленных требований к ним по форме, содержанию и оценке. Если в уставный капитал предприятия были внесены ценные бумаги других эмитентов, то необходимо также удостовериться в том, что эти ценные бумаги ранее уже обращались </a:t>
            </a:r>
            <a:r>
              <a:rPr lang="ru-RU" sz="2000" dirty="0" smtClean="0">
                <a:latin typeface="Times New Roman" pitchFamily="18" charset="0"/>
                <a:cs typeface="Times New Roman" pitchFamily="18" charset="0"/>
              </a:rPr>
              <a:t>на фондовом </a:t>
            </a:r>
            <a:r>
              <a:rPr lang="ru-RU" sz="2000" dirty="0" smtClean="0">
                <a:latin typeface="Times New Roman" pitchFamily="18" charset="0"/>
                <a:cs typeface="Times New Roman" pitchFamily="18" charset="0"/>
              </a:rPr>
              <a:t>рынке, а их оценочная стоимость на момент взноса не превышала рыночную стоимость.</a:t>
            </a:r>
          </a:p>
          <a:p>
            <a:endParaRPr lang="ru-RU"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77500" lnSpcReduction="20000"/>
          </a:bodyPr>
          <a:lstStyle/>
          <a:p>
            <a:pPr>
              <a:buNone/>
            </a:pPr>
            <a:r>
              <a:rPr lang="ru-RU" dirty="0" smtClean="0">
                <a:latin typeface="Times New Roman" pitchFamily="18" charset="0"/>
                <a:cs typeface="Times New Roman" pitchFamily="18" charset="0"/>
              </a:rPr>
              <a:t>    В </a:t>
            </a:r>
            <a:r>
              <a:rPr lang="ru-RU" dirty="0" smtClean="0">
                <a:latin typeface="Times New Roman" pitchFamily="18" charset="0"/>
                <a:cs typeface="Times New Roman" pitchFamily="18" charset="0"/>
              </a:rPr>
              <a:t>процессе проверки организации синтетического учета расчетов с учредителями аудиторы сравнивают фактические корреспонденции счетов с разработанными схемами корреспонденции счетов по учету таких расчетов. Аудиторам важно также установить, обеспечивает ли величина уставного капитала объем деятельности предприятия, какова его доля в составе собственных источников средств; от этого в известной мере зависит степень доверия к предприятию со стороны потенциальных инвесторов, его устойчивость при неопределенных обстоятельствах. Поэтому по состоянию на конец отчетного года следует определить сумму чистых активов предприятия и сравнить их с величиной уставного капитала.</a:t>
            </a:r>
            <a:endParaRPr lang="ru-RU"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77500" lnSpcReduction="20000"/>
          </a:bodyPr>
          <a:lstStyle/>
          <a:p>
            <a:pPr>
              <a:buNone/>
            </a:pPr>
            <a:r>
              <a:rPr lang="ru-RU" dirty="0" smtClean="0">
                <a:latin typeface="Times New Roman" pitchFamily="18" charset="0"/>
                <a:cs typeface="Times New Roman" pitchFamily="18" charset="0"/>
              </a:rPr>
              <a:t>    Если </a:t>
            </a:r>
            <a:r>
              <a:rPr lang="ru-RU" dirty="0" smtClean="0">
                <a:latin typeface="Times New Roman" pitchFamily="18" charset="0"/>
                <a:cs typeface="Times New Roman" pitchFamily="18" charset="0"/>
              </a:rPr>
              <a:t>чистые активы предприятия окажутся меньше его уставного капитала, то аудиторы могут рекомендовать предприятию объявить об уменьшении своего уставного капитала до величины, не превышающей стоимости его чистых активов. Если по окончании второго и каждого последующего отчетного года стоимость чистых активов проверяемого предприятия оказывается меньше величины минимального уставного капитала, установленного законодательством для предприятий соответствующей организационно-правовой формы, то аудиторская организация не вправе подтвердить в отношении него применимость принципа действующего предприятия.</a:t>
            </a:r>
            <a:endParaRPr lang="ru-RU"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l"/>
            <a:r>
              <a:rPr lang="ru-RU" sz="4000" dirty="0" smtClean="0">
                <a:solidFill>
                  <a:schemeClr val="tx1"/>
                </a:solidFill>
                <a:latin typeface="Times New Roman" pitchFamily="18" charset="0"/>
                <a:cs typeface="Times New Roman" pitchFamily="18" charset="0"/>
              </a:rPr>
              <a:t>Заключение:</a:t>
            </a:r>
            <a:endParaRPr lang="ru-RU" sz="4000"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92500" lnSpcReduction="10000"/>
          </a:bodyPr>
          <a:lstStyle/>
          <a:p>
            <a:r>
              <a:rPr lang="ru-RU" dirty="0" smtClean="0"/>
              <a:t>Изучив тему «Аудита учредительных документов», я познакомилась с нормативно – правовой базой, которая используется при проведение аудиторской проверки. Так же, ознакомилась с этапами действий, который соблюдает аудитор при проверке. Чтобы организация прошла аудиторскую проверку, должны быть соблюдены все поставленные условия аудитора.</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l"/>
            <a:r>
              <a:rPr lang="ru-RU" sz="4000" dirty="0" smtClean="0">
                <a:solidFill>
                  <a:schemeClr val="tx1"/>
                </a:solidFill>
                <a:latin typeface="Times New Roman" pitchFamily="18" charset="0"/>
                <a:cs typeface="Times New Roman" pitchFamily="18" charset="0"/>
              </a:rPr>
              <a:t>Источники информации:</a:t>
            </a:r>
            <a:endParaRPr lang="ru-RU" sz="4000"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55000" lnSpcReduction="20000"/>
          </a:bodyPr>
          <a:lstStyle/>
          <a:p>
            <a:pPr marL="514350" lvl="0" indent="-514350">
              <a:buFont typeface="+mj-lt"/>
              <a:buAutoNum type="arabicPeriod"/>
            </a:pPr>
            <a:r>
              <a:rPr lang="ru-RU" dirty="0" smtClean="0"/>
              <a:t>Трудовой </a:t>
            </a:r>
            <a:r>
              <a:rPr lang="ru-RU" dirty="0" smtClean="0"/>
              <a:t>кодекс РФ.</a:t>
            </a:r>
          </a:p>
          <a:p>
            <a:pPr marL="514350" lvl="0" indent="-514350">
              <a:buFont typeface="+mj-lt"/>
              <a:buAutoNum type="arabicPeriod"/>
            </a:pPr>
            <a:r>
              <a:rPr lang="ru-RU" dirty="0" smtClean="0"/>
              <a:t>Гражданский кодекс РФ.</a:t>
            </a:r>
          </a:p>
          <a:p>
            <a:pPr marL="514350" lvl="0" indent="-514350">
              <a:buFont typeface="+mj-lt"/>
              <a:buAutoNum type="arabicPeriod"/>
            </a:pPr>
            <a:r>
              <a:rPr lang="ru-RU" dirty="0" smtClean="0"/>
              <a:t>Налоговый кодекс РФ.</a:t>
            </a:r>
          </a:p>
          <a:p>
            <a:pPr marL="514350" lvl="0" indent="-514350">
              <a:buFont typeface="+mj-lt"/>
              <a:buAutoNum type="arabicPeriod"/>
            </a:pPr>
            <a:r>
              <a:rPr lang="ru-RU" dirty="0" smtClean="0"/>
              <a:t>Федеральный закон от 30.12.2008 N 307-ФЗ (ред. от 01.05.2017) "Об аудиторской деятельности".</a:t>
            </a:r>
          </a:p>
          <a:p>
            <a:pPr marL="514350" lvl="0" indent="-514350">
              <a:buFont typeface="+mj-lt"/>
              <a:buAutoNum type="arabicPeriod"/>
            </a:pPr>
            <a:r>
              <a:rPr lang="ru-RU" dirty="0" smtClean="0"/>
              <a:t>Положения по бухгалтерскому учету.</a:t>
            </a:r>
          </a:p>
          <a:p>
            <a:pPr marL="514350" lvl="0" indent="-514350">
              <a:buFont typeface="+mj-lt"/>
              <a:buAutoNum type="arabicPeriod"/>
            </a:pPr>
            <a:r>
              <a:rPr lang="ru-RU" dirty="0" smtClean="0"/>
              <a:t>Международные стандарты аудита</a:t>
            </a:r>
          </a:p>
          <a:p>
            <a:pPr marL="514350" indent="-514350">
              <a:buFont typeface="+mj-lt"/>
              <a:buAutoNum type="arabicPeriod"/>
            </a:pPr>
            <a:r>
              <a:rPr lang="ru-RU" dirty="0" smtClean="0"/>
              <a:t>Федеральные правила (стандарты) аудиторской </a:t>
            </a:r>
            <a:r>
              <a:rPr lang="ru-RU" dirty="0" smtClean="0"/>
              <a:t>деятельности</a:t>
            </a:r>
          </a:p>
          <a:p>
            <a:pPr marL="514350" indent="-514350">
              <a:buFont typeface="+mj-lt"/>
              <a:buAutoNum type="arabicPeriod"/>
            </a:pPr>
            <a:r>
              <a:rPr lang="ru-RU" b="1" dirty="0" smtClean="0"/>
              <a:t>Интернет-ресурсы</a:t>
            </a:r>
            <a:r>
              <a:rPr lang="ru-RU" b="1" dirty="0" smtClean="0"/>
              <a:t>:</a:t>
            </a:r>
            <a:endParaRPr lang="ru-RU" dirty="0" smtClean="0"/>
          </a:p>
          <a:p>
            <a:pPr marL="514350" lvl="0" indent="-514350">
              <a:buFont typeface="+mj-lt"/>
              <a:buAutoNum type="arabicPeriod"/>
            </a:pPr>
            <a:r>
              <a:rPr lang="ru-RU" dirty="0" err="1" smtClean="0">
                <a:hlinkClick r:id="rId2"/>
              </a:rPr>
              <a:t>www.edu.ru</a:t>
            </a:r>
            <a:r>
              <a:rPr lang="ru-RU" dirty="0" smtClean="0"/>
              <a:t> </a:t>
            </a:r>
          </a:p>
          <a:p>
            <a:pPr marL="514350" lvl="0" indent="-514350">
              <a:buFont typeface="+mj-lt"/>
              <a:buAutoNum type="arabicPeriod"/>
            </a:pPr>
            <a:r>
              <a:rPr lang="en-US" u="sng" dirty="0" smtClean="0">
                <a:hlinkClick r:id="rId3"/>
              </a:rPr>
              <a:t>www</a:t>
            </a:r>
            <a:r>
              <a:rPr lang="ru-RU" u="sng" dirty="0" smtClean="0">
                <a:hlinkClick r:id="rId3"/>
              </a:rPr>
              <a:t>.</a:t>
            </a:r>
            <a:r>
              <a:rPr lang="en-US" u="sng" dirty="0" err="1" smtClean="0">
                <a:hlinkClick r:id="rId3"/>
              </a:rPr>
              <a:t>garant</a:t>
            </a:r>
            <a:r>
              <a:rPr lang="ru-RU" u="sng" dirty="0" smtClean="0">
                <a:hlinkClick r:id="rId3"/>
              </a:rPr>
              <a:t>.</a:t>
            </a:r>
            <a:r>
              <a:rPr lang="en-US" u="sng" dirty="0" err="1" smtClean="0">
                <a:hlinkClick r:id="rId3"/>
              </a:rPr>
              <a:t>ru</a:t>
            </a:r>
            <a:endParaRPr lang="ru-RU" dirty="0" smtClean="0"/>
          </a:p>
          <a:p>
            <a:pPr marL="514350" lvl="0" indent="-514350">
              <a:buFont typeface="+mj-lt"/>
              <a:buAutoNum type="arabicPeriod"/>
            </a:pPr>
            <a:r>
              <a:rPr lang="en-US" u="sng" dirty="0" smtClean="0">
                <a:hlinkClick r:id="rId4"/>
              </a:rPr>
              <a:t>www</a:t>
            </a:r>
            <a:r>
              <a:rPr lang="ru-RU" u="sng" dirty="0" smtClean="0">
                <a:hlinkClick r:id="rId4"/>
              </a:rPr>
              <a:t>.</a:t>
            </a:r>
            <a:r>
              <a:rPr lang="en-US" u="sng" dirty="0" smtClean="0">
                <a:hlinkClick r:id="rId4"/>
              </a:rPr>
              <a:t>consultant</a:t>
            </a:r>
            <a:r>
              <a:rPr lang="ru-RU" u="sng" dirty="0" smtClean="0">
                <a:hlinkClick r:id="rId4"/>
              </a:rPr>
              <a:t>.</a:t>
            </a:r>
            <a:r>
              <a:rPr lang="en-US" u="sng" dirty="0" err="1" smtClean="0">
                <a:hlinkClick r:id="rId4"/>
              </a:rPr>
              <a:t>ru</a:t>
            </a:r>
            <a:endParaRPr lang="ru-RU" dirty="0" smtClean="0"/>
          </a:p>
          <a:p>
            <a:pPr marL="514350" lvl="0" indent="-514350">
              <a:buFont typeface="+mj-lt"/>
              <a:buAutoNum type="arabicPeriod"/>
            </a:pPr>
            <a:r>
              <a:rPr lang="ru-RU" dirty="0" smtClean="0">
                <a:hlinkClick r:id="rId5"/>
              </a:rPr>
              <a:t>https://www.audit-it.ru</a:t>
            </a:r>
            <a:r>
              <a:rPr lang="ru-RU" dirty="0" smtClean="0"/>
              <a:t> (сайт о бухгалтерском учете, налогообложении и аудите)</a:t>
            </a:r>
          </a:p>
          <a:p>
            <a:pPr marL="514350" lvl="0" indent="-514350">
              <a:buFont typeface="+mj-lt"/>
              <a:buAutoNum type="arabicPeriod"/>
            </a:pPr>
            <a:r>
              <a:rPr lang="ru-RU" dirty="0" smtClean="0">
                <a:hlinkClick r:id="rId6"/>
              </a:rPr>
              <a:t>https://www.minfin.ru</a:t>
            </a:r>
            <a:r>
              <a:rPr lang="ru-RU" dirty="0" smtClean="0"/>
              <a:t> (сайт Министерства Финансов РФ)</a:t>
            </a:r>
          </a:p>
          <a:p>
            <a:pPr marL="514350" lvl="0" indent="-514350">
              <a:buFont typeface="+mj-lt"/>
              <a:buAutoNum type="arabicPeriod"/>
            </a:pPr>
            <a:r>
              <a:rPr lang="ru-RU" dirty="0" err="1" smtClean="0">
                <a:hlinkClick r:id="rId7"/>
              </a:rPr>
              <a:t>www.ipbr.ru</a:t>
            </a:r>
            <a:r>
              <a:rPr lang="ru-RU" dirty="0" smtClean="0"/>
              <a:t>  (сайт Института профессиональных бухгалтеров и аудиторов России)</a:t>
            </a:r>
          </a:p>
          <a:p>
            <a:pPr marL="514350" lvl="0" indent="-514350">
              <a:buFont typeface="+mj-lt"/>
              <a:buAutoNum type="arabicPeriod"/>
            </a:pPr>
            <a:r>
              <a:rPr lang="ru-RU" dirty="0" err="1" smtClean="0">
                <a:hlinkClick r:id="rId8"/>
              </a:rPr>
              <a:t>www.buhgalteria.ru</a:t>
            </a:r>
            <a:r>
              <a:rPr lang="ru-RU" dirty="0" smtClean="0"/>
              <a:t> (сайт о бухгалтерском учете, налогообложение и аудите) </a:t>
            </a:r>
          </a:p>
          <a:p>
            <a:pPr lvl="0"/>
            <a:endParaRPr lang="ru-RU" dirty="0" smtClean="0"/>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1857364"/>
            <a:ext cx="8229600" cy="1143000"/>
          </a:xfrm>
        </p:spPr>
        <p:txBody>
          <a:bodyPr>
            <a:normAutofit/>
          </a:bodyPr>
          <a:lstStyle/>
          <a:p>
            <a:pPr algn="ctr"/>
            <a:r>
              <a:rPr lang="ru-RU" sz="5400" dirty="0" smtClean="0"/>
              <a:t>Спасибо за внимание!</a:t>
            </a:r>
            <a:endParaRPr lang="ru-RU" sz="5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14290"/>
            <a:ext cx="8229600" cy="1143000"/>
          </a:xfrm>
        </p:spPr>
        <p:txBody>
          <a:bodyPr>
            <a:normAutofit/>
          </a:bodyPr>
          <a:lstStyle/>
          <a:p>
            <a:pPr algn="l"/>
            <a:r>
              <a:rPr lang="ru-RU" sz="4000" dirty="0" smtClean="0">
                <a:solidFill>
                  <a:schemeClr val="tx1"/>
                </a:solidFill>
                <a:latin typeface="Times New Roman" pitchFamily="18" charset="0"/>
                <a:cs typeface="Times New Roman" pitchFamily="18" charset="0"/>
              </a:rPr>
              <a:t>Цели и задачи </a:t>
            </a:r>
            <a:r>
              <a:rPr lang="ru-RU" sz="4400" dirty="0" smtClean="0">
                <a:solidFill>
                  <a:schemeClr val="tx1"/>
                </a:solidFill>
                <a:latin typeface="Times New Roman" pitchFamily="18" charset="0"/>
                <a:cs typeface="Times New Roman" pitchFamily="18" charset="0"/>
              </a:rPr>
              <a:t>работы</a:t>
            </a:r>
            <a:r>
              <a:rPr lang="ru-RU" sz="3600" dirty="0" smtClean="0">
                <a:solidFill>
                  <a:schemeClr val="tx1"/>
                </a:solidFill>
                <a:latin typeface="Times New Roman" pitchFamily="18" charset="0"/>
                <a:cs typeface="Times New Roman" pitchFamily="18" charset="0"/>
              </a:rPr>
              <a:t>:</a:t>
            </a:r>
            <a:endParaRPr lang="ru-RU" sz="3600"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Autofit/>
          </a:bodyPr>
          <a:lstStyle/>
          <a:p>
            <a:r>
              <a:rPr lang="ru-RU" sz="2200" dirty="0" smtClean="0">
                <a:latin typeface="Times New Roman" pitchFamily="18" charset="0"/>
                <a:cs typeface="Times New Roman" pitchFamily="18" charset="0"/>
              </a:rPr>
              <a:t>Цель: сформулировать </a:t>
            </a:r>
            <a:r>
              <a:rPr lang="ru-RU" sz="2200" dirty="0" smtClean="0">
                <a:latin typeface="Times New Roman" pitchFamily="18" charset="0"/>
                <a:cs typeface="Times New Roman" pitchFamily="18" charset="0"/>
              </a:rPr>
              <a:t>мнение относительно соответствия учредительных документов предприятия действующему </a:t>
            </a:r>
            <a:r>
              <a:rPr lang="ru-RU" sz="2200" dirty="0" smtClean="0">
                <a:latin typeface="Times New Roman" pitchFamily="18" charset="0"/>
                <a:cs typeface="Times New Roman" pitchFamily="18" charset="0"/>
              </a:rPr>
              <a:t>законодательству.</a:t>
            </a:r>
          </a:p>
          <a:p>
            <a:endParaRPr lang="ru-RU" sz="2200" dirty="0" smtClean="0">
              <a:latin typeface="Times New Roman" pitchFamily="18" charset="0"/>
              <a:cs typeface="Times New Roman" pitchFamily="18" charset="0"/>
            </a:endParaRPr>
          </a:p>
          <a:p>
            <a:pPr>
              <a:buNone/>
            </a:pPr>
            <a:r>
              <a:rPr lang="ru-RU" sz="2200" dirty="0" smtClean="0">
                <a:latin typeface="Times New Roman" pitchFamily="18" charset="0"/>
                <a:cs typeface="Times New Roman" pitchFamily="18" charset="0"/>
              </a:rPr>
              <a:t>     Для </a:t>
            </a:r>
            <a:r>
              <a:rPr lang="ru-RU" sz="2200" dirty="0" smtClean="0">
                <a:latin typeface="Times New Roman" pitchFamily="18" charset="0"/>
                <a:cs typeface="Times New Roman" pitchFamily="18" charset="0"/>
              </a:rPr>
              <a:t>достижения цели аудита учредительных документов </a:t>
            </a:r>
            <a:r>
              <a:rPr lang="ru-RU" sz="2200" dirty="0" smtClean="0">
                <a:latin typeface="Times New Roman" pitchFamily="18" charset="0"/>
                <a:cs typeface="Times New Roman" pitchFamily="18" charset="0"/>
              </a:rPr>
              <a:t>предприятия </a:t>
            </a:r>
            <a:r>
              <a:rPr lang="ru-RU" sz="2200" dirty="0" smtClean="0">
                <a:latin typeface="Times New Roman" pitchFamily="18" charset="0"/>
                <a:cs typeface="Times New Roman" pitchFamily="18" charset="0"/>
              </a:rPr>
              <a:t>должны быть решены следующие задачи</a:t>
            </a:r>
            <a:r>
              <a:rPr lang="ru-RU" sz="2200" dirty="0" smtClean="0">
                <a:latin typeface="Times New Roman" pitchFamily="18" charset="0"/>
                <a:cs typeface="Times New Roman" pitchFamily="18" charset="0"/>
              </a:rPr>
              <a:t>:</a:t>
            </a:r>
          </a:p>
          <a:p>
            <a:pPr marL="514350" indent="-514350">
              <a:buNone/>
            </a:pPr>
            <a:endParaRPr lang="ru-RU" sz="2200" dirty="0" smtClean="0">
              <a:latin typeface="Times New Roman" pitchFamily="18" charset="0"/>
              <a:cs typeface="Times New Roman" pitchFamily="18" charset="0"/>
            </a:endParaRPr>
          </a:p>
          <a:p>
            <a:pPr marL="514350" indent="-514350">
              <a:buFont typeface="+mj-lt"/>
              <a:buAutoNum type="arabicPeriod"/>
            </a:pPr>
            <a:r>
              <a:rPr lang="ru-RU" sz="2200" dirty="0" smtClean="0">
                <a:latin typeface="Times New Roman" pitchFamily="18" charset="0"/>
                <a:cs typeface="Times New Roman" pitchFamily="18" charset="0"/>
              </a:rPr>
              <a:t>Установить какими нормативными документами нужно руководствоваться в процессе проверки;</a:t>
            </a:r>
          </a:p>
          <a:p>
            <a:pPr marL="514350" indent="-514350">
              <a:buFont typeface="+mj-lt"/>
              <a:buAutoNum type="arabicPeriod"/>
            </a:pPr>
            <a:r>
              <a:rPr lang="ru-RU" sz="2200" dirty="0" smtClean="0">
                <a:latin typeface="Times New Roman" pitchFamily="18" charset="0"/>
                <a:cs typeface="Times New Roman" pitchFamily="18" charset="0"/>
              </a:rPr>
              <a:t>Определить порядок действия аудитора во время проверки;</a:t>
            </a:r>
          </a:p>
          <a:p>
            <a:pPr marL="514350" indent="-514350">
              <a:buFont typeface="+mj-lt"/>
              <a:buAutoNum type="arabicPeriod"/>
            </a:pPr>
            <a:endParaRPr lang="ru-RU" sz="22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l"/>
            <a:r>
              <a:rPr lang="ru-RU" sz="4000" dirty="0" smtClean="0">
                <a:solidFill>
                  <a:schemeClr val="tx1"/>
                </a:solidFill>
                <a:latin typeface="Times New Roman" pitchFamily="18" charset="0"/>
                <a:cs typeface="Times New Roman" pitchFamily="18" charset="0"/>
              </a:rPr>
              <a:t>Нормативно - правовые документы</a:t>
            </a:r>
            <a:r>
              <a:rPr lang="ru-RU" sz="4000" dirty="0" smtClean="0">
                <a:latin typeface="Times New Roman" pitchFamily="18" charset="0"/>
                <a:cs typeface="Times New Roman" pitchFamily="18" charset="0"/>
              </a:rPr>
              <a:t>:</a:t>
            </a:r>
            <a:endParaRPr lang="ru-RU" sz="4000" dirty="0">
              <a:latin typeface="Times New Roman" pitchFamily="18" charset="0"/>
              <a:cs typeface="Times New Roman" pitchFamily="18" charset="0"/>
            </a:endParaRPr>
          </a:p>
        </p:txBody>
      </p:sp>
      <p:sp>
        <p:nvSpPr>
          <p:cNvPr id="3" name="Содержимое 2"/>
          <p:cNvSpPr>
            <a:spLocks noGrp="1"/>
          </p:cNvSpPr>
          <p:nvPr>
            <p:ph idx="1"/>
          </p:nvPr>
        </p:nvSpPr>
        <p:spPr>
          <a:xfrm>
            <a:off x="500034" y="1428736"/>
            <a:ext cx="8229600" cy="4526280"/>
          </a:xfrm>
        </p:spPr>
        <p:txBody>
          <a:bodyPr>
            <a:noAutofit/>
          </a:bodyPr>
          <a:lstStyle/>
          <a:p>
            <a:pPr>
              <a:buNone/>
            </a:pPr>
            <a:r>
              <a:rPr lang="ru-RU" sz="2400" dirty="0" smtClean="0">
                <a:latin typeface="Times New Roman" pitchFamily="18" charset="0"/>
                <a:cs typeface="Times New Roman" pitchFamily="18" charset="0"/>
              </a:rPr>
              <a:t>В процессе проведения проверки необходимо руководствоваться следующими основными нормативными документами:</a:t>
            </a:r>
          </a:p>
          <a:p>
            <a:pPr>
              <a:buNone/>
            </a:pPr>
            <a:r>
              <a:rPr lang="ru-RU" sz="2400" dirty="0" smtClean="0">
                <a:latin typeface="Times New Roman" pitchFamily="18" charset="0"/>
                <a:cs typeface="Times New Roman" pitchFamily="18" charset="0"/>
              </a:rPr>
              <a:t>1. Гражданский кодекс РФ (часть I от 30.11.94 г. № 51-ФЗ, в ред. Федерального закона от 10.01.2003 г. № 15-ФЗ; часть И от 26.01.96 г. № 14-ФЗ, в ред. Федерального закона от 10.01.2003 г. № 8-ФЗ).</a:t>
            </a:r>
          </a:p>
          <a:p>
            <a:pPr>
              <a:buNone/>
            </a:pPr>
            <a:r>
              <a:rPr lang="ru-RU" sz="2400" dirty="0" smtClean="0">
                <a:latin typeface="Times New Roman" pitchFamily="18" charset="0"/>
                <a:cs typeface="Times New Roman" pitchFamily="18" charset="0"/>
              </a:rPr>
              <a:t>2. Налоговый кодекс РФ (часть I от 31.07.97 г. № 146-ФЗ, в ред. Федерального закона от 30.12.2001 г. № 196-ФЗ, часть II от 05.08.2000 г. № 117-ФЗ, в ред. Федерального закона от 31.12.2002 г. № 187-ФЗ).</a:t>
            </a:r>
          </a:p>
          <a:p>
            <a:pPr>
              <a:buNone/>
            </a:pPr>
            <a:r>
              <a:rPr lang="ru-RU" sz="2400" dirty="0" smtClean="0">
                <a:latin typeface="Times New Roman" pitchFamily="18" charset="0"/>
                <a:cs typeface="Times New Roman" pitchFamily="18" charset="0"/>
              </a:rPr>
              <a:t>3. Федеральный закон "Об обществах с ограниченной ответственностью" от 08.02.98 г. № 14-ФЗ (в ред. Федерального закона от 21.03.2002 г. № 31-ФЗ).</a:t>
            </a:r>
          </a:p>
          <a:p>
            <a:endParaRPr lang="ru-RU"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l"/>
            <a:r>
              <a:rPr lang="ru-RU" sz="4000" dirty="0" smtClean="0">
                <a:solidFill>
                  <a:schemeClr val="tx1"/>
                </a:solidFill>
                <a:latin typeface="Times New Roman" pitchFamily="18" charset="0"/>
                <a:cs typeface="Times New Roman" pitchFamily="18" charset="0"/>
              </a:rPr>
              <a:t>Нормативно – правовые документы:</a:t>
            </a:r>
            <a:endParaRPr lang="ru-RU" sz="4000"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a:buNone/>
            </a:pPr>
            <a:r>
              <a:rPr lang="ru-RU" sz="2400" dirty="0" smtClean="0"/>
              <a:t>4</a:t>
            </a:r>
            <a:r>
              <a:rPr lang="ru-RU" sz="2400" dirty="0" smtClean="0"/>
              <a:t>. Положение по ведению бухгалтерского учета и отчетности в Российской Федерации, утв. Приказом МФ РФ от 29.07.98 г. № 34н (в ред. Приказа МФ РФ от 24.03.2000 № 31н).</a:t>
            </a:r>
          </a:p>
          <a:p>
            <a:pPr>
              <a:buNone/>
            </a:pPr>
            <a:r>
              <a:rPr lang="ru-RU" sz="2400" dirty="0" smtClean="0"/>
              <a:t>5. План счетов бухгалтерского учета финансово-хозяйственной деятельности организаций и инструкция по его применению, утв. Приказом МФ РФ от 31.10.2000 г. № 94н.</a:t>
            </a:r>
          </a:p>
          <a:p>
            <a:endParaRPr lang="ru-RU"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l"/>
            <a:r>
              <a:rPr lang="ru-RU" sz="4000" dirty="0" smtClean="0"/>
              <a:t/>
            </a:r>
            <a:br>
              <a:rPr lang="ru-RU" sz="4000" dirty="0" smtClean="0"/>
            </a:br>
            <a:r>
              <a:rPr lang="ru-RU" sz="4000" dirty="0" smtClean="0"/>
              <a:t/>
            </a:r>
            <a:br>
              <a:rPr lang="ru-RU" sz="4000" dirty="0" smtClean="0"/>
            </a:br>
            <a:r>
              <a:rPr lang="ru-RU" sz="4000" dirty="0" smtClean="0">
                <a:solidFill>
                  <a:schemeClr val="tx1"/>
                </a:solidFill>
                <a:latin typeface="Times New Roman" pitchFamily="18" charset="0"/>
                <a:cs typeface="Times New Roman" pitchFamily="18" charset="0"/>
              </a:rPr>
              <a:t>Аудитор перед проверкой должен решить следующие задачи:</a:t>
            </a:r>
            <a:endParaRPr lang="ru-RU" sz="4000"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marL="457200" indent="-457200">
              <a:buFont typeface="+mj-lt"/>
              <a:buAutoNum type="arabicPeriod"/>
            </a:pPr>
            <a:r>
              <a:rPr lang="ru-RU"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определить юридический статус предприятия, сферу деятельности и права его функционирования:</a:t>
            </a:r>
          </a:p>
          <a:p>
            <a:pPr marL="457200" indent="-457200">
              <a:buFont typeface="+mj-lt"/>
              <a:buAutoNum type="arabicPeriod"/>
            </a:pPr>
            <a:r>
              <a:rPr lang="ru-RU" sz="2400" dirty="0" smtClean="0">
                <a:latin typeface="Times New Roman" pitchFamily="18" charset="0"/>
                <a:cs typeface="Times New Roman" pitchFamily="18" charset="0"/>
              </a:rPr>
              <a:t>установить наличие лицензии по видам деятельности, подлежащих лицензированию;</a:t>
            </a:r>
          </a:p>
          <a:p>
            <a:pPr marL="457200" indent="-457200">
              <a:buFont typeface="+mj-lt"/>
              <a:buAutoNum type="arabicPeriod"/>
            </a:pPr>
            <a:r>
              <a:rPr lang="ru-RU" sz="2400" dirty="0" smtClean="0">
                <a:latin typeface="Times New Roman" pitchFamily="18" charset="0"/>
                <a:cs typeface="Times New Roman" pitchFamily="18" charset="0"/>
              </a:rPr>
              <a:t>- проверить порядок формирования и изменения уставного (складочного) капитала и изучить его структуру.</a:t>
            </a:r>
          </a:p>
          <a:p>
            <a:endParaRPr lang="ru-RU"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20000"/>
          </a:bodyPr>
          <a:lstStyle/>
          <a:p>
            <a:r>
              <a:rPr lang="ru-RU" dirty="0" smtClean="0">
                <a:latin typeface="Times New Roman" pitchFamily="18" charset="0"/>
                <a:cs typeface="Times New Roman" pitchFamily="18" charset="0"/>
              </a:rPr>
              <a:t>В процессе ознакомления с учредительными и другими правоустанавливающими документами аудиторы выясняют: когда и где зарегистрировано предприятие; какова его организационно-правовая форма; какова величина уставного капитала и соответствует ли она требованиям законодательства</a:t>
            </a:r>
            <a:r>
              <a:rPr lang="ru-RU"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 А</a:t>
            </a:r>
            <a:r>
              <a:rPr lang="ru-RU" dirty="0" smtClean="0">
                <a:latin typeface="Times New Roman" pitchFamily="18" charset="0"/>
                <a:cs typeface="Times New Roman" pitchFamily="18" charset="0"/>
              </a:rPr>
              <a:t>удиторы </a:t>
            </a:r>
            <a:r>
              <a:rPr lang="ru-RU" dirty="0" smtClean="0">
                <a:latin typeface="Times New Roman" pitchFamily="18" charset="0"/>
                <a:cs typeface="Times New Roman" pitchFamily="18" charset="0"/>
              </a:rPr>
              <a:t>выясняют состав его учредителей (юридические и физические лица, в том числе иностранные</a:t>
            </a:r>
            <a:r>
              <a:rPr lang="ru-RU" dirty="0" smtClean="0">
                <a:latin typeface="Times New Roman" pitchFamily="18" charset="0"/>
                <a:cs typeface="Times New Roman" pitchFamily="18" charset="0"/>
              </a:rPr>
              <a:t>). Учредителями </a:t>
            </a:r>
            <a:r>
              <a:rPr lang="ru-RU" dirty="0" smtClean="0">
                <a:latin typeface="Times New Roman" pitchFamily="18" charset="0"/>
                <a:cs typeface="Times New Roman" pitchFamily="18" charset="0"/>
              </a:rPr>
              <a:t>хозяйственного общества могут быть юридические и физические лица.</a:t>
            </a:r>
            <a:endParaRPr lang="ru-RU"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l"/>
            <a:r>
              <a:rPr lang="ru-RU" sz="4000" dirty="0" smtClean="0">
                <a:solidFill>
                  <a:schemeClr val="tx1"/>
                </a:solidFill>
                <a:latin typeface="Times New Roman" pitchFamily="18" charset="0"/>
                <a:cs typeface="Times New Roman" pitchFamily="18" charset="0"/>
              </a:rPr>
              <a:t>Порядок действия аудитора во время проверки:</a:t>
            </a:r>
            <a:endParaRPr lang="ru-RU" sz="4000"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a:xfrm>
            <a:off x="285720" y="1571612"/>
            <a:ext cx="8686800" cy="4526280"/>
          </a:xfrm>
        </p:spPr>
        <p:txBody>
          <a:bodyPr>
            <a:noAutofit/>
          </a:bodyPr>
          <a:lstStyle/>
          <a:p>
            <a:pPr>
              <a:buNone/>
            </a:pPr>
            <a:r>
              <a:rPr lang="ru-RU" sz="2800" dirty="0" smtClean="0">
                <a:latin typeface="Times New Roman" pitchFamily="18" charset="0"/>
                <a:cs typeface="Times New Roman" pitchFamily="18" charset="0"/>
              </a:rPr>
              <a:t>    </a:t>
            </a:r>
            <a:r>
              <a:rPr lang="ru-RU" sz="2600" dirty="0" smtClean="0">
                <a:latin typeface="Times New Roman" pitchFamily="18" charset="0"/>
                <a:cs typeface="Times New Roman" pitchFamily="18" charset="0"/>
              </a:rPr>
              <a:t>Аудиторы </a:t>
            </a:r>
            <a:r>
              <a:rPr lang="ru-RU" sz="2600" dirty="0" smtClean="0">
                <a:latin typeface="Times New Roman" pitchFamily="18" charset="0"/>
                <a:cs typeface="Times New Roman" pitchFamily="18" charset="0"/>
              </a:rPr>
              <a:t>получают </a:t>
            </a:r>
            <a:r>
              <a:rPr lang="ru-RU" sz="2600" dirty="0" smtClean="0">
                <a:latin typeface="Times New Roman" pitchFamily="18" charset="0"/>
                <a:cs typeface="Times New Roman" pitchFamily="18" charset="0"/>
              </a:rPr>
              <a:t>представление </a:t>
            </a:r>
            <a:r>
              <a:rPr lang="ru-RU" sz="2600" dirty="0" smtClean="0">
                <a:latin typeface="Times New Roman" pitchFamily="18" charset="0"/>
                <a:cs typeface="Times New Roman" pitchFamily="18" charset="0"/>
              </a:rPr>
              <a:t>об организационной структуре предприятия; наличии филиалов и представительств; полномочиях руководителей всех уровней при принятии управленческих решений; о видах</a:t>
            </a:r>
          </a:p>
          <a:p>
            <a:pPr>
              <a:buNone/>
            </a:pPr>
            <a:r>
              <a:rPr lang="ru-RU" sz="2600" dirty="0" smtClean="0">
                <a:latin typeface="Times New Roman" pitchFamily="18" charset="0"/>
                <a:cs typeface="Times New Roman" pitchFamily="18" charset="0"/>
              </a:rPr>
              <a:t>    фондов</a:t>
            </a:r>
            <a:r>
              <a:rPr lang="ru-RU" sz="2600" dirty="0" smtClean="0">
                <a:latin typeface="Times New Roman" pitchFamily="18" charset="0"/>
                <a:cs typeface="Times New Roman" pitchFamily="18" charset="0"/>
              </a:rPr>
              <a:t>, создание которых предусмотрено уставом; о порядке распределения прибыли; о порядке реорганизации и ликвидации предприятия; о наличии ограничений для исполнительной дирекции по сумме сделок с имуществом; об осуществлении внешнеэкономической деятельности и т. д.</a:t>
            </a:r>
          </a:p>
          <a:p>
            <a:endParaRPr lang="ru-RU" sz="2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1500174"/>
            <a:ext cx="8686800" cy="4526280"/>
          </a:xfrm>
        </p:spPr>
        <p:txBody>
          <a:bodyPr>
            <a:noAutofit/>
          </a:bodyPr>
          <a:lstStyle/>
          <a:p>
            <a:pPr>
              <a:buNone/>
            </a:pPr>
            <a:r>
              <a:rPr lang="ru-RU" sz="2600" dirty="0" smtClean="0"/>
              <a:t>    </a:t>
            </a:r>
            <a:r>
              <a:rPr lang="ru-RU" sz="2600" dirty="0" smtClean="0">
                <a:latin typeface="Times New Roman" pitchFamily="18" charset="0"/>
                <a:cs typeface="Times New Roman" pitchFamily="18" charset="0"/>
              </a:rPr>
              <a:t>Изучая </a:t>
            </a:r>
            <a:r>
              <a:rPr lang="ru-RU" sz="2600" dirty="0" smtClean="0">
                <a:latin typeface="Times New Roman" pitchFamily="18" charset="0"/>
                <a:cs typeface="Times New Roman" pitchFamily="18" charset="0"/>
              </a:rPr>
              <a:t>виды деятельности, осуществляемые предприятием, аудиторы должны установить их соответствие тем видам деятельности, которые зафиксированы в его уставе. При этом следует знать, что отдельные виды деятельности требуют лицензирования. Поэтому необходимо выяснить наличие у предприятия лицензий, например, на выполнение строительных работ, автомобильных перевозок, производство и реализацию алкогольных изделий и др. Отсутствие лицензии по лицензируемому виду деятельности означает незаконность осуществления соответствующих хозяйственных операций.</a:t>
            </a:r>
            <a:endParaRPr lang="ru-RU" sz="26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40000" lnSpcReduction="20000"/>
          </a:bodyPr>
          <a:lstStyle/>
          <a:p>
            <a:pPr>
              <a:buNone/>
            </a:pPr>
            <a:r>
              <a:rPr lang="ru-RU" sz="5500" dirty="0" smtClean="0">
                <a:latin typeface="Times New Roman" pitchFamily="18" charset="0"/>
                <a:cs typeface="Times New Roman" pitchFamily="18" charset="0"/>
              </a:rPr>
              <a:t>    Аудиторы должны внимательно изучить обоснованность формирования и изменения уставного капитала, правильность учетных записей, их подтверждение соответствующими документами. Поступление взносов учредителей проверяется на основании первичных документов и записей по кредиту счета 75-1 "Расчеты по вкладам в уставный (складочный) капитал" в корреспонденцией с дебетом счетов учета денежных средств, основных средств, нематериальных активов, финансовых вложений, материалов, товаров и др. Если по окончании первого года с момента регистрации</a:t>
            </a:r>
          </a:p>
          <a:p>
            <a:pPr>
              <a:buNone/>
            </a:pPr>
            <a:r>
              <a:rPr lang="ru-RU" sz="5500" dirty="0" smtClean="0">
                <a:latin typeface="Times New Roman" pitchFamily="18" charset="0"/>
                <a:cs typeface="Times New Roman" pitchFamily="18" charset="0"/>
              </a:rPr>
              <a:t>    предприятия в бухгалтерском балансе и в соответствующем учетном регистре по счету 75-1 "Расчеты по вкладам в уставный (складочный) капитал имеется дебетовое сальдо, следовательно требования законодательства по срокам формирования уставного капитала предприятия нарушены.</a:t>
            </a:r>
          </a:p>
          <a:p>
            <a:pPr>
              <a:buNone/>
            </a:pP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98</TotalTime>
  <Words>1229</Words>
  <Application>Microsoft Office PowerPoint</Application>
  <PresentationFormat>Экран (4:3)</PresentationFormat>
  <Paragraphs>55</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Литейная</vt:lpstr>
      <vt:lpstr>БПОУ «Вологодский Аграрно – экономический колледж»  Аудит учредительных документов</vt:lpstr>
      <vt:lpstr>Цели и задачи работы:</vt:lpstr>
      <vt:lpstr>Нормативно - правовые документы:</vt:lpstr>
      <vt:lpstr>Нормативно – правовые документы:</vt:lpstr>
      <vt:lpstr>  Аудитор перед проверкой должен решить следующие задачи:</vt:lpstr>
      <vt:lpstr>Слайд 6</vt:lpstr>
      <vt:lpstr>Порядок действия аудитора во время проверки:</vt:lpstr>
      <vt:lpstr>Слайд 8</vt:lpstr>
      <vt:lpstr>Слайд 9</vt:lpstr>
      <vt:lpstr>Слайд 10</vt:lpstr>
      <vt:lpstr>Слайд 11</vt:lpstr>
      <vt:lpstr>Слайд 12</vt:lpstr>
      <vt:lpstr>Слайд 13</vt:lpstr>
      <vt:lpstr>Заключение:</vt:lpstr>
      <vt:lpstr>Источники информации:</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БПОУ «Вологодский Аграрно – экономический колледж»  Аудит учредительных документов</dc:title>
  <dc:creator>ПК</dc:creator>
  <cp:lastModifiedBy>ПК</cp:lastModifiedBy>
  <cp:revision>10</cp:revision>
  <dcterms:created xsi:type="dcterms:W3CDTF">2022-05-17T09:44:46Z</dcterms:created>
  <dcterms:modified xsi:type="dcterms:W3CDTF">2022-05-17T11:23:24Z</dcterms:modified>
</cp:coreProperties>
</file>