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Прямоугольник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ая соединительная линия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Прямая соединительная линия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Овал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Овал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Овал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Содержимое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endParaRPr lang="ru-RU"/>
          </a:p>
        </p:txBody>
      </p:sp>
      <p:sp>
        <p:nvSpPr>
          <p:cNvPr id="9" name="Прямоугольник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ая соединительная линия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Прямая соединительная линия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Прямая соединительная линия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Прямоугольник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Овал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Овал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Овал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Овал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Овал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Прямая соединительная линия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  <p:sp>
        <p:nvSpPr>
          <p:cNvPr id="9" name="Содержимое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Содержимое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Текст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6" name="Дата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ая соединительная линия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Овал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Содержимое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  <p:sp>
        <p:nvSpPr>
          <p:cNvPr id="23" name="Нижний колонтитул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Овал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0" name="Прямая соединительная линия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Прямая соединительная линия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Прямая соединительная линия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Дата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Прямая соединительная линия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C1ABEDE-0050-4D02-B062-CDABA4EF9B19}" type="datetimeFigureOut">
              <a:rPr lang="ru-RU" smtClean="0"/>
              <a:t>19.05.2022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Овал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D1EEB527-4BD5-4BA8-B10D-6788EFE1CD22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000232" y="0"/>
            <a:ext cx="6457968" cy="571480"/>
          </a:xfrm>
        </p:spPr>
        <p:txBody>
          <a:bodyPr>
            <a:normAutofit/>
          </a:bodyPr>
          <a:lstStyle/>
          <a:p>
            <a:pPr algn="ctr"/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БПОУ «Вологодский Аграрно-экономический колледж»</a:t>
            </a: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928794" y="1428736"/>
            <a:ext cx="6858048" cy="4946186"/>
          </a:xfrm>
        </p:spPr>
        <p:txBody>
          <a:bodyPr>
            <a:normAutofit/>
          </a:bodyPr>
          <a:lstStyle/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endParaRPr lang="ru-RU" dirty="0" smtClean="0"/>
          </a:p>
          <a:p>
            <a:pPr algn="ctr"/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Тема: «Аудиторские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процедуры при проверке расчетов </a:t>
            </a:r>
            <a:r>
              <a:rPr lang="ru-RU" sz="24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организации»</a:t>
            </a:r>
          </a:p>
          <a:p>
            <a:pPr algn="ctr"/>
            <a:endPara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endPara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Работу </a:t>
            </a:r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выполнила: Тришкина Дарья</a:t>
            </a:r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232 группа</a:t>
            </a:r>
          </a:p>
          <a:p>
            <a:pPr algn="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Работу проверила: Демидова Юлия </a:t>
            </a:r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Васильевна</a:t>
            </a:r>
          </a:p>
          <a:p>
            <a:pPr algn="r"/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2022 год</a:t>
            </a:r>
            <a:endParaRPr lang="ru-RU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sz="2400" b="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4282" y="274638"/>
            <a:ext cx="7710518" cy="796908"/>
          </a:xfrm>
        </p:spPr>
        <p:txBody>
          <a:bodyPr/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Цели и задачи работы:</a:t>
            </a: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1285860"/>
            <a:ext cx="8572560" cy="5188092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Целью данной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работы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является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изучение методики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проведения аудиторской проверки.</a:t>
            </a:r>
          </a:p>
          <a:p>
            <a:pPr>
              <a:buNone/>
            </a:pPr>
            <a:r>
              <a:rPr lang="ru-RU" dirty="0" smtClean="0"/>
              <a:t>Задачи, которые необходимо рассмотреть для достижения поставленной цели</a:t>
            </a:r>
            <a:r>
              <a:rPr lang="ru-RU" dirty="0" smtClean="0"/>
              <a:t>:</a:t>
            </a:r>
          </a:p>
          <a:p>
            <a:pPr>
              <a:buNone/>
            </a:pPr>
            <a:r>
              <a:rPr lang="ru-RU" dirty="0" smtClean="0"/>
              <a:t> </a:t>
            </a:r>
            <a:r>
              <a:rPr lang="ru-RU" dirty="0" smtClean="0"/>
              <a:t>- проанализировать нормативные, законодательные акты, регулирующие объект </a:t>
            </a:r>
            <a:r>
              <a:rPr lang="ru-RU" dirty="0" smtClean="0"/>
              <a:t>проверки;</a:t>
            </a:r>
          </a:p>
          <a:p>
            <a:pPr>
              <a:buNone/>
            </a:pPr>
            <a:r>
              <a:rPr lang="ru-RU" dirty="0" smtClean="0"/>
              <a:t>- изучить существующие методики аудита расчётов организации; </a:t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74638"/>
            <a:ext cx="8286808" cy="1082660"/>
          </a:xfrm>
        </p:spPr>
        <p:txBody>
          <a:bodyPr>
            <a:normAutofit/>
          </a:bodyPr>
          <a:lstStyle/>
          <a:p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нормативные, законодательные акты, регулирующие объект </a:t>
            </a:r>
            <a:r>
              <a:rPr lang="ru-RU" sz="28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проверки:</a:t>
            </a:r>
            <a:endParaRPr lang="ru-RU" sz="28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500174"/>
            <a:ext cx="7858180" cy="5357826"/>
          </a:xfrm>
        </p:spPr>
        <p:txBody>
          <a:bodyPr/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1) нормативно-правовые документы, регулирующие расчеты организации с юридическими и физическими лицами: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2)Закон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"О бухгалтерском учете" № 129-ФЗ от 21.11. 1996 г.;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3)План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счетов бухгалтерского учета финансово-хозяйственной деятельности организации и Инструкция по его применению, утвержденные Приказом Минфина РФ № 94н от 31.10 2000 г.;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4)Трудовой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Кодекс Российской Федерации;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5)Налоговый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Кодекс Российской Федерации;</a:t>
            </a: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0"/>
            <a:ext cx="7639080" cy="1428736"/>
          </a:xfrm>
        </p:spPr>
        <p:txBody>
          <a:bodyPr>
            <a:normAutofit/>
          </a:bodyPr>
          <a:lstStyle/>
          <a:p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РАСЧЕТОВ С ПОСТАВЩИКАМИ И ПОДРЯДЧИКАМИ, ДЕБИТОРАМИ И </a:t>
            </a:r>
            <a:r>
              <a:rPr lang="ru-RU" sz="2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КРЕДИТОРАМИ:</a:t>
            </a:r>
            <a:r>
              <a:rPr lang="ru-RU" b="1" dirty="0" smtClean="0">
                <a:solidFill>
                  <a:schemeClr val="tx1"/>
                </a:solidFill>
              </a:rPr>
              <a:t/>
            </a:r>
            <a:br>
              <a:rPr lang="ru-RU" b="1" dirty="0" smtClean="0">
                <a:solidFill>
                  <a:schemeClr val="tx1"/>
                </a:solidFill>
              </a:rPr>
            </a:br>
            <a:endParaRPr lang="ru-RU" b="1" dirty="0">
              <a:solidFill>
                <a:schemeClr val="tx1"/>
              </a:solidFill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85720" y="1071546"/>
            <a:ext cx="8001056" cy="5572164"/>
          </a:xfrm>
        </p:spPr>
        <p:txBody>
          <a:bodyPr>
            <a:normAutofit lnSpcReduction="10000"/>
          </a:bodyPr>
          <a:lstStyle/>
          <a:p>
            <a:pPr fontAlgn="base">
              <a:buNone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   Цель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проверки расчетов с поставщиками - установить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правильность ведения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расчетов с поставщиками за полученные товарно-материальные ценности, принятые на выполнение работ и оказание услуг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fontAlgn="base">
              <a:buNone/>
            </a:pPr>
            <a:r>
              <a:rPr lang="ru-RU" sz="2000" dirty="0" smtClean="0"/>
              <a:t>    Аудит </a:t>
            </a:r>
            <a:r>
              <a:rPr lang="ru-RU" sz="2000" dirty="0" smtClean="0"/>
              <a:t>начинается с проверки соблюдения договорной дисциплины. При проверке необходимо установить: наличие всех заключенных договоров. Каждый договор подвергается контролю: номер, дата, реквизиты, печати.</a:t>
            </a:r>
          </a:p>
          <a:p>
            <a:pPr fontAlgn="base">
              <a:buNone/>
            </a:pPr>
            <a:r>
              <a:rPr lang="ru-RU" sz="2000" dirty="0" smtClean="0"/>
              <a:t>    Необходимо </a:t>
            </a:r>
            <a:r>
              <a:rPr lang="ru-RU" sz="2000" dirty="0" smtClean="0"/>
              <a:t>проверить наличие документов на поставку продукции, правильность их оформления. При наличии дебиторской задолженности необходимо установить дату её возникновения и причину образования, особое внимание обратить на задолженность с истекшим сроком погашения, причину её возникновения и какие меры приняты</a:t>
            </a:r>
            <a:r>
              <a:rPr lang="ru-RU" sz="2000" dirty="0" smtClean="0"/>
              <a:t>.</a:t>
            </a:r>
          </a:p>
          <a:p>
            <a:pPr fontAlgn="base">
              <a:buNone/>
            </a:pPr>
            <a:r>
              <a:rPr lang="ru-RU" sz="2000" dirty="0" smtClean="0"/>
              <a:t>    Проверка </a:t>
            </a:r>
            <a:r>
              <a:rPr lang="ru-RU" sz="2000" dirty="0" smtClean="0"/>
              <a:t>правильности записей, произведенных в Главной книге, осуществляется подсчетом сумм оборотов и сальдо по счету 62 и всем счетам учета расчетов. Суммы дебетовых и кредитовых оборотов, а также дебетовых и кредитовых сальдо должны быть соответственно равны.</a:t>
            </a:r>
          </a:p>
          <a:p>
            <a:pPr fontAlgn="base">
              <a:buNone/>
            </a:pPr>
            <a:endParaRPr lang="ru-RU" sz="2000" dirty="0" smtClean="0"/>
          </a:p>
          <a:p>
            <a:pPr fontAlgn="base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fontAlgn="base">
              <a:buNone/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5720" y="214290"/>
            <a:ext cx="7639080" cy="928694"/>
          </a:xfrm>
        </p:spPr>
        <p:txBody>
          <a:bodyPr>
            <a:normAutofit fontScale="9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Аудит расчетов с подотчетными 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лицами:</a:t>
            </a:r>
            <a: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sz="quarter" idx="1"/>
          </p:nvPr>
        </p:nvSpPr>
        <p:spPr>
          <a:xfrm>
            <a:off x="214282" y="857232"/>
            <a:ext cx="7929618" cy="5786478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Целью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аудита расчетов с подотчетными лицами является проверка правильности учета расчетов с ними на предприятии.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   Для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этой цели аудиторам необходимо решить следующие задачи: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-установить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целесообразность и законность использования подотчетных сумм;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-проверить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соблюдение порядка возмещения затрат на командировочные расходы, предусмотренного законодательством РФ;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-проверить 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достоверность оформления и отражения на счетах бухгалтерского учета расчетов с подотчетными лицами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Расчёты с подотчётными лицами возникают по суммам денежных средств, выданных работникам предприятия на хозяйственные, командировочные, представительские расходы, на оплату поставщикам за продукцию (работы и услуги) и др. Их учет осуществляется на счете 71 “Расчеты с подотчетными лицами”</a:t>
            </a:r>
          </a:p>
          <a:p>
            <a:pPr>
              <a:buNone/>
            </a:pPr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Эркер">
  <a:themeElements>
    <a:clrScheme name="Эркер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Эркер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Эркер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58</TotalTime>
  <Words>420</Words>
  <Application>Microsoft Office PowerPoint</Application>
  <PresentationFormat>Экран (4:3)</PresentationFormat>
  <Paragraphs>39</Paragraphs>
  <Slides>5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Эркер</vt:lpstr>
      <vt:lpstr>БПОУ «Вологодский Аграрно-экономический колледж»</vt:lpstr>
      <vt:lpstr>Цели и задачи работы:</vt:lpstr>
      <vt:lpstr>нормативные, законодательные акты, регулирующие объект проверки:</vt:lpstr>
      <vt:lpstr>АУДИТ РАСЧЕТОВ С ПОСТАВЩИКАМИ И ПОДРЯДЧИКАМИ, ДЕБИТОРАМИ И КРЕДИТОРАМИ: </vt:lpstr>
      <vt:lpstr>Аудит расчетов с подотчетными лицами: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БПОУ «Вологодский Аграрно-экономический колледж»</dc:title>
  <dc:creator>ПК</dc:creator>
  <cp:lastModifiedBy>ПК</cp:lastModifiedBy>
  <cp:revision>6</cp:revision>
  <dcterms:created xsi:type="dcterms:W3CDTF">2022-05-19T15:31:50Z</dcterms:created>
  <dcterms:modified xsi:type="dcterms:W3CDTF">2022-05-19T16:29:54Z</dcterms:modified>
</cp:coreProperties>
</file>