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52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02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0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6480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802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426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247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556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23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50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75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570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84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229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33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96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33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F4E18E-F81F-4157-BBBB-8805052173AF}" type="datetimeFigureOut">
              <a:rPr lang="ru-RU" smtClean="0"/>
              <a:t>05.06.2022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DA6DD-B374-4416-8AFD-1F94DF515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1374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  <p:sldLayoutId id="2147484040" r:id="rId12"/>
    <p:sldLayoutId id="2147484041" r:id="rId13"/>
    <p:sldLayoutId id="2147484042" r:id="rId14"/>
    <p:sldLayoutId id="2147484043" r:id="rId15"/>
    <p:sldLayoutId id="2147484044" r:id="rId16"/>
    <p:sldLayoutId id="21474840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diplom.ru/ready/1199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DC2D30-FEEE-4FF2-9534-1D9A7839B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3136" y="414671"/>
            <a:ext cx="10217888" cy="3296092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Bahnschrift Condensed" panose="020B0502040204020203" pitchFamily="34" charset="0"/>
              </a:rPr>
              <a:t>Департамент образования Вологодской области.</a:t>
            </a:r>
            <a:br>
              <a:rPr lang="ru-RU" sz="2000" dirty="0">
                <a:latin typeface="Bahnschrift Condensed" panose="020B0502040204020203" pitchFamily="34" charset="0"/>
              </a:rPr>
            </a:br>
            <a:r>
              <a:rPr lang="ru-RU" sz="2000" dirty="0">
                <a:latin typeface="Bahnschrift Condensed" panose="020B0502040204020203" pitchFamily="34" charset="0"/>
              </a:rPr>
              <a:t>БПОУ ВО «Вологодский аграрно-экономический колледж».</a:t>
            </a:r>
            <a:br>
              <a:rPr lang="ru-RU" sz="2000" dirty="0">
                <a:latin typeface="Bahnschrift Condensed" panose="020B0502040204020203" pitchFamily="34" charset="0"/>
              </a:rPr>
            </a:br>
            <a:r>
              <a:rPr lang="ru-RU" dirty="0">
                <a:latin typeface="Bahnschrift Condensed" panose="020B0502040204020203" pitchFamily="34" charset="0"/>
              </a:rPr>
              <a:t/>
            </a:r>
            <a:br>
              <a:rPr lang="ru-RU" dirty="0">
                <a:latin typeface="Bahnschrift Condensed" panose="020B0502040204020203" pitchFamily="34" charset="0"/>
              </a:rPr>
            </a:br>
            <a:r>
              <a:rPr lang="ru-RU" sz="4400" dirty="0">
                <a:latin typeface="Bahnschrift Condensed" panose="020B0502040204020203" pitchFamily="34" charset="0"/>
              </a:rPr>
              <a:t>«Аудит расчетов с поставщиками и покупателями»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FB3636E-C50F-454D-AC61-4EE70265E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9236" y="4603897"/>
            <a:ext cx="3838355" cy="198009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2300" dirty="0">
                <a:latin typeface="Bahnschrift" panose="020B0502040204020203" pitchFamily="34" charset="0"/>
              </a:rPr>
              <a:t>Выполнила: студентка 3 курса</a:t>
            </a:r>
          </a:p>
          <a:p>
            <a:pPr algn="just"/>
            <a:r>
              <a:rPr lang="ru-RU" sz="2300" dirty="0" err="1" smtClean="0">
                <a:latin typeface="Bahnschrift" panose="020B0502040204020203" pitchFamily="34" charset="0"/>
              </a:rPr>
              <a:t>Зикер</a:t>
            </a:r>
            <a:r>
              <a:rPr lang="ru-RU" sz="2300" dirty="0" smtClean="0">
                <a:latin typeface="Bahnschrift" panose="020B0502040204020203" pitchFamily="34" charset="0"/>
              </a:rPr>
              <a:t> Ева Сергеевна  </a:t>
            </a:r>
            <a:endParaRPr lang="ru-RU" sz="2300" dirty="0">
              <a:latin typeface="Bahnschrift" panose="020B0502040204020203" pitchFamily="34" charset="0"/>
            </a:endParaRPr>
          </a:p>
          <a:p>
            <a:pPr algn="just"/>
            <a:r>
              <a:rPr lang="ru-RU" sz="2300" dirty="0">
                <a:latin typeface="Bahnschrift" panose="020B0502040204020203" pitchFamily="34" charset="0"/>
              </a:rPr>
              <a:t>Группа 232</a:t>
            </a:r>
          </a:p>
          <a:p>
            <a:pPr algn="just"/>
            <a:r>
              <a:rPr lang="ru-RU" sz="2300" dirty="0">
                <a:latin typeface="Bahnschrift" panose="020B0502040204020203" pitchFamily="34" charset="0"/>
              </a:rPr>
              <a:t>Специальность: 38.02.01</a:t>
            </a:r>
          </a:p>
          <a:p>
            <a:pPr algn="just"/>
            <a:r>
              <a:rPr lang="ru-RU" sz="2300" dirty="0">
                <a:latin typeface="Bahnschrift" panose="020B0502040204020203" pitchFamily="34" charset="0"/>
              </a:rPr>
              <a:t> «Экономика и</a:t>
            </a:r>
          </a:p>
          <a:p>
            <a:pPr algn="just"/>
            <a:r>
              <a:rPr lang="ru-RU" sz="2300" dirty="0">
                <a:latin typeface="Bahnschrift" panose="020B0502040204020203" pitchFamily="34" charset="0"/>
              </a:rPr>
              <a:t> бухгалтерский учет (по отраслям)»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4606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609D1B-4BB2-4FA9-85CE-EFFD0455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Bahnschrift" panose="020B0502040204020203" pitchFamily="34" charset="0"/>
              </a:rPr>
              <a:t>Типичные ошибки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E81DDB8-E809-44B9-9B0C-FED558747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Типичными ошибками, выявляемыми при аудиторской проверке учета расчетов с поставщиками и покупателями, являются: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отсутствие договоров либо их оформление с нарушениями;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отражение в учете нереальной задолженности (дебиторской или кредиторской);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необоснованное списание задолженности;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несвоевременное предъявление (или непредъявление) претензий поставщикам;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• неправильное отражение расчетных операций в учете (некорректная корреспонденция счетов).</a:t>
            </a:r>
          </a:p>
        </p:txBody>
      </p:sp>
    </p:spTree>
    <p:extLst>
      <p:ext uri="{BB962C8B-B14F-4D97-AF65-F5344CB8AC3E}">
        <p14:creationId xmlns:p14="http://schemas.microsoft.com/office/powerpoint/2010/main" val="1232078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E2933A-0AD4-4694-8145-CD7CC451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Список использованной литературы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4CFDCCA-57F7-496B-ACEF-6E7C95B4B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dirty="0" err="1"/>
              <a:t>Вещунова</a:t>
            </a:r>
            <a:r>
              <a:rPr lang="ru-RU" dirty="0"/>
              <a:t> Н.Л. Фомина Л.Ф. Бухгалтерский учет на предприятиях различных форм собственности. - М.: «Проспект», 2007, - 688 с.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/>
              <a:t>Волков Н.Г. Бухгалтерский учет и отчетность на предприятии. - М.: Дело и право, 2007. - 248 с.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>
                <a:hlinkClick r:id="rId2"/>
              </a:rPr>
              <a:t>https://dodiplom.ru/ready/11998</a:t>
            </a:r>
            <a:endParaRPr lang="ru-RU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https://studref.com/404293/buhgalterskiy_uchet_i_audit/audit_raschetov_postavschikami_podryadchikami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434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BA819D-B4DA-4491-9F2F-D7BDE1671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4763"/>
            <a:ext cx="10515600" cy="3997842"/>
          </a:xfrm>
        </p:spPr>
        <p:txBody>
          <a:bodyPr/>
          <a:lstStyle/>
          <a:p>
            <a:pPr algn="ctr"/>
            <a:r>
              <a:rPr lang="ru-RU" dirty="0"/>
              <a:t>Благодарю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25055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A5841C-051C-46F0-9275-7DA46552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97712"/>
            <a:ext cx="9875520" cy="999460"/>
          </a:xfrm>
        </p:spPr>
        <p:txBody>
          <a:bodyPr/>
          <a:lstStyle/>
          <a:p>
            <a:pPr algn="ctr"/>
            <a:r>
              <a:rPr lang="ru-RU" dirty="0">
                <a:latin typeface="Bahnschrift" panose="020B0502040204020203" pitchFamily="34" charset="0"/>
              </a:rPr>
              <a:t>Цели и задачи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1665187-586E-4306-B18B-1199EDF65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22744"/>
            <a:ext cx="9872871" cy="48732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>
                <a:latin typeface="Bahnschrift" panose="020B0502040204020203" pitchFamily="34" charset="0"/>
              </a:rPr>
              <a:t>Цель - определение содержания учета и аудита расчетов с поставщиками и покупателями, установление порядка отражения в учете расчетов и последовательности процедур контроля, систематизация информационной базы аудиторской проверки расчетов с поставщиками и покупателями.</a:t>
            </a:r>
          </a:p>
          <a:p>
            <a:pPr marL="0" indent="0">
              <a:buNone/>
            </a:pPr>
            <a:r>
              <a:rPr lang="ru-RU" sz="2400" dirty="0">
                <a:latin typeface="Bahnschrift" panose="020B0502040204020203" pitchFamily="34" charset="0"/>
              </a:rPr>
              <a:t>Задачи:</a:t>
            </a:r>
          </a:p>
          <a:p>
            <a:r>
              <a:rPr lang="ru-RU" dirty="0"/>
              <a:t>Необходимо рассмотреть сущность и нормативное регулирование аудита расчетов с поставщиками и покупателями;</a:t>
            </a:r>
          </a:p>
          <a:p>
            <a:r>
              <a:rPr lang="ru-RU" dirty="0"/>
              <a:t>Требуется рассмотреть основные источники информации;</a:t>
            </a:r>
          </a:p>
          <a:p>
            <a:r>
              <a:rPr lang="ru-RU" dirty="0"/>
              <a:t>Рассмотреть методику проведения аудита расчетов с поставщиками и покупателями;</a:t>
            </a:r>
          </a:p>
          <a:p>
            <a:r>
              <a:rPr lang="ru-RU" dirty="0"/>
              <a:t>Выявить типичные ошибки бухгалтерского учета и аудита расчетов с поставщиками и покупателями.</a:t>
            </a:r>
          </a:p>
        </p:txBody>
      </p:sp>
    </p:spTree>
    <p:extLst>
      <p:ext uri="{BB962C8B-B14F-4D97-AF65-F5344CB8AC3E}">
        <p14:creationId xmlns:p14="http://schemas.microsoft.com/office/powerpoint/2010/main" val="1807187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74203B-36C4-4175-AE16-03A9491DF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549" y="365125"/>
            <a:ext cx="11674549" cy="132556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Нормативно-правовая база расчётов с поставщиками и покупателями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B7A7A04-FFAD-4D1E-82CF-E38B4B67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586" y="1871330"/>
            <a:ext cx="10930270" cy="4224670"/>
          </a:xfrm>
        </p:spPr>
        <p:txBody>
          <a:bodyPr>
            <a:normAutofit/>
          </a:bodyPr>
          <a:lstStyle/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 «Об аудиторской деятельности» № 307-ФЗ от 30.12.2008 г.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Закон РФ «О бухгалтерском учете» № 402-ФЗ от 6 декабря 2011г.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Гражданский, налоговый и трудовой кодекс.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Положения по бухгалтерскому учету (ПБУ): ПБУ 10/99"Расходы организации", ПБУ 4/99"Бухгалтерская отчетность организации", ПБУ 2/08"Учет договоров строительного подряда.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Положение по ведению бухгалтерского учета и бухгалтерской отчетности в Российской Федерации (Приказ Министерства финансов РФ № 34н от 29 июля 1998г.).</a:t>
            </a:r>
          </a:p>
          <a:p>
            <a:pPr marL="285750" indent="-285750" algn="just"/>
            <a:r>
              <a:rPr lang="ru-RU" sz="1800" dirty="0">
                <a:latin typeface="Bahnschrift" panose="020B0502040204020203" pitchFamily="34" charset="0"/>
              </a:rPr>
              <a:t>План счетов бухгалтерского учета финансово-хозяйственной деятельности предприятий (Приказ Министерства финансов РФ № 94н от 31 октября 2000г.).</a:t>
            </a:r>
          </a:p>
        </p:txBody>
      </p:sp>
    </p:spTree>
    <p:extLst>
      <p:ext uri="{BB962C8B-B14F-4D97-AF65-F5344CB8AC3E}">
        <p14:creationId xmlns:p14="http://schemas.microsoft.com/office/powerpoint/2010/main" val="142660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8F749E-F389-4EDE-ACA8-2E9370A77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447" y="365125"/>
            <a:ext cx="11663916" cy="111280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Основные источники информации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4840F09-3E6E-4B80-B463-27405B00C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772" y="1825625"/>
            <a:ext cx="11387470" cy="4351338"/>
          </a:xfrm>
        </p:spPr>
        <p:txBody>
          <a:bodyPr>
            <a:normAutofit/>
          </a:bodyPr>
          <a:lstStyle/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Организационно-учредительные документы( устав, учредительный договор, учетная политика)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Бухгалтерская отчётность ( бухгалтерский баланс, отчет о финансовых результатах, пояснения к балансу и отчету о финансовых результатах)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Учетные регистры ( главная книга, журналы-ордера, ведомости по счетам 60, 62,63, 76)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Первичные документы ( накладные, выписки банка, платежные поручения, счета фактуры, кассовые ордера, книги покупок, книги продаж, авансовые отчеты)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Документы по инвентаризации расчетов</a:t>
            </a:r>
          </a:p>
          <a:p>
            <a:pPr marL="342900" indent="-342900" algn="just">
              <a:buAutoNum type="arabicPeriod"/>
            </a:pPr>
            <a:r>
              <a:rPr lang="ru-RU" sz="1800" dirty="0">
                <a:latin typeface="Bahnschrift" panose="020B0502040204020203" pitchFamily="34" charset="0"/>
              </a:rPr>
              <a:t>Юридические документы ( договор аренды, мены, купли-продажи, претензии)</a:t>
            </a:r>
          </a:p>
        </p:txBody>
      </p:sp>
    </p:spTree>
    <p:extLst>
      <p:ext uri="{BB962C8B-B14F-4D97-AF65-F5344CB8AC3E}">
        <p14:creationId xmlns:p14="http://schemas.microsoft.com/office/powerpoint/2010/main" val="331273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A1BB67-CD7F-45C8-81AD-47D61614A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44" y="297712"/>
            <a:ext cx="11546958" cy="126527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Проведение инвентаризации расчетов или анализ инвентаризации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56E1BA5-F856-43D6-8EF1-7F2BF4DC0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344" y="1807535"/>
            <a:ext cx="11546958" cy="429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При проверке необходимо установить: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Соблюдается ли полнота и своевременность исполнения обязательств сторонами сделки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Нет ли пропуска сроков исковой давности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Тождество расчетов с организацией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Правильность и обоснованность списания сомнительных долгов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latin typeface="Bahnschrift" panose="020B0502040204020203" pitchFamily="34" charset="0"/>
              </a:rPr>
              <a:t>Достоверность предъявленных дебиторам претензий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Изучение информации о результатах инвентаризации расчетов дает возможность аудитору сосредоточить внимание на проверке тех расчетных операций, где имеются расхождения и сомнения в их законодательстве. При проверке расчетов необходимо выяснить документальную обоснованность производственных операций, </a:t>
            </a:r>
            <a:r>
              <a:rPr lang="ru-RU" sz="1800" dirty="0" err="1">
                <a:latin typeface="Bahnschrift" panose="020B0502040204020203" pitchFamily="34" charset="0"/>
              </a:rPr>
              <a:t>подленность</a:t>
            </a:r>
            <a:r>
              <a:rPr lang="ru-RU" sz="1800" dirty="0">
                <a:latin typeface="Bahnschrift" panose="020B0502040204020203" pitchFamily="34" charset="0"/>
              </a:rPr>
              <a:t> документов и правильность их оформления.</a:t>
            </a:r>
          </a:p>
        </p:txBody>
      </p:sp>
    </p:spTree>
    <p:extLst>
      <p:ext uri="{BB962C8B-B14F-4D97-AF65-F5344CB8AC3E}">
        <p14:creationId xmlns:p14="http://schemas.microsoft.com/office/powerpoint/2010/main" val="3375773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75D6B1-C9CC-41DF-B17D-2DD85931F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69" y="308343"/>
            <a:ext cx="11302409" cy="1775637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Проверка расчетов с поставщиками и подрядчиками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DFF263A-2AA3-4D1E-B57C-B330C0EC8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922" y="2264735"/>
            <a:ext cx="11242156" cy="41466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Аудитор должен установить наличие заключенных договоров, обратить внимание на законность совершения сделки, проверить расчетные операции по данным расчетно-платежных документов и учетных регистров. Необходимо выяснить: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800" dirty="0">
                <a:latin typeface="Bahnschrift" panose="020B0502040204020203" pitchFamily="34" charset="0"/>
              </a:rPr>
              <a:t>Дату возникновения и характер операции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800" dirty="0">
                <a:latin typeface="Bahnschrift" panose="020B0502040204020203" pitchFamily="34" charset="0"/>
              </a:rPr>
              <a:t>Согласованность цен на товарно-материальные ценности указанные в расчетных документах с ценами приведенными в договорах поставки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800" dirty="0">
                <a:latin typeface="Bahnschrift" panose="020B0502040204020203" pitchFamily="34" charset="0"/>
              </a:rPr>
              <a:t>Правильности оценки полученных материальных ценностей при бартерных сделках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800" dirty="0">
                <a:latin typeface="Bahnschrift" panose="020B0502040204020203" pitchFamily="34" charset="0"/>
              </a:rPr>
              <a:t>Полноту и своевременность оприходования материальных ценностей</a:t>
            </a:r>
          </a:p>
          <a:p>
            <a:pPr marL="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Важным моментом является проверка расчетов по </a:t>
            </a:r>
            <a:r>
              <a:rPr lang="ru-RU" sz="1800" dirty="0" err="1">
                <a:latin typeface="Bahnschrift" panose="020B0502040204020203" pitchFamily="34" charset="0"/>
              </a:rPr>
              <a:t>неотфактурованным</a:t>
            </a:r>
            <a:r>
              <a:rPr lang="ru-RU" sz="1800" dirty="0">
                <a:latin typeface="Bahnschrift" panose="020B0502040204020203" pitchFamily="34" charset="0"/>
              </a:rPr>
              <a:t> поставкам. Если  было выявлено отсутствие счетов аудитору необходимо установить были ли они зарегистрированы.</a:t>
            </a:r>
          </a:p>
          <a:p>
            <a:pPr marL="342900" indent="-342900" algn="just">
              <a:buFont typeface="+mj-lt"/>
              <a:buAutoNum type="arabicParenR"/>
            </a:pPr>
            <a:endParaRPr lang="ru-RU" sz="18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78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BFB805-59EA-4996-B435-9989F7C33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567" y="609600"/>
            <a:ext cx="11376837" cy="135636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Проверка расчетов с поставщиками и подрядчиками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B38FA2-38BB-48E6-BE50-B22720759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873" y="1965959"/>
            <a:ext cx="11472531" cy="4211003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1800" dirty="0">
                <a:latin typeface="Bahnschrift" panose="020B0502040204020203" pitchFamily="34" charset="0"/>
              </a:rPr>
              <a:t>При отсутствии запросов выполняется сверка с поставщиками и устанавливается: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Обоснованность возложения </a:t>
            </a:r>
            <a:r>
              <a:rPr lang="ru-RU" sz="1800" dirty="0" err="1">
                <a:latin typeface="Bahnschrift" panose="020B0502040204020203" pitchFamily="34" charset="0"/>
              </a:rPr>
              <a:t>ндс</a:t>
            </a:r>
            <a:endParaRPr lang="ru-RU" sz="1800" dirty="0">
              <a:latin typeface="Bahnschrift" panose="020B0502040204020203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Регистрация в книге покупок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Предъявление штрафных санкций к поставщикам за нарушение договорных обязательств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Законность и документальное оформление списания задолженности по которой истекли сроки исковой давности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Правильность оформления и отражения в учете выданных авансов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Операции с использованием векселей, валюты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Bahnschrift" panose="020B0502040204020203" pitchFamily="34" charset="0"/>
              </a:rPr>
              <a:t>Правильность ведения по счету 60</a:t>
            </a:r>
          </a:p>
        </p:txBody>
      </p:sp>
    </p:spTree>
    <p:extLst>
      <p:ext uri="{BB962C8B-B14F-4D97-AF65-F5344CB8AC3E}">
        <p14:creationId xmlns:p14="http://schemas.microsoft.com/office/powerpoint/2010/main" val="1264053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21EC90-FA0F-4DD7-A4BE-F314E01B0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228" y="329609"/>
            <a:ext cx="11316586" cy="108452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Проведение расчетов с покупателями и заказчиками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05C7C0D-4F33-4A59-9581-7BEFD5908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140" y="1414130"/>
            <a:ext cx="11440632" cy="5114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Аудиторы должны проконтролировать: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800" dirty="0">
                <a:latin typeface="Bahnschrift" panose="020B0502040204020203" pitchFamily="34" charset="0"/>
              </a:rPr>
              <a:t>Наличие заключенных договор на поставку продукции</a:t>
            </a:r>
          </a:p>
          <a:p>
            <a:pPr marL="342900" indent="-342900">
              <a:buFont typeface="+mj-lt"/>
              <a:buAutoNum type="alphaLcParenR"/>
            </a:pPr>
            <a:r>
              <a:rPr lang="ru-RU" sz="1800" dirty="0">
                <a:latin typeface="Bahnschrift" panose="020B0502040204020203" pitchFamily="34" charset="0"/>
              </a:rPr>
              <a:t>Соблюдается ли форма составления договор </a:t>
            </a:r>
          </a:p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По данным платежных документов, актов инвентаризации и четных регистров устанавливается достоверность, законность и достоверность дебиторской задолженности.</a:t>
            </a:r>
          </a:p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Кроме этого аудитор выясняет: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Правильность ценообразования при реализации продукции, использование наценок и </a:t>
            </a:r>
            <a:r>
              <a:rPr lang="ru-RU" sz="1800" dirty="0" err="1">
                <a:latin typeface="Bahnschrift" panose="020B0502040204020203" pitchFamily="34" charset="0"/>
              </a:rPr>
              <a:t>скодок</a:t>
            </a:r>
            <a:endParaRPr lang="ru-RU" sz="1800" dirty="0">
              <a:latin typeface="Bahnschrift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Правильность оформления операций с помощью взаимозачетов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Наличие просроченной задолженности, причины не платежей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Создает ли организация резерв по сомнительным долгам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Правильность выделения </a:t>
            </a:r>
            <a:r>
              <a:rPr lang="ru-RU" sz="1800" dirty="0" err="1">
                <a:latin typeface="Bahnschrift" panose="020B0502040204020203" pitchFamily="34" charset="0"/>
              </a:rPr>
              <a:t>ндс</a:t>
            </a:r>
            <a:r>
              <a:rPr lang="ru-RU" sz="1800" dirty="0">
                <a:latin typeface="Bahnschrift" panose="020B0502040204020203" pitchFamily="34" charset="0"/>
              </a:rPr>
              <a:t>  в расчетных документах и регистрация выставленных счетов-фактур в книге продаж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latin typeface="Bahnschrift" panose="020B0502040204020203" pitchFamily="34" charset="0"/>
              </a:rPr>
              <a:t>Правильность ведения по счету 62, 63</a:t>
            </a:r>
          </a:p>
        </p:txBody>
      </p:sp>
    </p:spTree>
    <p:extLst>
      <p:ext uri="{BB962C8B-B14F-4D97-AF65-F5344CB8AC3E}">
        <p14:creationId xmlns:p14="http://schemas.microsoft.com/office/powerpoint/2010/main" val="1411601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9BAFC3-24C9-4B01-AFA8-E37759FCD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893" y="609600"/>
            <a:ext cx="10465627" cy="135636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" panose="020B0502040204020203" pitchFamily="34" charset="0"/>
              </a:rPr>
              <a:t>Проверка расчетов по претензиям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BD4D25-F8BE-4A22-9139-30E8FA7EB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609" y="2057399"/>
            <a:ext cx="11387469" cy="43646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Эти расчеты возникают в связи с предъявлением претензий поставщикам, подрядчикам, транспортным и другим организациям, а так же предъявлениям им штрафов и неустоек за не соблюдение договорных обязательств.</a:t>
            </a:r>
          </a:p>
          <a:p>
            <a:pPr marL="0" indent="0">
              <a:buNone/>
            </a:pPr>
            <a:r>
              <a:rPr lang="ru-RU" sz="1800" dirty="0">
                <a:latin typeface="Bahnschrift" panose="020B0502040204020203" pitchFamily="34" charset="0"/>
              </a:rPr>
              <a:t>В ходе проверки аудитор должен определить обоснованность, своевременность и правильность оформления претензионных документов, в которых должны быть указаны: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latin typeface="Bahnschrift" panose="020B0502040204020203" pitchFamily="34" charset="0"/>
              </a:rPr>
              <a:t>Требования заявителя, сумма претензий, ее обоснованный расчет, доказательства вины, со ссылками на положение заключенных договоров и нормативных банков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latin typeface="Bahnschrift" panose="020B0502040204020203" pitchFamily="34" charset="0"/>
              </a:rPr>
              <a:t>Обоснованность предъявленных к клиенту аудита претензий, проведения контрольных проверок с целью установления виновных лиц и возмещения ими материальных ценностей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latin typeface="Bahnschrift" panose="020B0502040204020203" pitchFamily="34" charset="0"/>
              </a:rPr>
              <a:t>Обращалась ли  организация в арбитражный суд с иском в случае отказа стороной нарушившей договорные обязательства удовлетворив претензии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800" dirty="0">
                <a:latin typeface="Bahnschrift" panose="020B0502040204020203" pitchFamily="34" charset="0"/>
              </a:rPr>
              <a:t>Правильность ведения учета по счету 76.2</a:t>
            </a:r>
          </a:p>
          <a:p>
            <a:pPr marL="0" indent="0">
              <a:buNone/>
            </a:pPr>
            <a:endParaRPr lang="ru-RU" sz="18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464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141</TotalTime>
  <Words>886</Words>
  <Application>Microsoft Office PowerPoint</Application>
  <PresentationFormat>Широкоэкранный</PresentationFormat>
  <Paragraphs>84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Bahnschrift</vt:lpstr>
      <vt:lpstr>Bahnschrift Condensed</vt:lpstr>
      <vt:lpstr>Century Gothic</vt:lpstr>
      <vt:lpstr>Courier New</vt:lpstr>
      <vt:lpstr>Wingdings</vt:lpstr>
      <vt:lpstr>Wingdings 3</vt:lpstr>
      <vt:lpstr>Ион</vt:lpstr>
      <vt:lpstr>Департамент образования Вологодской области. БПОУ ВО «Вологодский аграрно-экономический колледж».  «Аудит расчетов с поставщиками и покупателями»</vt:lpstr>
      <vt:lpstr>Цели и задачи</vt:lpstr>
      <vt:lpstr>Нормативно-правовая база расчётов с поставщиками и покупателями</vt:lpstr>
      <vt:lpstr>Основные источники информации</vt:lpstr>
      <vt:lpstr>Проведение инвентаризации расчетов или анализ инвентаризации</vt:lpstr>
      <vt:lpstr>Проверка расчетов с поставщиками и подрядчиками</vt:lpstr>
      <vt:lpstr>Проверка расчетов с поставщиками и подрядчиками</vt:lpstr>
      <vt:lpstr>Проведение расчетов с покупателями и заказчиками</vt:lpstr>
      <vt:lpstr>Проверка расчетов по претензиям</vt:lpstr>
      <vt:lpstr>Типичные ошибки</vt:lpstr>
      <vt:lpstr>Список использованной литературы</vt:lpstr>
      <vt:lpstr>Благодарю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Вологодской области. БПОУ ВО «Вологодский аграрно-экономический колледж».  «Развитие законодательства о материальной ответственности на западе»</dc:title>
  <dc:creator>79114445526</dc:creator>
  <cp:lastModifiedBy>valer</cp:lastModifiedBy>
  <cp:revision>6</cp:revision>
  <dcterms:created xsi:type="dcterms:W3CDTF">2022-02-26T11:14:12Z</dcterms:created>
  <dcterms:modified xsi:type="dcterms:W3CDTF">2022-06-05T19:11:41Z</dcterms:modified>
</cp:coreProperties>
</file>