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22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7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6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49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85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8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3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59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73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48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diplom.ru/ready/1199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DC2D30-FEEE-4FF2-9534-1D9A7839B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136" y="414671"/>
            <a:ext cx="10217888" cy="329609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Bahnschrift Condensed" panose="020B0502040204020203" pitchFamily="34" charset="0"/>
              </a:rPr>
              <a:t>Департамент образования Вологодской области.</a:t>
            </a:r>
            <a:br>
              <a:rPr lang="ru-RU" sz="2000" dirty="0">
                <a:latin typeface="Bahnschrift Condensed" panose="020B0502040204020203" pitchFamily="34" charset="0"/>
              </a:rPr>
            </a:br>
            <a:r>
              <a:rPr lang="ru-RU" sz="2000" dirty="0">
                <a:latin typeface="Bahnschrift Condensed" panose="020B0502040204020203" pitchFamily="34" charset="0"/>
              </a:rPr>
              <a:t>БПОУ ВО «Вологодский аграрно-экономический колледж».</a:t>
            </a:r>
            <a:br>
              <a:rPr lang="ru-RU" sz="2000" dirty="0">
                <a:latin typeface="Bahnschrift Condensed" panose="020B0502040204020203" pitchFamily="34" charset="0"/>
              </a:rPr>
            </a:br>
            <a:r>
              <a:rPr lang="ru-RU" dirty="0">
                <a:latin typeface="Bahnschrift Condensed" panose="020B0502040204020203" pitchFamily="34" charset="0"/>
              </a:rPr>
              <a:t/>
            </a:r>
            <a:br>
              <a:rPr lang="ru-RU" dirty="0">
                <a:latin typeface="Bahnschrift Condensed" panose="020B0502040204020203" pitchFamily="34" charset="0"/>
              </a:rPr>
            </a:br>
            <a:r>
              <a:rPr lang="ru-RU" sz="4400" dirty="0">
                <a:latin typeface="Bahnschrift Condensed" panose="020B0502040204020203" pitchFamily="34" charset="0"/>
              </a:rPr>
              <a:t>«Аудит расчетов с поставщиками и покупателями»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FB3636E-C50F-454D-AC61-4EE70265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9236" y="4603897"/>
            <a:ext cx="3838355" cy="198009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300" dirty="0">
                <a:latin typeface="Bahnschrift" panose="020B0502040204020203" pitchFamily="34" charset="0"/>
              </a:rPr>
              <a:t>Выполнила: студентка 3 курса</a:t>
            </a:r>
          </a:p>
          <a:p>
            <a:pPr algn="just"/>
            <a:r>
              <a:rPr lang="ru-RU" sz="2300" dirty="0" smtClean="0">
                <a:latin typeface="Bahnschrift" panose="020B0502040204020203" pitchFamily="34" charset="0"/>
              </a:rPr>
              <a:t>Попова Наталья Алексеевна </a:t>
            </a:r>
            <a:endParaRPr lang="ru-RU" sz="2300" dirty="0">
              <a:latin typeface="Bahnschrift" panose="020B0502040204020203" pitchFamily="34" charset="0"/>
            </a:endParaRP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Группа 232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Специальность: 38.02.01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«Экономика и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бухгалтерский учет (по отраслям)»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60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609D1B-4BB2-4FA9-85CE-EFFD0455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Bahnschrift" panose="020B0502040204020203" pitchFamily="34" charset="0"/>
              </a:rPr>
              <a:t>Типичные ошибки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81DDB8-E809-44B9-9B0C-FED55874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Типичными ошибками, выявляемыми при аудиторской проверке учета расчетов с поставщиками и покупателями, являются: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отсутствие договоров либо их оформление с нарушениями;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отражение в учете нереальной задолженности (дебиторской или кредиторской);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необоснованное списание задолженности;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несвоевременное предъявление (или непредъявление) претензий поставщикам;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неправильное отражение расчетных операций в учете (некорректная корреспонденция счетов).</a:t>
            </a:r>
          </a:p>
        </p:txBody>
      </p:sp>
    </p:spTree>
    <p:extLst>
      <p:ext uri="{BB962C8B-B14F-4D97-AF65-F5344CB8AC3E}">
        <p14:creationId xmlns:p14="http://schemas.microsoft.com/office/powerpoint/2010/main" val="123207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E2933A-0AD4-4694-8145-CD7CC451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Список использованной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CFDCCA-57F7-496B-ACEF-6E7C95B4B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Вещунова</a:t>
            </a:r>
            <a:r>
              <a:rPr lang="ru-RU" dirty="0"/>
              <a:t> Н.Л. Фомина Л.Ф. Бухгалтерский учет на предприятиях различных форм собственности. - М.: «Проспект», 2007, - 688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Волков Н.Г. Бухгалтерский учет и отчетность на предприятии. - М.: Дело и право, 2007. - 248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https://dodiplom.ru/ready/11998</a:t>
            </a: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https://studref.com/404293/buhgalterskiy_uchet_i_audit/audit_raschetov_postavschikami_podryadchikami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43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BA819D-B4DA-4491-9F2F-D7BDE167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4763"/>
            <a:ext cx="10515600" cy="3997842"/>
          </a:xfrm>
        </p:spPr>
        <p:txBody>
          <a:bodyPr/>
          <a:lstStyle/>
          <a:p>
            <a:pPr algn="ctr"/>
            <a:r>
              <a:rPr lang="ru-RU" dirty="0"/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25055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A5841C-051C-46F0-9275-7DA46552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7712"/>
            <a:ext cx="9875520" cy="999460"/>
          </a:xfrm>
        </p:spPr>
        <p:txBody>
          <a:bodyPr/>
          <a:lstStyle/>
          <a:p>
            <a:pPr algn="ctr"/>
            <a:r>
              <a:rPr lang="ru-RU" dirty="0">
                <a:latin typeface="Bahnschrift" panose="020B0502040204020203" pitchFamily="34" charset="0"/>
              </a:rPr>
              <a:t>Цели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665187-586E-4306-B18B-1199EDF65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22744"/>
            <a:ext cx="9872871" cy="4873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Цель - определение содержания учета и аудита расчетов с поставщиками и покупателями, установление порядка отражения в учете расчетов и последовательности процедур контроля, систематизация информационной базы аудиторской проверки расчетов с поставщиками и покупателями.</a:t>
            </a:r>
          </a:p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Задачи:</a:t>
            </a:r>
          </a:p>
          <a:p>
            <a:r>
              <a:rPr lang="ru-RU" dirty="0"/>
              <a:t>Необходимо рассмотреть сущность и нормативное регулирование аудита расчетов с поставщиками и покупателями;</a:t>
            </a:r>
          </a:p>
          <a:p>
            <a:r>
              <a:rPr lang="ru-RU" dirty="0"/>
              <a:t>Требуется рассмотреть основные источники информации;</a:t>
            </a:r>
          </a:p>
          <a:p>
            <a:r>
              <a:rPr lang="ru-RU" dirty="0"/>
              <a:t>Рассмотреть методику проведения аудита расчетов с поставщиками и покупателями;</a:t>
            </a:r>
          </a:p>
          <a:p>
            <a:r>
              <a:rPr lang="ru-RU" dirty="0"/>
              <a:t>Выявить типичные ошибки бухгалтерского учета и аудита расчетов с поставщиками и покупателями.</a:t>
            </a:r>
          </a:p>
        </p:txBody>
      </p:sp>
    </p:spTree>
    <p:extLst>
      <p:ext uri="{BB962C8B-B14F-4D97-AF65-F5344CB8AC3E}">
        <p14:creationId xmlns:p14="http://schemas.microsoft.com/office/powerpoint/2010/main" val="180718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74203B-36C4-4175-AE16-03A9491D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49" y="365125"/>
            <a:ext cx="11674549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Нормативно-правовая база расчётов с поставщиками и покупателями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7A7A04-FFAD-4D1E-82CF-E38B4B67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86" y="1871330"/>
            <a:ext cx="10930270" cy="422467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 «Об аудиторской деятельности» № 307-ФЗ от 30.12.2008 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Закон РФ «О бухгалтерском учете» № 402-ФЗ от 6 декабря 2011г.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Гражданский, налоговый и трудовой кодекс.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Положения по бухгалтерскому учету (ПБУ): ПБУ 10/99"Расходы организации", ПБУ 4/99"Бухгалтерская отчетность организации", ПБУ 2/08"Учет договоров строительного подряда.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Положение по ведению бухгалтерского учета и бухгалтерской отчетности в Российской Федерации (Приказ Министерства финансов РФ № 34н от 29 июля 1998г.).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План счетов бухгалтерского учета финансово-хозяйственной деятельности предприятий (Приказ Министерства финансов РФ № 94н от 31 октября 2000г.).</a:t>
            </a:r>
          </a:p>
        </p:txBody>
      </p:sp>
    </p:spTree>
    <p:extLst>
      <p:ext uri="{BB962C8B-B14F-4D97-AF65-F5344CB8AC3E}">
        <p14:creationId xmlns:p14="http://schemas.microsoft.com/office/powerpoint/2010/main" val="142660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8F749E-F389-4EDE-ACA8-2E9370A77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5"/>
            <a:ext cx="11663916" cy="11128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Основные источники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840F09-3E6E-4B80-B463-27405B00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825625"/>
            <a:ext cx="11387470" cy="4351338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Организационно-учредительные документы( устав, учредительный договор, учетная политика)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Бухгалтерская отчётность ( бухгалтерский баланс, отчет о финансовых результатах, пояснения к балансу и отчету о финансовых результатах)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Учетные регистры ( главная книга, журналы-ордера, ведомости по счетам 60, 62,63, 76)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Первичные документы ( накладные, выписки банка, платежные поручения, счета фактуры, кассовые ордера, книги покупок, книги продаж, авансовые отчеты)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Документы по инвентаризации расчетов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Юридические документы ( договор аренды, мены, купли-продажи, претензии)</a:t>
            </a:r>
          </a:p>
        </p:txBody>
      </p:sp>
    </p:spTree>
    <p:extLst>
      <p:ext uri="{BB962C8B-B14F-4D97-AF65-F5344CB8AC3E}">
        <p14:creationId xmlns:p14="http://schemas.microsoft.com/office/powerpoint/2010/main" val="331273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A1BB67-CD7F-45C8-81AD-47D61614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297712"/>
            <a:ext cx="11546958" cy="126527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инвентаризации расчетов или анализ инвентаризации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6E1BA5-F856-43D6-8EF1-7F2BF4DC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807535"/>
            <a:ext cx="11546958" cy="429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проверке необходимо установить: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Соблюдается ли полнота и своевременность исполнения обязательств сторонами сделки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Нет ли пропуска сроков исковой давности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Тождество расчетов с организацией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Правильность и обоснованность списания сомнительных долгов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Достоверность предъявленных дебиторам претензий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Изучение информации о результатах инвентаризации расчетов дает возможность аудитору сосредоточить внимание на проверке тех расчетных операций, где имеются расхождения и сомнения в их законодательстве. При проверке расчетов необходимо выяснить документальную обоснованность производственных операций, </a:t>
            </a:r>
            <a:r>
              <a:rPr lang="ru-RU" sz="1800" dirty="0" err="1">
                <a:latin typeface="Bahnschrift" panose="020B0502040204020203" pitchFamily="34" charset="0"/>
              </a:rPr>
              <a:t>подленность</a:t>
            </a:r>
            <a:r>
              <a:rPr lang="ru-RU" sz="1800" dirty="0">
                <a:latin typeface="Bahnschrift" panose="020B0502040204020203" pitchFamily="34" charset="0"/>
              </a:rPr>
              <a:t> документов и правильность их оформления.</a:t>
            </a:r>
          </a:p>
        </p:txBody>
      </p:sp>
    </p:spTree>
    <p:extLst>
      <p:ext uri="{BB962C8B-B14F-4D97-AF65-F5344CB8AC3E}">
        <p14:creationId xmlns:p14="http://schemas.microsoft.com/office/powerpoint/2010/main" val="337577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75D6B1-C9CC-41DF-B17D-2DD85931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9" y="308343"/>
            <a:ext cx="11302409" cy="177563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FF263A-2AA3-4D1E-B57C-B330C0EC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22" y="2264735"/>
            <a:ext cx="11242156" cy="41466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 должен установить наличие заключенных договоров, обратить внимание на законность совершения сделки, проверить расчетные операции по данным расчетно-платежных документов и учетных регистров. Необходимо выяснить: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Дату возникновения и характер операции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Согласованность цен на товарно-материальные ценности указанные в расчетных документах с ценами приведенными в договорах поставки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Правильности оценки полученных материальных ценностей при бартерных сделках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Полноту и своевременность оприходования материальных ценностей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Важным моментом является проверка расчетов по </a:t>
            </a:r>
            <a:r>
              <a:rPr lang="ru-RU" sz="1800" dirty="0" err="1">
                <a:latin typeface="Bahnschrift" panose="020B0502040204020203" pitchFamily="34" charset="0"/>
              </a:rPr>
              <a:t>неотфактурованным</a:t>
            </a:r>
            <a:r>
              <a:rPr lang="ru-RU" sz="1800" dirty="0">
                <a:latin typeface="Bahnschrift" panose="020B0502040204020203" pitchFamily="34" charset="0"/>
              </a:rPr>
              <a:t> поставкам. Если  было выявлено отсутствие счетов аудитору необходимо установить были ли они зарегистрированы.</a:t>
            </a:r>
          </a:p>
          <a:p>
            <a:pPr marL="342900" indent="-342900" algn="just">
              <a:buFont typeface="+mj-lt"/>
              <a:buAutoNum type="arabicParenR"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78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BFB805-59EA-4996-B435-9989F7C3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67" y="609600"/>
            <a:ext cx="1137683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B38FA2-38BB-48E6-BE50-B2272075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73" y="1965959"/>
            <a:ext cx="11472531" cy="421100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отсутствии запросов выполняется сверка с поставщиками и устанавливается: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Обоснованность возложения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endParaRPr lang="ru-RU" sz="1800" dirty="0"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Регистрация в книге покупок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Предъявление штрафных санкций к поставщикам за нарушение договорных обязательств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Законность и документальное оформление списания задолженности по которой истекли сроки исковой давности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и отражения в учете выданных авансов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Операции с использованием векселей, валюты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60</a:t>
            </a:r>
          </a:p>
        </p:txBody>
      </p:sp>
    </p:spTree>
    <p:extLst>
      <p:ext uri="{BB962C8B-B14F-4D97-AF65-F5344CB8AC3E}">
        <p14:creationId xmlns:p14="http://schemas.microsoft.com/office/powerpoint/2010/main" val="126405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21EC90-FA0F-4DD7-A4BE-F314E01B0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28" y="329609"/>
            <a:ext cx="11316586" cy="108452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расчетов с покупателями и заказчиками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5C7C0D-4F33-4A59-9581-7BEFD590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40" y="1414130"/>
            <a:ext cx="11440632" cy="511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Аудиторы должны проконтролировать: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Наличие заключенных договор на поставку продукции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Соблюдается ли форма составления договор 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По данным платежных документов, актов инвентаризации и четных регистров устанавливается достоверность, законность и достоверность дебиторской задолженности.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Кроме этого аудитор выясняет: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ценообразования при реализации продукции, использование наценок и </a:t>
            </a:r>
            <a:r>
              <a:rPr lang="ru-RU" sz="1800" dirty="0" err="1">
                <a:latin typeface="Bahnschrift" panose="020B0502040204020203" pitchFamily="34" charset="0"/>
              </a:rPr>
              <a:t>скодок</a:t>
            </a:r>
            <a:endParaRPr lang="ru-RU" sz="1800" dirty="0">
              <a:latin typeface="Bahnschrift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операций с помощью взаимозачетов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Наличие просроченной задолженности, причины не платежей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Создает ли организация резерв по сомнительным долгам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выделения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r>
              <a:rPr lang="ru-RU" sz="1800" dirty="0">
                <a:latin typeface="Bahnschrift" panose="020B0502040204020203" pitchFamily="34" charset="0"/>
              </a:rPr>
              <a:t>  в расчетных документах и регистрация выставленных счетов-фактур в книге продаж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62, 63</a:t>
            </a:r>
          </a:p>
        </p:txBody>
      </p:sp>
    </p:spTree>
    <p:extLst>
      <p:ext uri="{BB962C8B-B14F-4D97-AF65-F5344CB8AC3E}">
        <p14:creationId xmlns:p14="http://schemas.microsoft.com/office/powerpoint/2010/main" val="141160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9BAFC3-24C9-4B01-AFA8-E37759FC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609600"/>
            <a:ext cx="1046562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по претензиям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BD4D25-F8BE-4A22-9139-30E8FA7EB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09" y="2057399"/>
            <a:ext cx="11387469" cy="4364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Эти расчеты возникают в связи с предъявлением претензий поставщикам, подрядчикам, транспортным и другим организациям, а так же предъявлениям им штрафов и неустоек за не соблюдение договорных обязательств.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В ходе проверки аудитор должен определить обоснованность, своевременность и правильность оформления претензионных документов, в которых должны быть указаны: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Требования заявителя, сумма претензий, ее обоснованный расчет, доказательства вины, со ссылками на положение заключенных договоров и нормативных банков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Обоснованность предъявленных к клиенту аудита претензий, проведения контрольных проверок с целью установления виновных лиц и возмещения ими материальных ценностей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Обращалась ли  организация в арбитражный суд с иском в случае отказа стороной нарушившей договорные обязательства удовлетворив претензии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учета по счету 76.2</a:t>
            </a:r>
          </a:p>
          <a:p>
            <a:pPr marL="0" indent="0">
              <a:buNone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64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134</TotalTime>
  <Words>886</Words>
  <Application>Microsoft Office PowerPoint</Application>
  <PresentationFormat>Широкоэкранный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Bahnschrift</vt:lpstr>
      <vt:lpstr>Bahnschrift Condensed</vt:lpstr>
      <vt:lpstr>Calibri</vt:lpstr>
      <vt:lpstr>Courier New</vt:lpstr>
      <vt:lpstr>Tw Cen MT</vt:lpstr>
      <vt:lpstr>Tw Cen MT Condensed</vt:lpstr>
      <vt:lpstr>Wingdings</vt:lpstr>
      <vt:lpstr>Wingdings 3</vt:lpstr>
      <vt:lpstr>Интеграл</vt:lpstr>
      <vt:lpstr>Департамент образования Вологодской области. БПОУ ВО «Вологодский аграрно-экономический колледж».  «Аудит расчетов с поставщиками и покупателями»</vt:lpstr>
      <vt:lpstr>Цели и задачи</vt:lpstr>
      <vt:lpstr>Нормативно-правовая база расчётов с поставщиками и покупателями</vt:lpstr>
      <vt:lpstr>Основные источники информации</vt:lpstr>
      <vt:lpstr>Проведение инвентаризации расчетов или анализ инвентаризации</vt:lpstr>
      <vt:lpstr>Проверка расчетов с поставщиками и подрядчиками</vt:lpstr>
      <vt:lpstr>Проверка расчетов с поставщиками и подрядчиками</vt:lpstr>
      <vt:lpstr>Проведение расчетов с покупателями и заказчиками</vt:lpstr>
      <vt:lpstr>Проверка расчетов по претензиям</vt:lpstr>
      <vt:lpstr>Типичные ошибки</vt:lpstr>
      <vt:lpstr>Список использованной литературы</vt:lpstr>
      <vt:lpstr>Благодарю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области. БПОУ ВО «Вологодский аграрно-экономический колледж».  «Развитие законодательства о материальной ответственности на западе»</dc:title>
  <dc:creator>79114445526</dc:creator>
  <cp:lastModifiedBy>valer</cp:lastModifiedBy>
  <cp:revision>5</cp:revision>
  <dcterms:created xsi:type="dcterms:W3CDTF">2022-02-26T11:14:12Z</dcterms:created>
  <dcterms:modified xsi:type="dcterms:W3CDTF">2022-06-05T19:04:55Z</dcterms:modified>
</cp:coreProperties>
</file>