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  <p:sldId id="257" r:id="rId3"/>
    <p:sldId id="258" r:id="rId4"/>
    <p:sldId id="262" r:id="rId5"/>
    <p:sldId id="263" r:id="rId6"/>
    <p:sldId id="261" r:id="rId7"/>
    <p:sldId id="269" r:id="rId8"/>
    <p:sldId id="268" r:id="rId9"/>
    <p:sldId id="259" r:id="rId10"/>
    <p:sldId id="267" r:id="rId11"/>
    <p:sldId id="266" r:id="rId12"/>
    <p:sldId id="265" r:id="rId13"/>
    <p:sldId id="264" r:id="rId14"/>
    <p:sldId id="26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080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98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090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1681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752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9367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72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220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55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7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183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53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193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61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233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392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7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405BBF8-C9AD-4D40-BBD9-E2C8428B8278}" type="datetimeFigureOut">
              <a:rPr lang="ru-RU" smtClean="0"/>
              <a:t>22.05.2022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510ADBB-06CD-40BD-BAF6-C678B8E495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5234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  <p:sldLayoutId id="21474837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C4CCF4-C422-4947-A461-A14706D24DFB}"/>
              </a:ext>
            </a:extLst>
          </p:cNvPr>
          <p:cNvSpPr/>
          <p:nvPr/>
        </p:nvSpPr>
        <p:spPr>
          <a:xfrm>
            <a:off x="450167" y="360458"/>
            <a:ext cx="3319976" cy="10156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/>
              <a:t>Вологодский аграрно-экономический колледж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00EC0C2-5A4D-4197-B963-48458ACD7EB4}"/>
              </a:ext>
            </a:extLst>
          </p:cNvPr>
          <p:cNvSpPr/>
          <p:nvPr/>
        </p:nvSpPr>
        <p:spPr>
          <a:xfrm>
            <a:off x="7085429" y="4321112"/>
            <a:ext cx="4661096" cy="22467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/>
              <a:t>Выполняла:  студентка 232гр Лукинская Арина Александровна.</a:t>
            </a:r>
          </a:p>
          <a:p>
            <a:endParaRPr lang="ru-RU" sz="2000" b="1" dirty="0"/>
          </a:p>
          <a:p>
            <a:r>
              <a:rPr lang="ru-RU" sz="2000" b="1" dirty="0"/>
              <a:t>Руководитель: Демидова Юлия Васильевна.</a:t>
            </a:r>
          </a:p>
          <a:p>
            <a:endParaRPr lang="ru-RU" sz="2000" b="1" dirty="0"/>
          </a:p>
          <a:p>
            <a:r>
              <a:rPr lang="ru-RU" sz="2000" b="1" dirty="0"/>
              <a:t>2022 год.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02DEE24-D230-4272-9CA8-2F5E5A8E4783}"/>
              </a:ext>
            </a:extLst>
          </p:cNvPr>
          <p:cNvSpPr/>
          <p:nvPr/>
        </p:nvSpPr>
        <p:spPr>
          <a:xfrm>
            <a:off x="0" y="1931073"/>
            <a:ext cx="12192000" cy="212365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endParaRPr lang="ru-RU" sz="4400" dirty="0"/>
          </a:p>
          <a:p>
            <a:r>
              <a:rPr lang="ru-RU" sz="4400" dirty="0"/>
              <a:t>Аудит краткосрочных займов и кредитов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779137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D7CF6E9-BF42-4DA5-88E4-13F3017C6228}"/>
              </a:ext>
            </a:extLst>
          </p:cNvPr>
          <p:cNvSpPr/>
          <p:nvPr/>
        </p:nvSpPr>
        <p:spPr>
          <a:xfrm>
            <a:off x="1601372" y="982176"/>
            <a:ext cx="898925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Обобщение информации о состоянии кредитов и займов, полученных организацией, производится на синтетических пассивных счетах: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/>
              <a:t>Краткосрочных кредитов и займов: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66 «Расчеты по краткосрочным кредитам и займам»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/>
              <a:t>Долгосрочных кредитов и займов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67 «Расчеты по долгосрочным кредитам и займам»</a:t>
            </a:r>
          </a:p>
          <a:p>
            <a:endParaRPr lang="ru-RU" sz="2400" dirty="0"/>
          </a:p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сальдо по </a:t>
            </a:r>
            <a:r>
              <a:rPr lang="ru-RU" sz="2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Кт</a:t>
            </a:r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/>
              <a:t>показывает остаток суммы задолженности. </a:t>
            </a:r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Оборот по </a:t>
            </a:r>
            <a:r>
              <a:rPr lang="ru-RU" sz="2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Кт</a:t>
            </a:r>
            <a:r>
              <a:rPr lang="ru-RU" sz="2400" dirty="0"/>
              <a:t> – получение кредитов и займов, по </a:t>
            </a:r>
            <a:r>
              <a:rPr lang="ru-RU" sz="2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Дт</a:t>
            </a:r>
            <a:r>
              <a:rPr lang="ru-RU" sz="2400" dirty="0"/>
              <a:t> – погашение.</a:t>
            </a:r>
          </a:p>
          <a:p>
            <a:r>
              <a:rPr lang="ru-RU" sz="2400" dirty="0"/>
              <a:t>Расходы по кредитам и займам признаются </a:t>
            </a:r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прочими расходами (счет 91-2)</a:t>
            </a:r>
          </a:p>
        </p:txBody>
      </p:sp>
    </p:spTree>
    <p:extLst>
      <p:ext uri="{BB962C8B-B14F-4D97-AF65-F5344CB8AC3E}">
        <p14:creationId xmlns:p14="http://schemas.microsoft.com/office/powerpoint/2010/main" val="220511161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BB7DA59-A9F0-4996-AB65-5EACDE46EED4}"/>
              </a:ext>
            </a:extLst>
          </p:cNvPr>
          <p:cNvSpPr/>
          <p:nvPr/>
        </p:nvSpPr>
        <p:spPr>
          <a:xfrm>
            <a:off x="1524000" y="79751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   Правилами бухгалтерского учета установлен особый порядок отражения процентов по полученным займам и кредитам в случае их использования на приобретение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Основных средств и НМА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МПЗ.</a:t>
            </a:r>
          </a:p>
          <a:p>
            <a:r>
              <a:rPr lang="ru-RU" sz="2400" dirty="0"/>
              <a:t>   В случаях </a:t>
            </a:r>
            <a:r>
              <a:rPr lang="ru-RU" sz="2400" u="sng" dirty="0"/>
              <a:t>строительства, сооружения и приобретения ОС и НМА</a:t>
            </a:r>
            <a:r>
              <a:rPr lang="ru-RU" sz="2400" dirty="0"/>
              <a:t> за счет заемных средств, затраты по кредиту включаются в первоначальную стоимость объектов до даты ввода объекта в эксплуатацию (счет 08).</a:t>
            </a:r>
          </a:p>
          <a:p>
            <a:r>
              <a:rPr lang="ru-RU" sz="2400" dirty="0"/>
              <a:t>   Проценты по кредиту увеличивают </a:t>
            </a:r>
            <a:r>
              <a:rPr lang="ru-RU" sz="2400" u="sng" dirty="0"/>
              <a:t>стоимость МПЗ </a:t>
            </a:r>
            <a:r>
              <a:rPr lang="ru-RU" sz="2400" dirty="0"/>
              <a:t>только при условии, что они начисляются до оприходования ценностей и если заемные средства привлечены для приобретения этих запасов (счета 10 или 41).</a:t>
            </a:r>
          </a:p>
        </p:txBody>
      </p:sp>
    </p:spTree>
    <p:extLst>
      <p:ext uri="{BB962C8B-B14F-4D97-AF65-F5344CB8AC3E}">
        <p14:creationId xmlns:p14="http://schemas.microsoft.com/office/powerpoint/2010/main" val="321343500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C094049-90BA-4B06-AE88-6CFD01F624AE}"/>
              </a:ext>
            </a:extLst>
          </p:cNvPr>
          <p:cNvSpPr/>
          <p:nvPr/>
        </p:nvSpPr>
        <p:spPr>
          <a:xfrm>
            <a:off x="1903827" y="1351508"/>
            <a:ext cx="838434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Долгосрочные кредиты и займы могут учитываться двумя способами:</a:t>
            </a:r>
          </a:p>
          <a:p>
            <a:endParaRPr lang="ru-RU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/>
              <a:t>На счете 67 «Расчеты по долгосрочным кредитам и займам» до истечения срока их погашения;</a:t>
            </a:r>
          </a:p>
          <a:p>
            <a:endParaRPr lang="ru-RU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/>
              <a:t>На счете 67 «Расчеты по долгосрочным кредитам и займам» до тех пор, пока до срока их погашения останется 365 дней. После этого сумма задолженности переводится на счет 66 «Расчеты по краткосрочным кредитам и займам».</a:t>
            </a:r>
          </a:p>
        </p:txBody>
      </p:sp>
    </p:spTree>
    <p:extLst>
      <p:ext uri="{BB962C8B-B14F-4D97-AF65-F5344CB8AC3E}">
        <p14:creationId xmlns:p14="http://schemas.microsoft.com/office/powerpoint/2010/main" val="3520957379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C8273E9-C842-4219-A50C-5BF6700F524F}"/>
              </a:ext>
            </a:extLst>
          </p:cNvPr>
          <p:cNvSpPr/>
          <p:nvPr/>
        </p:nvSpPr>
        <p:spPr>
          <a:xfrm>
            <a:off x="3046928" y="304187"/>
            <a:ext cx="60981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u="sng" dirty="0">
                <a:solidFill>
                  <a:schemeClr val="accent2">
                    <a:lumMod val="75000"/>
                  </a:schemeClr>
                </a:solidFill>
              </a:rPr>
              <a:t>БУХГАЛТЕРСКИЕ ЗАПИСИ: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4ED468-4A0D-4DFD-A7F7-06A52CBCCB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288" y="1196120"/>
            <a:ext cx="8933424" cy="546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45684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222D2D6-285D-4326-9666-D23F9F3D36BC}"/>
              </a:ext>
            </a:extLst>
          </p:cNvPr>
          <p:cNvSpPr/>
          <p:nvPr/>
        </p:nvSpPr>
        <p:spPr>
          <a:xfrm>
            <a:off x="1" y="1351508"/>
            <a:ext cx="12191999" cy="415498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66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ru-RU" sz="66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</a:rPr>
              <a:t>СПАСИБО </a:t>
            </a:r>
          </a:p>
          <a:p>
            <a:pPr algn="ctr"/>
            <a:r>
              <a:rPr lang="ru-RU" sz="66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3500" dist="50800" dir="108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</a:rPr>
              <a:t>ЗА ВНИМАНИЕ! </a:t>
            </a:r>
          </a:p>
          <a:p>
            <a:pPr algn="ctr"/>
            <a:endParaRPr lang="ru-RU" sz="66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63500" dist="50800" dir="108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9428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 dir="in"/>
      </p:transition>
    </mc:Choice>
    <mc:Fallback>
      <p:transition spd="slow">
        <p:zoom dir="in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29BB54A-DBEE-4F69-9AEB-9AA8397A8513}"/>
              </a:ext>
            </a:extLst>
          </p:cNvPr>
          <p:cNvSpPr/>
          <p:nvPr/>
        </p:nvSpPr>
        <p:spPr>
          <a:xfrm>
            <a:off x="572086" y="250093"/>
            <a:ext cx="191789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/>
              <a:t>План: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263A1A4-A011-4A95-9212-A51E2C86AB24}"/>
              </a:ext>
            </a:extLst>
          </p:cNvPr>
          <p:cNvSpPr/>
          <p:nvPr/>
        </p:nvSpPr>
        <p:spPr>
          <a:xfrm>
            <a:off x="869852" y="2828835"/>
            <a:ext cx="10452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/>
              <a:t>Понятие кредитов и займов и их отличительные особенности.</a:t>
            </a:r>
          </a:p>
          <a:p>
            <a:endParaRPr lang="ru-RU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/>
              <a:t>Учет кредитов банка и займов.</a:t>
            </a:r>
          </a:p>
        </p:txBody>
      </p:sp>
    </p:spTree>
    <p:extLst>
      <p:ext uri="{BB962C8B-B14F-4D97-AF65-F5344CB8AC3E}">
        <p14:creationId xmlns:p14="http://schemas.microsoft.com/office/powerpoint/2010/main" val="1875711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F12D723-1755-4A09-8924-19EB929C874B}"/>
              </a:ext>
            </a:extLst>
          </p:cNvPr>
          <p:cNvSpPr/>
          <p:nvPr/>
        </p:nvSpPr>
        <p:spPr>
          <a:xfrm>
            <a:off x="281353" y="306364"/>
            <a:ext cx="98051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1. ПОНЯТИЕ КРЕДИТОВ И ЗАЙМОВ И ИХ ОТЛИЧИТЕЛЬНЫЕ ОСОБЕННОСТИ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E3C67B1-BD75-4B95-A8F4-AD976E9CBCAC}"/>
              </a:ext>
            </a:extLst>
          </p:cNvPr>
          <p:cNvSpPr/>
          <p:nvPr/>
        </p:nvSpPr>
        <p:spPr>
          <a:xfrm>
            <a:off x="1275471" y="1493114"/>
            <a:ext cx="96410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Правила ведения учета по кредитам и займам установлены ПБУ-15/08 «Учет расходов по займам и кредитам», приказ Минфина РФ от 6 октября 2008г. № 107-Н.</a:t>
            </a:r>
          </a:p>
          <a:p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u="sng" dirty="0">
                <a:solidFill>
                  <a:schemeClr val="accent2">
                    <a:lumMod val="75000"/>
                  </a:schemeClr>
                </a:solidFill>
              </a:rPr>
              <a:t>Кредит </a:t>
            </a:r>
            <a:r>
              <a:rPr lang="ru-RU" sz="2400" dirty="0"/>
              <a:t>– это система экономических отношений, возникающая при передаче имущества в денежной или натуральной форме от одних организаций или лиц другим, на условиях последующего возврата денежных средств или оплаты стоимости передаваемого имущества с уплатой процента за временное пользование переданным имуществом.</a:t>
            </a:r>
          </a:p>
        </p:txBody>
      </p:sp>
    </p:spTree>
    <p:extLst>
      <p:ext uri="{BB962C8B-B14F-4D97-AF65-F5344CB8AC3E}">
        <p14:creationId xmlns:p14="http://schemas.microsoft.com/office/powerpoint/2010/main" val="137108043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C2C237D-BC58-47DD-BC18-9F4807840928}"/>
              </a:ext>
            </a:extLst>
          </p:cNvPr>
          <p:cNvSpPr/>
          <p:nvPr/>
        </p:nvSpPr>
        <p:spPr>
          <a:xfrm>
            <a:off x="774987" y="304187"/>
            <a:ext cx="36679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/>
              <a:t>ВИДЫ КРЕДИТОВ: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88D04CB-45E6-4616-8DC6-85D47195A7AD}"/>
              </a:ext>
            </a:extLst>
          </p:cNvPr>
          <p:cNvSpPr/>
          <p:nvPr/>
        </p:nvSpPr>
        <p:spPr>
          <a:xfrm>
            <a:off x="1687267" y="1534460"/>
            <a:ext cx="881746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u="sng" dirty="0">
                <a:solidFill>
                  <a:schemeClr val="accent2">
                    <a:lumMod val="75000"/>
                  </a:schemeClr>
                </a:solidFill>
              </a:rPr>
              <a:t>банковский</a:t>
            </a:r>
            <a:r>
              <a:rPr lang="ru-RU" sz="2400" dirty="0"/>
              <a:t> – выданные банком организациям и физ. лицам денежные средства на определенный срок и определенные цели на возвратной основе и обычно с уплатой %, банк имеет лицензию на проведение банковских операций;</a:t>
            </a:r>
          </a:p>
          <a:p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u="sng" dirty="0">
                <a:solidFill>
                  <a:schemeClr val="accent2">
                    <a:lumMod val="75000"/>
                  </a:schemeClr>
                </a:solidFill>
              </a:rPr>
              <a:t>коммерческий</a:t>
            </a:r>
            <a:r>
              <a:rPr lang="ru-RU" sz="2400" dirty="0"/>
              <a:t> – предоставляется одним организациям другими в виде отсрочки платежа за проданные товары, коммерческие организации не могут предоставлять заем из чужих средств временно находящихся у займодавца.</a:t>
            </a:r>
          </a:p>
        </p:txBody>
      </p:sp>
    </p:spTree>
    <p:extLst>
      <p:ext uri="{BB962C8B-B14F-4D97-AF65-F5344CB8AC3E}">
        <p14:creationId xmlns:p14="http://schemas.microsoft.com/office/powerpoint/2010/main" val="201266231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10F24F7-BFEC-4E0B-8188-FE3C04F48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" y="4431323"/>
            <a:ext cx="10241280" cy="1897966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DD1072B-8AC0-49F0-AC00-7154A8D27DEC}"/>
              </a:ext>
            </a:extLst>
          </p:cNvPr>
          <p:cNvSpPr/>
          <p:nvPr/>
        </p:nvSpPr>
        <p:spPr>
          <a:xfrm>
            <a:off x="2030437" y="528711"/>
            <a:ext cx="81311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  </a:t>
            </a:r>
            <a:r>
              <a:rPr lang="ru-RU" sz="2000" b="1" dirty="0"/>
              <a:t>ДОГОВОР КРЕДИТА </a:t>
            </a:r>
            <a:r>
              <a:rPr lang="ru-RU" sz="2000" dirty="0"/>
              <a:t>ОФОРМЛЯЕТ ДЕНЕЖНУЮ ССУДУ, ПОЛУЧЕННУЮ В БАНКЕ ИЛИ ИНОМ КРЕДИТНОМ УЧРЕЖДЕНИИ, ИМЕЮЩЕМ СООТВЕТСТВУЮЩУЮ ЛИЦЕНЗИЮ. КРЕДИТ ПРЕДОСТАВЛЯЕТСЯ НА УСЛОВИЯХ СРОЧНОСТИ, ПЛАТНОСТИ И ОБЕСПЕЧЕНИЯ ЗАЛОГОМ ИЛИ ПОРУЧИТЕЛЬСТВОМ.     </a:t>
            </a:r>
          </a:p>
          <a:p>
            <a:r>
              <a:rPr lang="ru-RU" sz="2000" dirty="0"/>
              <a:t>  КРЕДИТНЫЙ ДОГОВОР ОБЯЗАТЕЛЬНО СОСТАВЛЯЕТСЯ В ПИСЬМЕННОЙ ФОРМЕ, НЕСОБЛЮДЕНИЕ ДАННОГО ТРЕБОВАНИЯ ВЛЕЧЕТ ПРИЗНАНИЕ КРЕДИТНОГО ДОГОВОРА НЕДЕЙСТВИТЕЛЬНЫМ. </a:t>
            </a:r>
          </a:p>
          <a:p>
            <a:endParaRPr lang="ru-RU" sz="2000" dirty="0"/>
          </a:p>
          <a:p>
            <a:r>
              <a:rPr lang="ru-RU" sz="2000" u="sng" dirty="0"/>
              <a:t>СУММА ПРОЦЕНТОВ ПО КРЕДИТУ ОПРЕДЕЛЯЕТСЯ ПО ФОРМУЛЕ :</a:t>
            </a:r>
          </a:p>
        </p:txBody>
      </p:sp>
    </p:spTree>
    <p:extLst>
      <p:ext uri="{BB962C8B-B14F-4D97-AF65-F5344CB8AC3E}">
        <p14:creationId xmlns:p14="http://schemas.microsoft.com/office/powerpoint/2010/main" val="141250464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D03857A-D834-4E9F-BEDB-5B49788E5998}"/>
              </a:ext>
            </a:extLst>
          </p:cNvPr>
          <p:cNvSpPr/>
          <p:nvPr/>
        </p:nvSpPr>
        <p:spPr>
          <a:xfrm>
            <a:off x="1451317" y="1905506"/>
            <a:ext cx="92893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Проценты по выданному банком кредиту начинают начисляться со дня, следующего за днем выдачи кредита.</a:t>
            </a:r>
          </a:p>
          <a:p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При этом начисленные проценты и другие расходы по займам (суммы, уплачиваемые за информационные и консультационные услуги, экспертизу договора займа) учитываются обособленно от суммы основного долга</a:t>
            </a:r>
          </a:p>
        </p:txBody>
      </p:sp>
    </p:spTree>
    <p:extLst>
      <p:ext uri="{BB962C8B-B14F-4D97-AF65-F5344CB8AC3E}">
        <p14:creationId xmlns:p14="http://schemas.microsoft.com/office/powerpoint/2010/main" val="394645381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FABE3D8-6043-4FDD-9228-21B672F6044F}"/>
              </a:ext>
            </a:extLst>
          </p:cNvPr>
          <p:cNvSpPr/>
          <p:nvPr/>
        </p:nvSpPr>
        <p:spPr>
          <a:xfrm>
            <a:off x="1349326" y="1166842"/>
            <a:ext cx="94933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Договор займа </a:t>
            </a:r>
            <a:r>
              <a:rPr lang="ru-RU" sz="2400" dirty="0"/>
              <a:t>предусмотрен Гражданским кодексом РФ. Он регулирует отношения заимодавца и </a:t>
            </a:r>
            <a:r>
              <a:rPr lang="ru-RU" sz="2400" dirty="0" err="1"/>
              <a:t>займополучателя</a:t>
            </a:r>
            <a:r>
              <a:rPr lang="ru-RU" sz="2400" dirty="0"/>
              <a:t>.</a:t>
            </a:r>
          </a:p>
          <a:p>
            <a:endParaRPr lang="ru-RU" sz="2400" dirty="0"/>
          </a:p>
          <a:p>
            <a:r>
              <a:rPr lang="ru-RU" sz="2400" dirty="0"/>
              <a:t>Договоры займа могут заключаться между любыми юридическими и физическими лицами как в письменной, так и в устной форме. Договор займа может быть заключен в устной форме, если </a:t>
            </a:r>
            <a:r>
              <a:rPr lang="ru-RU" sz="2400" dirty="0" err="1"/>
              <a:t>займ</a:t>
            </a:r>
            <a:r>
              <a:rPr lang="ru-RU" sz="2400" dirty="0"/>
              <a:t> предоставлен физическим лицом в размере менее 10 МРОТ (достаточно расписки заемщика).</a:t>
            </a:r>
          </a:p>
          <a:p>
            <a:endParaRPr lang="ru-RU" sz="2400" dirty="0"/>
          </a:p>
          <a:p>
            <a:r>
              <a:rPr lang="ru-RU" sz="2400" dirty="0"/>
              <a:t>Предметом договора займа могут быть денежные и материальные ценности.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406306512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4740642-03C0-4652-8C31-6BBF377AC2C1}"/>
              </a:ext>
            </a:extLst>
          </p:cNvPr>
          <p:cNvSpPr/>
          <p:nvPr/>
        </p:nvSpPr>
        <p:spPr>
          <a:xfrm>
            <a:off x="1943686" y="1536174"/>
            <a:ext cx="83046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Проценты за пользование заемными средствами могут быть взысканы как в денежной, так и в натуральной форме. При отсутствии в договоре займа условия о размере процентов их величина определяется ставкой банковского процента (ставкой рефинансирования).</a:t>
            </a:r>
          </a:p>
          <a:p>
            <a:endParaRPr lang="ru-RU" sz="2400" dirty="0"/>
          </a:p>
          <a:p>
            <a:r>
              <a:rPr lang="ru-RU" sz="2400" dirty="0"/>
              <a:t>Прекращение заемных обязательств возникает в день возврата предмета займа, зачисления денег на счет организации-заимодавца.</a:t>
            </a:r>
          </a:p>
        </p:txBody>
      </p:sp>
    </p:spTree>
    <p:extLst>
      <p:ext uri="{BB962C8B-B14F-4D97-AF65-F5344CB8AC3E}">
        <p14:creationId xmlns:p14="http://schemas.microsoft.com/office/powerpoint/2010/main" val="125445468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68C5705-CCA3-4D24-ABFC-C8D1E21FC8F2}"/>
              </a:ext>
            </a:extLst>
          </p:cNvPr>
          <p:cNvSpPr/>
          <p:nvPr/>
        </p:nvSpPr>
        <p:spPr>
          <a:xfrm>
            <a:off x="443799" y="318254"/>
            <a:ext cx="47788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/>
              <a:t>2. УЧЁТ КРЕДИТОВ БАНКА И ЗАЙМОВ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83EC51E-3047-4B6C-B281-360A88F28FF9}"/>
              </a:ext>
            </a:extLst>
          </p:cNvPr>
          <p:cNvSpPr/>
          <p:nvPr/>
        </p:nvSpPr>
        <p:spPr>
          <a:xfrm>
            <a:off x="2082018" y="1786824"/>
            <a:ext cx="780756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зависимости от срока, на который выдаются кредиты, они делятся на краткосрочные и долгосрочные.</a:t>
            </a:r>
          </a:p>
          <a:p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Краткосрочные кредиты выдаются под запасы сырья и материалов.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Долгосрочные - на затраты по внедрению новой техники, приобретению оборудования, реконструкцию, модернизацию и др.</a:t>
            </a:r>
          </a:p>
        </p:txBody>
      </p:sp>
    </p:spTree>
    <p:extLst>
      <p:ext uri="{BB962C8B-B14F-4D97-AF65-F5344CB8AC3E}">
        <p14:creationId xmlns:p14="http://schemas.microsoft.com/office/powerpoint/2010/main" val="293670492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Сектор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64</TotalTime>
  <Words>707</Words>
  <Application>Microsoft Office PowerPoint</Application>
  <PresentationFormat>Широкоэкранный</PresentationFormat>
  <Paragraphs>61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Арина Лукинская</dc:creator>
  <cp:lastModifiedBy>Арина Лукинская</cp:lastModifiedBy>
  <cp:revision>1</cp:revision>
  <dcterms:created xsi:type="dcterms:W3CDTF">2022-05-22T14:35:33Z</dcterms:created>
  <dcterms:modified xsi:type="dcterms:W3CDTF">2022-05-22T15:39:43Z</dcterms:modified>
</cp:coreProperties>
</file>