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91" r:id="rId2"/>
    <p:sldId id="257" r:id="rId3"/>
    <p:sldId id="258" r:id="rId4"/>
    <p:sldId id="261" r:id="rId5"/>
    <p:sldId id="259" r:id="rId6"/>
    <p:sldId id="263" r:id="rId7"/>
    <p:sldId id="260" r:id="rId8"/>
    <p:sldId id="262" r:id="rId9"/>
    <p:sldId id="294" r:id="rId10"/>
    <p:sldId id="264" r:id="rId11"/>
    <p:sldId id="292" r:id="rId12"/>
    <p:sldId id="265" r:id="rId13"/>
    <p:sldId id="293" r:id="rId14"/>
    <p:sldId id="304" r:id="rId15"/>
    <p:sldId id="266" r:id="rId16"/>
    <p:sldId id="295" r:id="rId17"/>
    <p:sldId id="267" r:id="rId18"/>
    <p:sldId id="268" r:id="rId19"/>
    <p:sldId id="269" r:id="rId20"/>
    <p:sldId id="270" r:id="rId21"/>
    <p:sldId id="275" r:id="rId22"/>
    <p:sldId id="301" r:id="rId23"/>
    <p:sldId id="276" r:id="rId24"/>
    <p:sldId id="277" r:id="rId25"/>
    <p:sldId id="281" r:id="rId26"/>
    <p:sldId id="282" r:id="rId27"/>
    <p:sldId id="283" r:id="rId28"/>
    <p:sldId id="298" r:id="rId29"/>
    <p:sldId id="299" r:id="rId30"/>
    <p:sldId id="285" r:id="rId31"/>
    <p:sldId id="286" r:id="rId32"/>
    <p:sldId id="288" r:id="rId33"/>
    <p:sldId id="296" r:id="rId34"/>
    <p:sldId id="303" r:id="rId35"/>
    <p:sldId id="302" r:id="rId36"/>
    <p:sldId id="300" r:id="rId37"/>
    <p:sldId id="289" r:id="rId38"/>
    <p:sldId id="273" r:id="rId39"/>
    <p:sldId id="271" r:id="rId40"/>
    <p:sldId id="274" r:id="rId41"/>
    <p:sldId id="29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81" d="100"/>
          <a:sy n="81" d="100"/>
        </p:scale>
        <p:origin x="10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vis.com/" TargetMode="External"/><Relationship Id="rId2" Type="http://schemas.openxmlformats.org/officeDocument/2006/relationships/hyperlink" Target="http://www.lighro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hoto-ya.com/" TargetMode="External"/><Relationship Id="rId5" Type="http://schemas.openxmlformats.org/officeDocument/2006/relationships/hyperlink" Target="http://www.fotolyap.ru/" TargetMode="External"/><Relationship Id="rId4" Type="http://schemas.openxmlformats.org/officeDocument/2006/relationships/hyperlink" Target="http://www.liveinternet.ru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50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Основы</a:t>
            </a:r>
          </a:p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 искусства фотографии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Изображения\ФОТО\Отпуск 2017\Я\DSC_5840.jpg"/>
          <p:cNvPicPr>
            <a:picLocks noChangeAspect="1" noChangeArrowheads="1"/>
          </p:cNvPicPr>
          <p:nvPr/>
        </p:nvPicPr>
        <p:blipFill>
          <a:blip r:embed="rId2" cstate="print"/>
          <a:srcRect l="15625" t="1638" r="4687" b="18152"/>
          <a:stretch>
            <a:fillRect/>
          </a:stretch>
        </p:blipFill>
        <p:spPr bwMode="auto">
          <a:xfrm>
            <a:off x="928662" y="2000216"/>
            <a:ext cx="7286644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16632"/>
            <a:ext cx="2772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Затвор и выдержка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8680"/>
            <a:ext cx="8249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Затвор</a:t>
            </a:r>
            <a:r>
              <a:rPr lang="ru-RU" sz="2400" dirty="0" smtClean="0"/>
              <a:t> — это то, что закрывает матрицу фотоаппарата от света, пока вы не нажали на кнопку спуска.</a:t>
            </a:r>
          </a:p>
          <a:p>
            <a:r>
              <a:rPr lang="ru-RU" sz="2400" b="1" dirty="0" smtClean="0"/>
              <a:t>Выдержка</a:t>
            </a:r>
            <a:r>
              <a:rPr lang="ru-RU" sz="2400" dirty="0" smtClean="0"/>
              <a:t> — это то время, на которое открывается затвор и приподнимается зеркало.  </a:t>
            </a:r>
          </a:p>
          <a:p>
            <a:r>
              <a:rPr lang="ru-RU" sz="2400" dirty="0" smtClean="0"/>
              <a:t>Чем меньше выдержка — тем меньше света попадет на матрицу.</a:t>
            </a:r>
          </a:p>
          <a:p>
            <a:r>
              <a:rPr lang="ru-RU" sz="2400" dirty="0" smtClean="0"/>
              <a:t>Чем больше время выдержки — тем больше света.</a:t>
            </a:r>
          </a:p>
          <a:p>
            <a:r>
              <a:rPr lang="ru-RU" sz="2400" dirty="0" smtClean="0"/>
              <a:t>В яркий солнечный день, чтобы на матрицу попало достаточное количество света, вам потребуется очень короткая выдержка — например, всего лишь 1/1000 секунды.  Ночью, чтобы получить достаточное количество света, может потребоваться выдержка в несколько секунд и даже минут.</a:t>
            </a:r>
          </a:p>
          <a:p>
            <a:r>
              <a:rPr lang="ru-RU" sz="2400" dirty="0" smtClean="0"/>
              <a:t>Выдержка определяется в долях секунды или в секундах.  Например 1/60сек.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d08c609e9594caff312b5e8734aabfd1--photo-tutorial-photo-ti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594037" cy="6858000"/>
          </a:xfrm>
          <a:prstGeom prst="rect">
            <a:avLst/>
          </a:prstGeom>
          <a:noFill/>
        </p:spPr>
      </p:pic>
      <p:pic>
        <p:nvPicPr>
          <p:cNvPr id="3" name="Picture 2" descr="Чем больше выдержка, тем больше света падает на матриц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4000" cy="543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285728"/>
            <a:ext cx="271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Диафрагма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071546"/>
            <a:ext cx="85353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Диафрагма</a:t>
            </a:r>
            <a:r>
              <a:rPr lang="ru-RU" sz="2400" dirty="0" smtClean="0"/>
              <a:t>- это </a:t>
            </a:r>
            <a:r>
              <a:rPr lang="ru-RU" sz="2400" dirty="0" err="1" smtClean="0"/>
              <a:t>многолепестковая</a:t>
            </a:r>
            <a:r>
              <a:rPr lang="ru-RU" sz="2400" dirty="0" smtClean="0"/>
              <a:t> перегородка, находящаяся внутри объектива.  Она может быть полностью открыта или закрыта настолько, что остается всего лишь маленькое отверстие для света.</a:t>
            </a:r>
          </a:p>
          <a:p>
            <a:r>
              <a:rPr lang="ru-RU" sz="2400" dirty="0" smtClean="0"/>
              <a:t>Диафрагма так же служит для ограничения количества света попадающего в итоге на матрицу объектива. </a:t>
            </a:r>
          </a:p>
          <a:p>
            <a:r>
              <a:rPr lang="ru-RU" sz="2400" dirty="0" smtClean="0"/>
              <a:t> То есть выдержка и диафрагма выполняют одну задачу — регулирование потока света попадающего на матрицу. </a:t>
            </a:r>
          </a:p>
          <a:p>
            <a:r>
              <a:rPr lang="ru-RU" sz="2400" dirty="0" smtClean="0"/>
              <a:t>Диафрагма крайне важна для достижения определенных эффектов связанных с глубиной резкости.</a:t>
            </a:r>
          </a:p>
          <a:p>
            <a:r>
              <a:rPr lang="ru-RU" sz="2400" dirty="0" smtClean="0"/>
              <a:t>Диафрагма обозначается буквой </a:t>
            </a:r>
            <a:r>
              <a:rPr lang="ru-RU" sz="2400" dirty="0" err="1" smtClean="0"/>
              <a:t>f</a:t>
            </a:r>
            <a:r>
              <a:rPr lang="ru-RU" sz="2400" dirty="0" smtClean="0"/>
              <a:t> за которой через дробь стоит число диафрагмы, например, </a:t>
            </a:r>
            <a:r>
              <a:rPr lang="ru-RU" sz="2400" dirty="0" err="1" smtClean="0"/>
              <a:t>f</a:t>
            </a:r>
            <a:r>
              <a:rPr lang="ru-RU" sz="2400" dirty="0" smtClean="0"/>
              <a:t>/2.8.  Чем меньше число, тем больше раскрыты лепестки и шире отверстие.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иафрагма в объекти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6215106" cy="4392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C:\Users\ASUS\Desktop\r2_2508424200_500_f736da25.jpg"/>
          <p:cNvPicPr>
            <a:picLocks noChangeAspect="1" noChangeArrowheads="1"/>
          </p:cNvPicPr>
          <p:nvPr/>
        </p:nvPicPr>
        <p:blipFill>
          <a:blip r:embed="rId3"/>
          <a:srcRect t="14583"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Standartnye-znacheniya-diafragmennyh-chisel.jpg"/>
          <p:cNvPicPr>
            <a:picLocks noChangeAspect="1" noChangeArrowheads="1"/>
          </p:cNvPicPr>
          <p:nvPr/>
        </p:nvPicPr>
        <p:blipFill>
          <a:blip r:embed="rId2"/>
          <a:srcRect b="9134"/>
          <a:stretch>
            <a:fillRect/>
          </a:stretch>
        </p:blipFill>
        <p:spPr bwMode="auto">
          <a:xfrm>
            <a:off x="0" y="1943100"/>
            <a:ext cx="9144000" cy="2700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3755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Светочувствительность </a:t>
            </a:r>
            <a:r>
              <a:rPr lang="en-US" sz="2400" b="1" dirty="0" smtClean="0"/>
              <a:t>ISO</a:t>
            </a:r>
            <a:endParaRPr lang="en-US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76672"/>
            <a:ext cx="7704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чувствительность матрицы к свету.  Чем выше ISO тем матрица восприимчивее к свету.  Например, для того чтобы получить хороший снимок при ISO 100 вам потребуется определенное количество света.  Но если света мало, вы можете поставить ISO 1600, матрица станет более чувствительной и хорошего результата вам потребуется в несколько раз  меньше света.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492896"/>
            <a:ext cx="93245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Казалось бы в чем проблема? Зачем делать разное ISO если можно сделать максимальное? </a:t>
            </a:r>
            <a:r>
              <a:rPr lang="ru-RU" sz="2000" i="1" dirty="0" smtClean="0">
                <a:solidFill>
                  <a:srgbClr val="FF0000"/>
                </a:solidFill>
              </a:rPr>
              <a:t/>
            </a:r>
            <a:br>
              <a:rPr lang="ru-RU" sz="2000" i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103126"/>
            <a:ext cx="52200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000" dirty="0" smtClean="0"/>
              <a:t>Во первых — если света очень много. Например, зимой в яркий солнечный день, когда кругом один снег, у нас встанет задача ограничить колоссальное количество света и большое ISO будет только мешать.</a:t>
            </a:r>
          </a:p>
          <a:p>
            <a:r>
              <a:rPr lang="ru-RU" sz="2000" dirty="0" smtClean="0"/>
              <a:t>  Во вторых (и это главная причина) — появление «цифрового шума».</a:t>
            </a:r>
          </a:p>
          <a:p>
            <a:r>
              <a:rPr lang="ru-RU" sz="2000" dirty="0" smtClean="0"/>
              <a:t>Шум это бич цифровой матрицы, который проявляется в появлении «зернистости» на фотографии. Чем выше ISO тем больше шума, тем хуже качество фото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ISO - светочувстительность матрицы фотоаппарата к свету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714752"/>
            <a:ext cx="37861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Primer-visokogo-ISO-na-Nikon-D5100.jpg"/>
          <p:cNvPicPr>
            <a:picLocks noChangeAspect="1" noChangeArrowheads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>
            <a:off x="500034" y="0"/>
            <a:ext cx="8143900" cy="6864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0"/>
            <a:ext cx="1749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Экспозиция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6672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Познакомившись с понятиями — выдержка, диафрагма и чувствительность, перейдем к самому главному.</a:t>
            </a:r>
          </a:p>
          <a:p>
            <a:r>
              <a:rPr lang="ru-RU" b="1" dirty="0" smtClean="0"/>
              <a:t>Экспозиция</a:t>
            </a:r>
            <a:r>
              <a:rPr lang="ru-RU" dirty="0" smtClean="0"/>
              <a:t> является  ключевым понятием в фотографии. </a:t>
            </a:r>
          </a:p>
          <a:p>
            <a:r>
              <a:rPr lang="ru-RU" dirty="0" smtClean="0"/>
              <a:t> Не понимая что такое экспозиция — вы вряд ли научитесь хорошо фотографировать.</a:t>
            </a:r>
          </a:p>
          <a:p>
            <a:r>
              <a:rPr lang="ru-RU" dirty="0" smtClean="0"/>
              <a:t>Формально экспозиция — это величина засветки светочувствительного сенсора. Грубо говоря — количество света попавшего на матрицу.</a:t>
            </a:r>
          </a:p>
          <a:p>
            <a:r>
              <a:rPr lang="ru-RU" dirty="0" smtClean="0"/>
              <a:t>От этого будет зависеть ваш снимок:</a:t>
            </a:r>
          </a:p>
          <a:p>
            <a:r>
              <a:rPr lang="ru-RU" dirty="0" smtClean="0"/>
              <a:t>Если он получился слишком светлый — то изображение </a:t>
            </a:r>
            <a:r>
              <a:rPr lang="ru-RU" dirty="0" err="1" smtClean="0"/>
              <a:t>переэкпонированное</a:t>
            </a:r>
            <a:r>
              <a:rPr lang="ru-RU" dirty="0" smtClean="0"/>
              <a:t>, на матрицу  попало слишком много света и вы «засветили» кадр.</a:t>
            </a:r>
          </a:p>
          <a:p>
            <a:r>
              <a:rPr lang="ru-RU" dirty="0" smtClean="0"/>
              <a:t>Если снимок слишком темный — изображение </a:t>
            </a:r>
            <a:r>
              <a:rPr lang="ru-RU" dirty="0" err="1" smtClean="0"/>
              <a:t>недоэкспонированное</a:t>
            </a:r>
            <a:r>
              <a:rPr lang="ru-RU" dirty="0" smtClean="0"/>
              <a:t>, нужно чтобы на матрицу попало больше света.</a:t>
            </a:r>
          </a:p>
          <a:p>
            <a:r>
              <a:rPr lang="ru-RU" dirty="0" smtClean="0"/>
              <a:t>Не слишком светлый, не слишком темный — значит экспозиция выбрана правильно.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Слева направо 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4143380"/>
            <a:ext cx="5400600" cy="2536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0"/>
            <a:ext cx="273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Точка фокусировки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642918"/>
            <a:ext cx="86044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Точка фокусировки или просто фокус  —  это та точка, на которую вы «навели резкость».</a:t>
            </a:r>
          </a:p>
          <a:p>
            <a:r>
              <a:rPr lang="ru-RU" sz="2000" dirty="0" smtClean="0"/>
              <a:t> Сфокусировать объектив на предмете, значит таким образом подобрать фокусировку, чтобы этот предмет получился максимально резким.</a:t>
            </a:r>
          </a:p>
          <a:p>
            <a:r>
              <a:rPr lang="ru-RU" sz="2000" dirty="0" smtClean="0"/>
              <a:t>В современных камерах обычно используется </a:t>
            </a:r>
            <a:r>
              <a:rPr lang="ru-RU" sz="2000" dirty="0" err="1" smtClean="0"/>
              <a:t>автофокус</a:t>
            </a:r>
            <a:r>
              <a:rPr lang="ru-RU" sz="2000" dirty="0" smtClean="0"/>
              <a:t>, сложная система позволяющая автоматически фокусироваться на выбранной точке. 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Фокусировка на гла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857496"/>
            <a:ext cx="5450210" cy="3645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0"/>
            <a:ext cx="3068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Фокусное расстояние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6672"/>
            <a:ext cx="84969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Фокусное расстояние </a:t>
            </a:r>
            <a:r>
              <a:rPr lang="ru-RU" sz="2000" dirty="0" smtClean="0"/>
              <a:t>— это одна из характеристик объектива. Формально эта характеристика показывает расстояние от оптического центра объектива до  матрицы, где образуется резкое изображение объекта. </a:t>
            </a:r>
          </a:p>
          <a:p>
            <a:pPr algn="ctr"/>
            <a:r>
              <a:rPr lang="ru-RU" sz="2000" dirty="0" smtClean="0"/>
              <a:t>Фокусное расстояние измеряется в миллиметрах.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44824"/>
            <a:ext cx="62464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Чем больше фокусное расстояние, тем сильнее объектив «приближает» объект. И тем меньше «угол зрения» объектива.</a:t>
            </a:r>
          </a:p>
          <a:p>
            <a:r>
              <a:rPr lang="ru-RU" sz="2000" dirty="0" smtClean="0"/>
              <a:t>Объективы с небольшим фокусным расстоянием называют широкоугольными («</a:t>
            </a:r>
            <a:r>
              <a:rPr lang="ru-RU" sz="2000" dirty="0" err="1" smtClean="0"/>
              <a:t>ширики</a:t>
            </a:r>
            <a:r>
              <a:rPr lang="ru-RU" sz="2000" dirty="0" smtClean="0"/>
              <a:t>») — они ничего не «приближают» но зато захватывают большой угол зрения.</a:t>
            </a:r>
          </a:p>
          <a:p>
            <a:r>
              <a:rPr lang="ru-RU" sz="2000" dirty="0" smtClean="0"/>
              <a:t>Объективы с большим фокусным расстоянием — называют длиннофокусными, или телеобъективами («</a:t>
            </a:r>
            <a:r>
              <a:rPr lang="ru-RU" sz="2000" dirty="0" err="1" smtClean="0"/>
              <a:t>телевик</a:t>
            </a:r>
            <a:r>
              <a:rPr lang="ru-RU" sz="2000" dirty="0" smtClean="0"/>
              <a:t>»).</a:t>
            </a:r>
          </a:p>
          <a:p>
            <a:r>
              <a:rPr lang="ru-RU" sz="2000" dirty="0" smtClean="0"/>
              <a:t>Объективы с постоянным (фиксированным) фокусным расстоянием</a:t>
            </a:r>
            <a:r>
              <a:rPr lang="ru-RU" sz="2000" u="sng" dirty="0" smtClean="0"/>
              <a:t> </a:t>
            </a:r>
            <a:r>
              <a:rPr lang="ru-RU" sz="2000" dirty="0" smtClean="0"/>
              <a:t>называют «фиксами».  А если вы можете менять фокусное расстояние, то это «объектив с трансфокатором», а проще говоря — </a:t>
            </a:r>
            <a:r>
              <a:rPr lang="ru-RU" sz="2000" dirty="0" err="1" smtClean="0"/>
              <a:t>зум</a:t>
            </a:r>
            <a:r>
              <a:rPr lang="ru-RU" sz="2000" dirty="0" smtClean="0"/>
              <a:t> объектив.</a:t>
            </a:r>
          </a:p>
          <a:p>
            <a:r>
              <a:rPr lang="ru-RU" sz="2000" b="1" dirty="0" smtClean="0"/>
              <a:t>Процесс </a:t>
            </a:r>
            <a:r>
              <a:rPr lang="ru-RU" sz="2000" b="1" dirty="0" err="1" smtClean="0"/>
              <a:t>зуммирования</a:t>
            </a:r>
            <a:r>
              <a:rPr lang="ru-RU" sz="2000" b="1" dirty="0" smtClean="0"/>
              <a:t> </a:t>
            </a:r>
            <a:r>
              <a:rPr lang="ru-RU" sz="2000" dirty="0" smtClean="0"/>
              <a:t>— это процесс изменения фокусного расстояния объектива.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Результат при разном фокусном расстоянии и разном расстоянии до объект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6673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/>
              <a:t>«Фотография» </a:t>
            </a:r>
            <a:r>
              <a:rPr lang="ru-RU" sz="2800" dirty="0" smtClean="0"/>
              <a:t>в переводе с греческого языка означает светопись (</a:t>
            </a:r>
            <a:r>
              <a:rPr lang="ru-RU" sz="2800" dirty="0" err="1" smtClean="0"/>
              <a:t>photos</a:t>
            </a:r>
            <a:r>
              <a:rPr lang="ru-RU" sz="2800" dirty="0" smtClean="0"/>
              <a:t> – свет, </a:t>
            </a:r>
            <a:r>
              <a:rPr lang="ru-RU" sz="2800" dirty="0" err="1" smtClean="0"/>
              <a:t>grapho</a:t>
            </a:r>
            <a:r>
              <a:rPr lang="ru-RU" sz="2800" dirty="0" smtClean="0"/>
              <a:t> – пишу), область науки, техники и культуры, охватывающая разработку методов и средств получения сохраняющихся во времени изображений или оптических сигналов на светочувствительных материалах (слоях) путем закрепления изменений, возникающих в светочувствительном слое под действием излучения, испускаемого или отражаемого объектом фотографирования.</a:t>
            </a:r>
          </a:p>
          <a:p>
            <a:endParaRPr lang="ru-RU" sz="2800" dirty="0" smtClean="0"/>
          </a:p>
          <a:p>
            <a:r>
              <a:rPr lang="ru-RU" sz="2800" dirty="0" smtClean="0"/>
              <a:t>В русском языке термин </a:t>
            </a:r>
            <a:r>
              <a:rPr lang="ru-RU" sz="2800" b="1" dirty="0" smtClean="0"/>
              <a:t>«фотография» </a:t>
            </a:r>
            <a:r>
              <a:rPr lang="ru-RU" sz="2800" dirty="0" smtClean="0"/>
              <a:t>определяет три разных понятия: во-первых, собственно фотографический процесс; во-вторых, снимок, полученный этим способом, и, в-третьих, мастерскую (ателье), где производятся такие работы.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16632"/>
            <a:ext cx="3777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Глубина резкости или ГРИП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92696"/>
            <a:ext cx="83529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Еще одним важным понятием в фотографии является </a:t>
            </a:r>
            <a:r>
              <a:rPr lang="ru-RU" sz="2000" b="1" dirty="0" smtClean="0"/>
              <a:t>ГРИП</a:t>
            </a:r>
            <a:r>
              <a:rPr lang="ru-RU" sz="2000" dirty="0" smtClean="0"/>
              <a:t> — глубина резко изображаемого пространства. </a:t>
            </a:r>
          </a:p>
          <a:p>
            <a:r>
              <a:rPr lang="ru-RU" sz="2000" dirty="0" smtClean="0"/>
              <a:t>Это та зона за точкой фокусировки и перед ней, в пределах которой объекты в кадре выглядят резкими.</a:t>
            </a:r>
          </a:p>
          <a:p>
            <a:r>
              <a:rPr lang="ru-RU" sz="2000" dirty="0" smtClean="0"/>
              <a:t>При небольшой глубине резкости — предметы будут размыты уже в нескольких сантиметрах или даже миллиметрах от точки фокусировки.</a:t>
            </a:r>
            <a:br>
              <a:rPr lang="ru-RU" sz="2000" dirty="0" smtClean="0"/>
            </a:br>
            <a:r>
              <a:rPr lang="ru-RU" sz="2000" dirty="0" smtClean="0"/>
              <a:t>При большой глубине резкости — резкими могут быть предметы на расстоянии десятков и сотен метров от точки фокусировки.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3554" name="Picture 2" descr="Фиолетовым показана ГРИП при разных значениях диафрагм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3284984"/>
            <a:ext cx="3024336" cy="261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Пример разной глубины резко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5476156" cy="2719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9592" y="6165304"/>
            <a:ext cx="3583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Пример разной глубины резкости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5877272"/>
            <a:ext cx="3203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Фиолетовым показана ГРИП при разных значениях диафрагмы</a:t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88640"/>
            <a:ext cx="20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Баланс белого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20688"/>
            <a:ext cx="81369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000" b="1" dirty="0" smtClean="0"/>
              <a:t>Баланс белого </a:t>
            </a:r>
            <a:r>
              <a:rPr lang="ru-RU" sz="2000" dirty="0" smtClean="0"/>
              <a:t>— это подстройка цветов снимка для получения естественных оттенков.  При этом отправной точкой служит чистый белый цвет.</a:t>
            </a:r>
          </a:p>
          <a:p>
            <a:r>
              <a:rPr lang="ru-RU" sz="2000" dirty="0" smtClean="0"/>
              <a:t>При правильном балансе белого — белый цвет на фото (например бумага) выглядит действительно белым, а не синеватым или желтоватым.</a:t>
            </a:r>
          </a:p>
          <a:p>
            <a:r>
              <a:rPr lang="ru-RU" sz="2000" dirty="0" smtClean="0"/>
              <a:t>Баланс белого зависит от типа источника света. Для солнца он один, для пасмурной погоды другой, для электрического освещения третий.</a:t>
            </a:r>
            <a:br>
              <a:rPr lang="ru-RU" sz="2000" dirty="0" smtClean="0"/>
            </a:br>
            <a:r>
              <a:rPr lang="ru-RU" sz="2000" dirty="0" smtClean="0"/>
              <a:t>Обычно новички снимают на автоматическом балансе белого. Это удобно, так как камера сама выбирает нужное значение.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8" name="Picture 2" descr="Изменение тона фотографии в зависимости от баланса бел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789040"/>
            <a:ext cx="6204711" cy="231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5656" y="6021288"/>
            <a:ext cx="709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Изменение тона фотографии в зависимости от баланса белого</a:t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LIKE фотошкола\Баланс белого\14 часов\DSC_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1802" cy="2034571"/>
          </a:xfrm>
          <a:prstGeom prst="rect">
            <a:avLst/>
          </a:prstGeom>
          <a:noFill/>
        </p:spPr>
      </p:pic>
      <p:pic>
        <p:nvPicPr>
          <p:cNvPr id="10243" name="Picture 3" descr="D:\LIKE фотошкола\Баланс белого\14 часов\DSC_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785794"/>
            <a:ext cx="3235720" cy="2143140"/>
          </a:xfrm>
          <a:prstGeom prst="rect">
            <a:avLst/>
          </a:prstGeom>
          <a:noFill/>
        </p:spPr>
      </p:pic>
      <p:pic>
        <p:nvPicPr>
          <p:cNvPr id="10244" name="Picture 4" descr="D:\LIKE фотошкола\Баланс белого\14 часов\DSC_0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8279" y="1357298"/>
            <a:ext cx="3235721" cy="2143140"/>
          </a:xfrm>
          <a:prstGeom prst="rect">
            <a:avLst/>
          </a:prstGeom>
          <a:noFill/>
        </p:spPr>
      </p:pic>
      <p:pic>
        <p:nvPicPr>
          <p:cNvPr id="10245" name="Picture 5" descr="D:\LIKE фотошкола\Баланс белого\14 часов\DSC_0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0372"/>
            <a:ext cx="3286116" cy="2176519"/>
          </a:xfrm>
          <a:prstGeom prst="rect">
            <a:avLst/>
          </a:prstGeom>
          <a:noFill/>
        </p:spPr>
      </p:pic>
      <p:pic>
        <p:nvPicPr>
          <p:cNvPr id="10246" name="Picture 6" descr="D:\LIKE фотошкола\Баланс белого\14 часов\DSC_02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786190"/>
            <a:ext cx="3343578" cy="2214578"/>
          </a:xfrm>
          <a:prstGeom prst="rect">
            <a:avLst/>
          </a:prstGeom>
          <a:noFill/>
        </p:spPr>
      </p:pic>
      <p:pic>
        <p:nvPicPr>
          <p:cNvPr id="10247" name="Picture 7" descr="D:\LIKE фотошкола\Баланс белого\14 часов\DSC_02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681481"/>
            <a:ext cx="3286116" cy="2176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0"/>
            <a:ext cx="1750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RAW </a:t>
            </a:r>
            <a:r>
              <a:rPr lang="ru-RU" sz="2400" b="1" dirty="0" smtClean="0"/>
              <a:t>и </a:t>
            </a:r>
            <a:r>
              <a:rPr lang="en-US" sz="2400" b="1" dirty="0" smtClean="0"/>
              <a:t>JPEG</a:t>
            </a:r>
            <a:endParaRPr lang="en-US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Самый распространенный формат файла для показа цифровых фотографий </a:t>
            </a:r>
            <a:r>
              <a:rPr lang="ru-RU" sz="2000" b="1" dirty="0" smtClean="0"/>
              <a:t>— </a:t>
            </a:r>
            <a:r>
              <a:rPr lang="ru-RU" sz="2000" b="1" dirty="0" err="1" smtClean="0"/>
              <a:t>JPEG.</a:t>
            </a:r>
            <a:r>
              <a:rPr lang="ru-RU" sz="2000" dirty="0" err="1" smtClean="0"/>
              <a:t>Проблема</a:t>
            </a:r>
            <a:r>
              <a:rPr lang="ru-RU" sz="2000" dirty="0" smtClean="0"/>
              <a:t> в том, что JPEG — это так называемый формат сжатия с потерями.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12776"/>
            <a:ext cx="90364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Допустим у нас есть красивое закатное небо, в котором тысяча полутонов самых разных мастей. Если мы попытаемся сохранить все многообразие оттенков, размер файла будет просто огромен.</a:t>
            </a:r>
          </a:p>
          <a:p>
            <a:r>
              <a:rPr lang="ru-RU" sz="2000" dirty="0" smtClean="0"/>
              <a:t>Поэтому JPEG при сохранении выкидывает «лишние» оттенки.</a:t>
            </a:r>
          </a:p>
          <a:p>
            <a:r>
              <a:rPr lang="ru-RU" sz="20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780928"/>
            <a:ext cx="57241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RAW</a:t>
            </a:r>
            <a:r>
              <a:rPr lang="ru-RU" sz="2000" dirty="0" smtClean="0"/>
              <a:t> — это «сырой» набор данных  зафиксированный матрицей фотоаппарата. Формально эти данные еще не являются изображением. Это исходное сырье для создания изображения.  Благодаря тому, что RAW хранит полный набор данных, у фотографа появляется намного больше возможностей для обработки этого изображения, особенно если требуется какая то «коррекция ошибок» допущенных на стадии съемки.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2852936"/>
            <a:ext cx="32038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RAW не дает лучшего качества сам по себе — он дает намного больше возможностей получить это лучшее качества в процессе обработки фотографии.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 descr="RAW это исходное сырье - JPEG готовый результ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085184"/>
            <a:ext cx="2880320" cy="191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6165304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RAW это исходное сырье — JPEG готовый результат</a:t>
            </a:r>
            <a:br>
              <a:rPr lang="ru-RU" sz="1400" i="1" dirty="0" smtClean="0"/>
            </a:b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48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Основы композиции в фотографии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32770" name="Picture 2" descr="http://img-fotki.yandex.ru/get/5907/3588041.514/0_844f6_2614e896_X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4752528" cy="31671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39552" y="4077072"/>
            <a:ext cx="31683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Задумывались ли вы когда-нибудь над тем, почему некоторые фотографии привлекают внимание зрителя, в то время как другие оставляют его равнодушным?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2772" name="Picture 4" descr="http://photographic.com.ua/files/pg_catalog/images/1167/78/b0140af76287aab16ab5f3a7dc_116778_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45024"/>
            <a:ext cx="4507312" cy="3000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88640"/>
            <a:ext cx="2600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1. Правило третей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Правило третей говорит нам о балансе объекта или объектов в кадре.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 Представьте, что кадр разделен четырьмя линиями, которые образуют равные девять частей на фотографии.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2852936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Главные объекты по правилам третей должны располагаться вдоль этих линий или же в точках пересечения. А так же, для пейзажной съемки, правильно будет, если линия горизонта будет проходить по одной из линий. Либо верхней, либо нижней, в зависимости от того, что вы хотите выделить на снимке, небо или землю.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0962" name="Picture 2" descr="1. Основы композиции в фотографии. Правила тр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3672408" cy="3048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LIKE фотошкола\ДЗ 3\6-Цветовая компози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5665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2. Равновесие элементов на фотографии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92696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Как нам предлагает правило третей, располагать элемент по одно из линий или же в точках пересечения, может создать пустоту в кадре с одной стороны и, собственно, фотография перестанет быть привлекательной.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Для того, чтобы это исправить, пусть пустое пространство займет какой-нибудь элемент, который будет не такой значимый, но заставит глаза побегать по снимку. Например, кадр ниже. Дерево является основным элементом, а деревенька слева вдалеке как заполняющий элемент.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9938" name="Picture 2" descr="2. Основы композиции в фотографии. Равновесие элементов на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33136"/>
            <a:ext cx="5112568" cy="332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88640"/>
            <a:ext cx="427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3. Линии, которые направляют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692696"/>
            <a:ext cx="8358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Или направляющие линии. Они нужны для того, что заставить зрителя дольше разглядывать кадр. На самом деле таких линий существует множество. Вы когда разглядываете фотографии, вы непроизвольно скользите взглядом по кадру в поисках линий, которые будут вас направлять по всей плоскости кадра.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Линии такие бывают: волнистые, прямые, кривые, круговые и так далее. Так что ищите эти линии и используйте их для того, чтобы задержать зрителя.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8914" name="Picture 2" descr="3. Основы композиции в фотографии. Линии, которые направляю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883021"/>
            <a:ext cx="4464496" cy="297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IKE фотошкола\ДЗ 3\2-Диагона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948281"/>
            <a:ext cx="3914230" cy="59097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285728"/>
            <a:ext cx="190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4. Диагональ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IKE фотошкола\ДЗ 3\3-Линейная перспекти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1369"/>
            <a:ext cx="9144000" cy="60966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214290"/>
            <a:ext cx="5440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5. Линейная перспектива, ритмичность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Жозеф Нисефор Ньеп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96752"/>
            <a:ext cx="3200170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642918"/>
            <a:ext cx="50006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Фотография родилась в 20 годах XVIII века во Франции. Изобретатель </a:t>
            </a:r>
            <a:r>
              <a:rPr lang="ru-RU" sz="3200" dirty="0" err="1" smtClean="0"/>
              <a:t>Н.Ньепс</a:t>
            </a:r>
            <a:r>
              <a:rPr lang="ru-RU" sz="3200" dirty="0" smtClean="0"/>
              <a:t> впервые нашел способ закрепления изображения, получаемого в камере-обскуре, используя в качестве светочувствительного вещества асфальтовый лак.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013176"/>
            <a:ext cx="331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Нисефор</a:t>
            </a:r>
            <a:r>
              <a:rPr lang="ru-RU" b="1" i="1" dirty="0" smtClean="0"/>
              <a:t> </a:t>
            </a:r>
            <a:r>
              <a:rPr lang="ru-RU" b="1" i="1" dirty="0" err="1" smtClean="0"/>
              <a:t>Ньепс</a:t>
            </a:r>
            <a:r>
              <a:rPr lang="ru-RU" b="1" i="1" dirty="0" smtClean="0"/>
              <a:t> </a:t>
            </a:r>
            <a:r>
              <a:rPr lang="ru-RU" i="1" dirty="0" smtClean="0"/>
              <a:t>1765 – 1833 </a:t>
            </a:r>
            <a:r>
              <a:rPr lang="ru-RU" i="1" dirty="0" err="1" smtClean="0"/>
              <a:t>гг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2333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6. Точка съемки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3010" name="Picture 2" descr="5. Основы композиции в фотографии. Точка съем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6617620" cy="4066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764704"/>
            <a:ext cx="76014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Ракурс или точка съемки может сильно повлиять на композицию фотографии и сделать ее намного круче.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Так что перед тем, как что-то захотите снять, подумайте, а какой ракурс, кроме «с уровня глаз», будет круче и интереснее?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208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8. Задний фон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Посмотрите, чтобы не было никакого постороннего объекта на заднем плане, чтобы из головы (если снимаете человека) ничего не торчало, а руки не продолжали какие-нибудь трубы и так далее.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Ну, или на крайний случай откройте диафрагму вашего фотоаппарата и сделай задний фон размытым.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1986" name="Picture 2" descr="6. Основы композиции в фотографии. Задни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071810"/>
            <a:ext cx="4062459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0"/>
            <a:ext cx="47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7. Рамка в фотографии - </a:t>
            </a:r>
            <a:r>
              <a:rPr lang="ru-RU" sz="2400" b="1" dirty="0" err="1" smtClean="0">
                <a:solidFill>
                  <a:srgbClr val="002060"/>
                </a:solidFill>
              </a:rPr>
              <a:t>фрейминг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764705"/>
            <a:ext cx="79208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Если сделать вокруг кадра какую-нибудь рамку, то наш главный объект будет обрамлен рамкой, тем самым он будет изолирован от всего остального и будет главным в </a:t>
            </a:r>
            <a:r>
              <a:rPr lang="ru-RU" sz="2000" dirty="0" err="1" smtClean="0">
                <a:solidFill>
                  <a:srgbClr val="002060"/>
                </a:solidFill>
              </a:rPr>
              <a:t>кадре,что</a:t>
            </a:r>
            <a:r>
              <a:rPr lang="ru-RU" sz="2000" dirty="0" smtClean="0">
                <a:solidFill>
                  <a:srgbClr val="002060"/>
                </a:solidFill>
              </a:rPr>
              <a:t> позволит заставить зрителя задержать свой взгляд. Ведь именно это нам нужно?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 конечном результате мы получаем более сфокусированный объект, который отлично вписывается в композицию и становится главным ее объектом.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5058" name="Picture 2" descr="8. Основы композиции в фотографии. Рамка в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852936"/>
            <a:ext cx="5734908" cy="382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D:\LIKE фотошкола\ДЗ 3\1-Фреймин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144000" cy="6096000"/>
          </a:xfrm>
          <a:prstGeom prst="rect">
            <a:avLst/>
          </a:prstGeom>
          <a:noFill/>
        </p:spPr>
      </p:pic>
      <p:pic>
        <p:nvPicPr>
          <p:cNvPr id="6147" name="Picture 3" descr="D:\Изображения\ФОТО\Котобаза\Фрейминг, правило трет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IKE фотошкола\ДЗ 3\4-Горизонт на нижней лин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1584"/>
            <a:ext cx="9144000" cy="60564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188640"/>
            <a:ext cx="274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8. Линия горизонта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LIKE фотошкола\ДЗ № 10\DSC_3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1183"/>
            <a:ext cx="9144000" cy="6096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0"/>
            <a:ext cx="2533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Настройки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C:\Users\ASUS\Desktop\a-s-m-p.jpg"/>
          <p:cNvPicPr>
            <a:picLocks noChangeAspect="1" noChangeArrowheads="1"/>
          </p:cNvPicPr>
          <p:nvPr/>
        </p:nvPicPr>
        <p:blipFill>
          <a:blip r:embed="rId2"/>
          <a:srcRect r="21046"/>
          <a:stretch>
            <a:fillRect/>
          </a:stretch>
        </p:blipFill>
        <p:spPr bwMode="auto">
          <a:xfrm rot="16200000">
            <a:off x="5954354" y="260721"/>
            <a:ext cx="3450369" cy="2928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100010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 </a:t>
            </a:r>
            <a:r>
              <a:rPr lang="ru-RU" sz="2800" b="1" dirty="0" smtClean="0"/>
              <a:t> - ручной режим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1714488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 (</a:t>
            </a:r>
            <a:r>
              <a:rPr lang="en-US" sz="2800" b="1" dirty="0" smtClean="0"/>
              <a:t>Av) </a:t>
            </a:r>
            <a:r>
              <a:rPr lang="ru-RU" sz="2800" b="1" dirty="0" smtClean="0"/>
              <a:t> - приоритет диафрагмы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2500306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 (</a:t>
            </a:r>
            <a:r>
              <a:rPr lang="en-US" sz="2800" b="1" dirty="0" err="1" smtClean="0"/>
              <a:t>Tv</a:t>
            </a:r>
            <a:r>
              <a:rPr lang="en-US" sz="2800" b="1" dirty="0" smtClean="0"/>
              <a:t>) </a:t>
            </a:r>
            <a:r>
              <a:rPr lang="ru-RU" sz="2800" b="1" dirty="0" smtClean="0"/>
              <a:t> - приоритет выдержки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3357562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 </a:t>
            </a:r>
            <a:r>
              <a:rPr lang="ru-RU" sz="2800" b="1" dirty="0" smtClean="0"/>
              <a:t> -</a:t>
            </a:r>
            <a:r>
              <a:rPr lang="en-US" sz="2800" b="1" dirty="0" smtClean="0"/>
              <a:t> </a:t>
            </a:r>
            <a:r>
              <a:rPr lang="ru-RU" sz="2800" b="1" dirty="0" smtClean="0"/>
              <a:t>программный режим </a:t>
            </a:r>
            <a:endParaRPr lang="ru-RU" sz="2800" b="1" dirty="0"/>
          </a:p>
        </p:txBody>
      </p:sp>
      <p:pic>
        <p:nvPicPr>
          <p:cNvPr id="54275" name="Picture 3" descr="C:\Users\ASUS\Desktop\2329201080.jpg"/>
          <p:cNvPicPr>
            <a:picLocks noChangeAspect="1" noChangeArrowheads="1"/>
          </p:cNvPicPr>
          <p:nvPr/>
        </p:nvPicPr>
        <p:blipFill>
          <a:blip r:embed="rId3"/>
          <a:srcRect l="3448" t="8482" r="38556" b="21874"/>
          <a:stretch>
            <a:fillRect/>
          </a:stretch>
        </p:blipFill>
        <p:spPr bwMode="auto">
          <a:xfrm rot="16200000">
            <a:off x="6036458" y="3750457"/>
            <a:ext cx="328612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0-tub-ru.yandex.net/i?id=59fb493c19e86ffec6bf7d7887d0573c-l&amp;n=13"/>
          <p:cNvPicPr>
            <a:picLocks noChangeAspect="1" noChangeArrowheads="1"/>
          </p:cNvPicPr>
          <p:nvPr/>
        </p:nvPicPr>
        <p:blipFill>
          <a:blip r:embed="rId2"/>
          <a:srcRect t="3312" r="55155"/>
          <a:stretch>
            <a:fillRect/>
          </a:stretch>
        </p:blipFill>
        <p:spPr bwMode="auto">
          <a:xfrm>
            <a:off x="714348" y="0"/>
            <a:ext cx="789041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29322" y="1928802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Av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3834" y="1928802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Tv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Изображения\ФОТО\Котобаза\DSC_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244903" cy="6286520"/>
          </a:xfrm>
          <a:prstGeom prst="rect">
            <a:avLst/>
          </a:prstGeom>
          <a:noFill/>
        </p:spPr>
      </p:pic>
      <p:pic>
        <p:nvPicPr>
          <p:cNvPr id="7171" name="Picture 3" descr="D:\Изображения\ФОТО\Котобаза\Новые\DSC_6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003"/>
            <a:ext cx="10287040" cy="6813997"/>
          </a:xfrm>
          <a:prstGeom prst="rect">
            <a:avLst/>
          </a:prstGeom>
          <a:noFill/>
        </p:spPr>
      </p:pic>
      <p:pic>
        <p:nvPicPr>
          <p:cNvPr id="7172" name="Picture 4" descr="D:\Изображения\ФОТО\Котобаза\50мм\DSC_211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57354" y="-1"/>
            <a:ext cx="10501354" cy="6955443"/>
          </a:xfrm>
          <a:prstGeom prst="rect">
            <a:avLst/>
          </a:prstGeom>
          <a:noFill/>
        </p:spPr>
      </p:pic>
      <p:pic>
        <p:nvPicPr>
          <p:cNvPr id="7173" name="Picture 5" descr="D:\Изображения\ФОТО\Котобаза\50мм\DSC_2136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10572792" cy="7002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428604"/>
            <a:ext cx="3186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Заключения и выводы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1071546"/>
            <a:ext cx="7740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 заключении хочу сказать, что данные основы композиции, которые можно и нужно использовать в фотографии ни в коем случае не являются точной наукой, это не математика.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 если вы смотрите в видоискатель и понимаете, что ваше видение будущего кадра противоречит правилам, но композиция просто превосходная, то не стоит сомневаться – фотографируйте!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Но и не забывайте, что есть основы, которые можно использовать для того, чтобы получить наиболее качественный снимок.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А вообще, берите в руки камеру каждый день!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4025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Брекетинг</a:t>
            </a:r>
            <a:r>
              <a:rPr lang="ru-RU" sz="2400" b="1" dirty="0" smtClean="0"/>
              <a:t> и </a:t>
            </a:r>
            <a:r>
              <a:rPr lang="ru-RU" sz="2400" b="1" dirty="0" err="1" smtClean="0"/>
              <a:t>экспокоррекция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4664"/>
            <a:ext cx="867819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Брекетинг</a:t>
            </a:r>
            <a:r>
              <a:rPr lang="ru-RU" sz="2000" dirty="0" smtClean="0"/>
              <a:t> -это последовательная съемка нескольких кадров с разной экспозицией.</a:t>
            </a:r>
          </a:p>
          <a:p>
            <a:r>
              <a:rPr lang="ru-RU" sz="2000" dirty="0" smtClean="0"/>
              <a:t>Обычно используется так называемый автоматический </a:t>
            </a:r>
            <a:r>
              <a:rPr lang="ru-RU" sz="2000" dirty="0" err="1" smtClean="0"/>
              <a:t>брекетинг</a:t>
            </a:r>
            <a:r>
              <a:rPr lang="ru-RU" sz="2000" dirty="0" smtClean="0"/>
              <a:t>. Вы задаете камере количество кадров и смещение экспозиции в ступенях (стопы).</a:t>
            </a:r>
          </a:p>
          <a:p>
            <a:r>
              <a:rPr lang="ru-RU" sz="2000" dirty="0" smtClean="0"/>
              <a:t>Чаще всего используется три кадра.  Допустим мы хотим сделать 3 кадра во смещением в 0.3 стопа (EV).   В этом случае камера сначала сделает один кадр с заданным значением экспозиции, затем с экспозицией смещенной на -0.3 стопа и кадр со смещением на +0.3 стопа.</a:t>
            </a:r>
          </a:p>
          <a:p>
            <a:r>
              <a:rPr lang="ru-RU" sz="2000" dirty="0" smtClean="0"/>
              <a:t>В итоге вы получите три кадра — </a:t>
            </a:r>
            <a:r>
              <a:rPr lang="ru-RU" sz="2000" dirty="0" err="1" smtClean="0"/>
              <a:t>недоэкспонированный</a:t>
            </a:r>
            <a:r>
              <a:rPr lang="ru-RU" sz="2000" dirty="0" smtClean="0"/>
              <a:t>, </a:t>
            </a:r>
            <a:r>
              <a:rPr lang="ru-RU" sz="2000" dirty="0" err="1" smtClean="0"/>
              <a:t>переэкспонированный</a:t>
            </a:r>
            <a:r>
              <a:rPr lang="ru-RU" sz="2000" dirty="0" smtClean="0"/>
              <a:t> и нормально экспонированный.</a:t>
            </a:r>
          </a:p>
          <a:p>
            <a:r>
              <a:rPr lang="ru-RU" sz="2000" dirty="0" err="1" smtClean="0"/>
              <a:t>Брекетинг</a:t>
            </a:r>
            <a:r>
              <a:rPr lang="ru-RU" sz="2000" dirty="0" smtClean="0"/>
              <a:t> может использоваться для более точного подбора параметров экспозиции. </a:t>
            </a:r>
            <a:br>
              <a:rPr lang="ru-RU" sz="2000" dirty="0" smtClean="0"/>
            </a:br>
            <a:endParaRPr lang="ru-RU" sz="2000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1746" name="Picture 2" descr="Пример снимка с экспокоррекцией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509120"/>
            <a:ext cx="3527492" cy="2168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43608" y="544522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Пример снимка с </a:t>
            </a:r>
            <a:r>
              <a:rPr lang="ru-RU" i="1" dirty="0" err="1" smtClean="0"/>
              <a:t>экспокоррекцией</a:t>
            </a:r>
            <a:r>
              <a:rPr lang="ru-RU" i="1" dirty="0" smtClean="0"/>
              <a:t> на -2EV и +2EV</a:t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16632"/>
            <a:ext cx="1554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Светосила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92696"/>
            <a:ext cx="77768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Светосила</a:t>
            </a:r>
            <a:r>
              <a:rPr lang="ru-RU" dirty="0" smtClean="0"/>
              <a:t> </a:t>
            </a:r>
            <a:r>
              <a:rPr lang="ru-RU" sz="2000" dirty="0" smtClean="0"/>
              <a:t>— это пропускная способность объектива.</a:t>
            </a:r>
          </a:p>
          <a:p>
            <a:r>
              <a:rPr lang="ru-RU" sz="2000" dirty="0" smtClean="0"/>
              <a:t> Другими словами — это максимальное количество света, которое объектив способен пропустить к матрице.  Чем больше светосила, тем лучше и тем дороже объектив.</a:t>
            </a:r>
          </a:p>
          <a:p>
            <a:r>
              <a:rPr lang="ru-RU" sz="2000" dirty="0" smtClean="0"/>
              <a:t>Светосила зависит от трех составляющих — минимально возможной диафрагмы, фокусного расстояния, а так же  от качества самой оптики и оптической схемы объектива. Собственно качество оптики и оптическая схема как раз и влияют на цену.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Carl Zeiss Planar 50мм f/0.7 - один из самых светосильных объективов в мир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391" y="3429000"/>
            <a:ext cx="4683650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4077072"/>
            <a:ext cx="27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Carl</a:t>
            </a:r>
            <a:r>
              <a:rPr lang="ru-RU" i="1" dirty="0" smtClean="0"/>
              <a:t> </a:t>
            </a:r>
            <a:r>
              <a:rPr lang="ru-RU" i="1" dirty="0" err="1" smtClean="0"/>
              <a:t>Zeiss</a:t>
            </a:r>
            <a:r>
              <a:rPr lang="ru-RU" i="1" dirty="0" smtClean="0"/>
              <a:t> </a:t>
            </a:r>
            <a:r>
              <a:rPr lang="ru-RU" i="1" dirty="0" err="1" smtClean="0"/>
              <a:t>Planar</a:t>
            </a:r>
            <a:r>
              <a:rPr lang="ru-RU" i="1" dirty="0" smtClean="0"/>
              <a:t> 50мм </a:t>
            </a:r>
            <a:r>
              <a:rPr lang="ru-RU" i="1" dirty="0" err="1" smtClean="0"/>
              <a:t>f</a:t>
            </a:r>
            <a:r>
              <a:rPr lang="ru-RU" i="1" dirty="0" smtClean="0"/>
              <a:t>/0.7 — один из самых светосильных объективов в мире</a:t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1812 году </a:t>
            </a:r>
            <a:r>
              <a:rPr lang="ru-RU" sz="2800" dirty="0" err="1" smtClean="0"/>
              <a:t>Жозеф</a:t>
            </a:r>
            <a:r>
              <a:rPr lang="ru-RU" sz="2800" dirty="0" smtClean="0"/>
              <a:t> </a:t>
            </a:r>
            <a:r>
              <a:rPr lang="ru-RU" sz="2800" dirty="0" err="1" smtClean="0"/>
              <a:t>Нисефор</a:t>
            </a:r>
            <a:r>
              <a:rPr lang="ru-RU" sz="2800" dirty="0" smtClean="0"/>
              <a:t> </a:t>
            </a:r>
            <a:r>
              <a:rPr lang="ru-RU" sz="2800" dirty="0" err="1" smtClean="0"/>
              <a:t>Ньепс</a:t>
            </a:r>
            <a:r>
              <a:rPr lang="ru-RU" sz="2800" dirty="0" smtClean="0"/>
              <a:t> изобрел камеру-обскуру с линзой и раздвижной трубкой.</a:t>
            </a:r>
          </a:p>
          <a:p>
            <a:pPr algn="ctr"/>
            <a:r>
              <a:rPr lang="ru-RU" sz="2800" dirty="0" smtClean="0"/>
              <a:t> Это изобретение и стало первым похожим на современный фотоаппарат прибором. </a:t>
            </a:r>
            <a:endParaRPr lang="ru-RU" sz="2800" dirty="0"/>
          </a:p>
        </p:txBody>
      </p:sp>
      <p:pic>
        <p:nvPicPr>
          <p:cNvPr id="18434" name="Picture 2" descr=", Джозеф, Нисефор, Ньепс, камера, обскура, первая фотография, камера, фотоаппара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473" y="2399686"/>
            <a:ext cx="4419791" cy="3548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28860" y="6143644"/>
            <a:ext cx="4071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/>
              <a:t>Камера-обскура </a:t>
            </a:r>
            <a:r>
              <a:rPr lang="ru-RU" sz="2800" i="1" dirty="0" err="1" smtClean="0"/>
              <a:t>Ньепса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Кроп</a:t>
            </a:r>
            <a:r>
              <a:rPr lang="ru-RU" sz="2400" b="1" dirty="0" smtClean="0"/>
              <a:t> фактор и полнокадровая матрица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20688"/>
            <a:ext cx="83198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Полнокадровым принято считать физический размер матрицы, равный размеру 35мм кадра на пленке. Ввиду стремления к компактности и стоимости изготовления матрицы, в мобильных устройствах, мыльницах и не профессиональных </a:t>
            </a:r>
            <a:r>
              <a:rPr lang="ru-RU" sz="2000" dirty="0" err="1" smtClean="0"/>
              <a:t>зеркалках</a:t>
            </a:r>
            <a:r>
              <a:rPr lang="ru-RU" sz="2000" dirty="0" smtClean="0"/>
              <a:t> устанавливают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кропированные</a:t>
            </a:r>
            <a:r>
              <a:rPr lang="ru-RU" sz="2000" b="1" dirty="0" smtClean="0"/>
              <a:t>» </a:t>
            </a:r>
            <a:r>
              <a:rPr lang="ru-RU" sz="2000" dirty="0" smtClean="0"/>
              <a:t>матрицы, то есть уменьшенные в размерах относительно полнокадровой.</a:t>
            </a:r>
          </a:p>
          <a:p>
            <a:r>
              <a:rPr lang="ru-RU" sz="2000" dirty="0" smtClean="0"/>
              <a:t>Исходя из этого, полнокадровая матрица имеет </a:t>
            </a:r>
            <a:r>
              <a:rPr lang="ru-RU" sz="2000" dirty="0" err="1" smtClean="0"/>
              <a:t>кроп</a:t>
            </a:r>
            <a:r>
              <a:rPr lang="ru-RU" sz="2000" dirty="0" smtClean="0"/>
              <a:t> фактор равный 1.  Чем больше </a:t>
            </a:r>
            <a:r>
              <a:rPr lang="ru-RU" sz="2000" dirty="0" err="1" smtClean="0"/>
              <a:t>кроп</a:t>
            </a:r>
            <a:r>
              <a:rPr lang="ru-RU" sz="2000" dirty="0" smtClean="0"/>
              <a:t> фактор — тем меньше площадь матрицы относительно полного кадра. Например при </a:t>
            </a:r>
            <a:r>
              <a:rPr lang="ru-RU" sz="2000" dirty="0" err="1" smtClean="0"/>
              <a:t>кроп</a:t>
            </a:r>
            <a:r>
              <a:rPr lang="ru-RU" sz="2000" dirty="0" smtClean="0"/>
              <a:t> факторе 2 — матрица будет в два раза меньше.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Объектив предназаченный для полного кадра, на кропнутой матрице захватит только часть изображ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473652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64088" y="5157192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Объектив предназначенный для полного кадра, на </a:t>
            </a:r>
            <a:r>
              <a:rPr lang="ru-RU" i="1" dirty="0" err="1" smtClean="0"/>
              <a:t>кропнутой</a:t>
            </a:r>
            <a:r>
              <a:rPr lang="ru-RU" i="1" dirty="0" smtClean="0"/>
              <a:t> матрице захватит только часть изображения</a:t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20688"/>
            <a:ext cx="355873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Ссылки на источники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988840"/>
            <a:ext cx="70567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0000"/>
                </a:solidFill>
                <a:hlinkClick r:id="rId2"/>
              </a:rPr>
              <a:t>lighroom.ru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0000"/>
                </a:solidFill>
                <a:hlinkClick r:id="rId3"/>
              </a:rPr>
              <a:t>akvis.com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0000"/>
                </a:solidFill>
                <a:hlinkClick r:id="rId4"/>
              </a:rPr>
              <a:t>liveinternet.ru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0000"/>
                </a:solidFill>
                <a:hlinkClick r:id="rId5"/>
              </a:rPr>
              <a:t>fotolyap.ru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0000"/>
                </a:solidFill>
                <a:hlinkClick r:id="rId6"/>
              </a:rPr>
              <a:t>photo-ya.com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Революционные изобретения, изменившие мир, страница 3 - Фото - TOPNews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6752"/>
            <a:ext cx="4762500" cy="2933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4653136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Ньепс</a:t>
            </a:r>
            <a:r>
              <a:rPr lang="ru-RU" dirty="0" smtClean="0"/>
              <a:t> сфотографировал вид из окна собственного дома, причем выдержка длилась целых восемь часов! </a:t>
            </a:r>
          </a:p>
          <a:p>
            <a:pPr algn="ctr"/>
            <a:r>
              <a:rPr lang="ru-RU" dirty="0" smtClean="0"/>
              <a:t>Крыши ближайших строений и кусочек двора – вот что можно на этой фотографии увидеть.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Самая первая фотография в мире, которая была сделана в 1826 году 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000" dirty="0" smtClean="0"/>
              <a:t>Снимок носит название:</a:t>
            </a:r>
          </a:p>
          <a:p>
            <a:r>
              <a:rPr lang="ru-RU" sz="2000" dirty="0" smtClean="0"/>
              <a:t> «Вид из окна на </a:t>
            </a:r>
            <a:r>
              <a:rPr lang="ru-RU" sz="2000" dirty="0" err="1" smtClean="0"/>
              <a:t>Le</a:t>
            </a:r>
            <a:r>
              <a:rPr lang="ru-RU" sz="2000" dirty="0" smtClean="0"/>
              <a:t> </a:t>
            </a:r>
            <a:r>
              <a:rPr lang="ru-RU" sz="2000" dirty="0" err="1" smtClean="0"/>
              <a:t>Gras</a:t>
            </a:r>
            <a:r>
              <a:rPr lang="ru-RU" sz="2000" dirty="0" smtClean="0"/>
              <a:t>». 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780928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Джозеф </a:t>
            </a:r>
            <a:r>
              <a:rPr lang="ru-RU" sz="2000" dirty="0" err="1" smtClean="0"/>
              <a:t>Нисефор</a:t>
            </a:r>
            <a:r>
              <a:rPr lang="ru-RU" sz="2000" dirty="0" smtClean="0"/>
              <a:t> </a:t>
            </a:r>
            <a:r>
              <a:rPr lang="ru-RU" sz="2000" dirty="0" err="1" smtClean="0"/>
              <a:t>Ньепс</a:t>
            </a:r>
            <a:r>
              <a:rPr lang="ru-RU" sz="2000" dirty="0" smtClean="0"/>
              <a:t>. Первая в мире фотография, сделанная на сплаве олова со свинцом, 1826 год.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от так выглядит цифровая зеркал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268760"/>
            <a:ext cx="5058865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1268760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большому счету можно выделить 2 основных типа фотокамер.</a:t>
            </a:r>
          </a:p>
          <a:p>
            <a:r>
              <a:rPr lang="ru-RU" b="1" dirty="0" smtClean="0"/>
              <a:t>Зеркальные</a:t>
            </a:r>
            <a:r>
              <a:rPr lang="ru-RU" dirty="0" smtClean="0"/>
              <a:t> (DSLR) и </a:t>
            </a:r>
            <a:r>
              <a:rPr lang="ru-RU" b="1" dirty="0" smtClean="0"/>
              <a:t>без зеркальные</a:t>
            </a:r>
            <a:r>
              <a:rPr lang="ru-RU" dirty="0" smtClean="0"/>
              <a:t>. </a:t>
            </a:r>
          </a:p>
          <a:p>
            <a:r>
              <a:rPr lang="ru-RU" dirty="0" smtClean="0"/>
              <a:t> Основная разница между ними в  том, что в зеркальном фотоаппарате, через установленное в корпусе зеркало, вы видите в видоискателе изображение непосредственно через объектив.</a:t>
            </a:r>
            <a:br>
              <a:rPr lang="ru-RU" dirty="0" smtClean="0"/>
            </a:br>
            <a:r>
              <a:rPr lang="ru-RU" dirty="0" smtClean="0"/>
              <a:t>То есть «что вижу — то снимаю».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60648"/>
            <a:ext cx="4350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Типы цифровых фотоаппаратов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3724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Как работает фотоаппарат</a:t>
            </a:r>
            <a:endParaRPr lang="ru-RU" sz="2400" b="1" dirty="0"/>
          </a:p>
        </p:txBody>
      </p:sp>
      <p:pic>
        <p:nvPicPr>
          <p:cNvPr id="16386" name="Picture 2" descr="2013-11-22_1336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04967"/>
            <a:ext cx="7429552" cy="421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908720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Зеркальная камера состоит из корпуса (обычно — «тушка»,»</a:t>
            </a:r>
            <a:r>
              <a:rPr lang="ru-RU" sz="2000" dirty="0" err="1" smtClean="0"/>
              <a:t>боди</a:t>
            </a:r>
            <a:r>
              <a:rPr lang="ru-RU" sz="2000" dirty="0" smtClean="0"/>
              <a:t>» — от английского </a:t>
            </a:r>
            <a:r>
              <a:rPr lang="ru-RU" sz="2000" dirty="0" err="1" smtClean="0"/>
              <a:t>body</a:t>
            </a:r>
            <a:r>
              <a:rPr lang="ru-RU" sz="2000" dirty="0" smtClean="0"/>
              <a:t> ) и объектива («стекло», «линза»).</a:t>
            </a:r>
          </a:p>
          <a:p>
            <a:pPr algn="ctr"/>
            <a:r>
              <a:rPr lang="ru-RU" sz="2000" dirty="0" smtClean="0"/>
              <a:t>Внутри корпуса цифровой камеры стоит матрица, которая фиксирует изображение.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327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Пиксель и мегапиксель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4"/>
            <a:ext cx="84249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Любое цифровое изображение создается из маленьких точек, которые называются </a:t>
            </a:r>
            <a:r>
              <a:rPr lang="ru-RU" sz="2000" b="1" dirty="0" smtClean="0"/>
              <a:t>пикселями.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В цифровой фотографии — количество пикселей на снимке ровняется количеству пикселей на матрице камеры. Собственно матрица и состоит из пикселей.</a:t>
            </a:r>
          </a:p>
          <a:p>
            <a:r>
              <a:rPr lang="ru-RU" sz="2000" dirty="0" smtClean="0"/>
              <a:t>Если вы многократно увеличите любой цифровой снимок, то заметите что изображение состоит из маленьких квадратиков — это и есть пиксели.</a:t>
            </a:r>
          </a:p>
          <a:p>
            <a:r>
              <a:rPr lang="ru-RU" sz="2000" dirty="0" smtClean="0"/>
              <a:t>Мегапиксель — это 1 миллион пикселей. Соответственно, чем больше мегапикселей в матрице фотоаппарата, тем из большего числа пикселей состоит изображение.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Если сильно увеличить фото - можно увидеть пиксе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700171"/>
            <a:ext cx="4546476" cy="3157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2" y="4149080"/>
            <a:ext cx="25922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Чем больше точек, тем более детальным и точным получится изображение.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Ручной режи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319</TotalTime>
  <Words>1421</Words>
  <Application>Microsoft Office PowerPoint</Application>
  <PresentationFormat>Экран (4:3)</PresentationFormat>
  <Paragraphs>149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Franklin Gothic Book</vt:lpstr>
      <vt:lpstr>Franklin Gothic Medium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Ириша</dc:creator>
  <cp:lastModifiedBy>Пользователь Windows</cp:lastModifiedBy>
  <cp:revision>91</cp:revision>
  <dcterms:created xsi:type="dcterms:W3CDTF">2015-11-25T13:13:52Z</dcterms:created>
  <dcterms:modified xsi:type="dcterms:W3CDTF">2020-05-31T15:55:53Z</dcterms:modified>
</cp:coreProperties>
</file>