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6/3/2022</a:t>
            </a:fld>
            <a:endParaRPr lang="en-US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6/3/2022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6/3/2022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6/3/2022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6/3/2022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6/3/2022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6/3/2022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6/3/2022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6/3/2022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6/3/2022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6/3/2022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6/3/2022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glavkniga.ru/situations/k504925" TargetMode="External"/><Relationship Id="rId2" Type="http://schemas.openxmlformats.org/officeDocument/2006/relationships/hyperlink" Target="http://eos.ibi.spb.ru/umk/1_11/5/5_R1_T8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arant.ru/products/ipo/prime/doc/36055272/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1470025"/>
          </a:xfrm>
        </p:spPr>
        <p:txBody>
          <a:bodyPr>
            <a:normAutofit/>
          </a:bodyPr>
          <a:lstStyle/>
          <a:p>
            <a:r>
              <a:rPr lang="ru-RU" sz="2200" dirty="0" smtClean="0"/>
              <a:t>Департамент образования Вологодской области. </a:t>
            </a:r>
            <a:br>
              <a:rPr lang="ru-RU" sz="2200" dirty="0" smtClean="0"/>
            </a:br>
            <a:r>
              <a:rPr lang="ru-RU" sz="2200" dirty="0" smtClean="0"/>
              <a:t>БПОУ ВО «Вологодский аграрно-экономический колледж»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90600" y="1676400"/>
            <a:ext cx="7696200" cy="4876800"/>
          </a:xfrm>
        </p:spPr>
        <p:txBody>
          <a:bodyPr>
            <a:normAutofit lnSpcReduction="10000"/>
          </a:bodyPr>
          <a:lstStyle/>
          <a:p>
            <a:r>
              <a:rPr lang="ru-RU" sz="2000" dirty="0" smtClean="0">
                <a:solidFill>
                  <a:schemeClr val="tx1"/>
                </a:solidFill>
              </a:rPr>
              <a:t>РЕФЕРАТ</a:t>
            </a:r>
          </a:p>
          <a:p>
            <a:endParaRPr lang="ru-RU" sz="2000" dirty="0" smtClean="0">
              <a:solidFill>
                <a:schemeClr val="tx1"/>
              </a:solidFill>
            </a:endParaRPr>
          </a:p>
          <a:p>
            <a:endParaRPr lang="ru-RU" sz="2000" dirty="0" smtClean="0">
              <a:solidFill>
                <a:schemeClr val="tx1"/>
              </a:solidFill>
            </a:endParaRPr>
          </a:p>
          <a:p>
            <a:r>
              <a:rPr lang="ru-RU" sz="1600" dirty="0" smtClean="0">
                <a:solidFill>
                  <a:schemeClr val="tx1"/>
                </a:solidFill>
              </a:rPr>
              <a:t>На тему: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«Порядок привлечения работника к материальной ответственности»</a:t>
            </a:r>
          </a:p>
          <a:p>
            <a:pPr algn="r"/>
            <a:endParaRPr lang="ru-RU" sz="1600" dirty="0" smtClean="0"/>
          </a:p>
          <a:p>
            <a:pPr algn="r"/>
            <a:endParaRPr lang="ru-RU" sz="1600" dirty="0" smtClean="0">
              <a:solidFill>
                <a:schemeClr val="tx1"/>
              </a:solidFill>
            </a:endParaRPr>
          </a:p>
          <a:p>
            <a:pPr algn="r"/>
            <a:r>
              <a:rPr lang="ru-RU" sz="1600" dirty="0" smtClean="0">
                <a:solidFill>
                  <a:schemeClr val="tx1"/>
                </a:solidFill>
              </a:rPr>
              <a:t>Выполнила: студентка 2 курса </a:t>
            </a:r>
          </a:p>
          <a:p>
            <a:pPr algn="r"/>
            <a:r>
              <a:rPr lang="ru-RU" sz="1600" dirty="0" err="1" smtClean="0">
                <a:solidFill>
                  <a:schemeClr val="tx1"/>
                </a:solidFill>
              </a:rPr>
              <a:t>Жаркова</a:t>
            </a:r>
            <a:r>
              <a:rPr lang="ru-RU" sz="1600" dirty="0" smtClean="0">
                <a:solidFill>
                  <a:schemeClr val="tx1"/>
                </a:solidFill>
              </a:rPr>
              <a:t> Александра Алексеевна</a:t>
            </a:r>
          </a:p>
          <a:p>
            <a:pPr algn="r"/>
            <a:r>
              <a:rPr lang="ru-RU" sz="1600" dirty="0" smtClean="0">
                <a:solidFill>
                  <a:schemeClr val="tx1"/>
                </a:solidFill>
              </a:rPr>
              <a:t>Группа 233</a:t>
            </a:r>
          </a:p>
          <a:p>
            <a:pPr algn="r"/>
            <a:r>
              <a:rPr lang="ru-RU" sz="1600" dirty="0" smtClean="0">
                <a:solidFill>
                  <a:schemeClr val="tx1"/>
                </a:solidFill>
              </a:rPr>
              <a:t>     Специальность: 38.02.01«Экономика </a:t>
            </a:r>
          </a:p>
          <a:p>
            <a:pPr algn="r"/>
            <a:r>
              <a:rPr lang="ru-RU" sz="1600" dirty="0" smtClean="0">
                <a:solidFill>
                  <a:schemeClr val="tx1"/>
                </a:solidFill>
              </a:rPr>
              <a:t>и бухгалтерский учёт (по отраслям)»</a:t>
            </a:r>
          </a:p>
          <a:p>
            <a:pPr algn="r"/>
            <a:r>
              <a:rPr lang="ru-RU" sz="1600" dirty="0" smtClean="0">
                <a:solidFill>
                  <a:schemeClr val="tx1"/>
                </a:solidFill>
              </a:rPr>
              <a:t>Проверила: Демидова Юлия Васильевна</a:t>
            </a:r>
          </a:p>
          <a:p>
            <a:endParaRPr lang="ru-RU" sz="1600" dirty="0" smtClean="0"/>
          </a:p>
          <a:p>
            <a:r>
              <a:rPr lang="ru-RU" sz="1600" dirty="0" smtClean="0">
                <a:solidFill>
                  <a:schemeClr val="tx1"/>
                </a:solidFill>
              </a:rPr>
              <a:t>Вологда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2022 год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71600" y="304800"/>
            <a:ext cx="7562088" cy="5943600"/>
          </a:xfrm>
        </p:spPr>
        <p:txBody>
          <a:bodyPr/>
          <a:lstStyle/>
          <a:p>
            <a:pPr lvl="0"/>
            <a:r>
              <a:rPr lang="ru-RU" sz="1800" b="1" dirty="0" smtClean="0"/>
              <a:t>Издание приказа</a:t>
            </a:r>
            <a:r>
              <a:rPr lang="ru-RU" sz="1800" b="1" dirty="0" smtClean="0"/>
              <a:t>.</a:t>
            </a:r>
          </a:p>
          <a:p>
            <a:pPr>
              <a:buNone/>
            </a:pPr>
            <a:r>
              <a:rPr lang="ru-RU" sz="1800" dirty="0" smtClean="0"/>
              <a:t>       Приказ </a:t>
            </a:r>
            <a:r>
              <a:rPr lang="ru-RU" sz="1800" dirty="0" smtClean="0"/>
              <a:t>о взыскании суммы ущерба, не превышающей среднего месячного заработка работника, нужно издать не позднее одного месяца со дня окончательного установления размера причиненного работником ущерба (ст. 248 ТК РФ</a:t>
            </a:r>
            <a:r>
              <a:rPr lang="ru-RU" sz="1800" dirty="0" smtClean="0"/>
              <a:t>).</a:t>
            </a:r>
          </a:p>
          <a:p>
            <a:pPr>
              <a:buNone/>
            </a:pPr>
            <a:r>
              <a:rPr lang="ru-RU" sz="1800" dirty="0" smtClean="0"/>
              <a:t>      </a:t>
            </a:r>
            <a:r>
              <a:rPr lang="ru-RU" sz="1800" dirty="0" smtClean="0"/>
              <a:t>Работник, причинивший ущерб работодателю, может добровольно возместить его полностью или частично (сверх суммы своего среднего заработка). Также работодатель и работник могут договориться о возмещении ущерба с рассрочкой </a:t>
            </a:r>
            <a:r>
              <a:rPr lang="ru-RU" sz="1800" dirty="0" smtClean="0"/>
              <a:t>платежа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     </a:t>
            </a:r>
            <a:r>
              <a:rPr lang="ru-RU" sz="1800" dirty="0" smtClean="0"/>
              <a:t>Также стоит отметить, что привлечение работника к дисциплинарной, административной или уголовной ответственности за действия/бездействие, вследствие которых был причинен ущерб работодателю, не освобождает этого работника от возмещения ущерба.</a:t>
            </a:r>
          </a:p>
          <a:p>
            <a:pPr>
              <a:buNone/>
            </a:pPr>
            <a:endParaRPr lang="ru-RU" sz="1800" dirty="0" smtClean="0"/>
          </a:p>
          <a:p>
            <a:pPr lvl="0"/>
            <a:endParaRPr lang="ru-RU" sz="1800" dirty="0" smtClean="0"/>
          </a:p>
          <a:p>
            <a:endParaRPr lang="ru-RU" dirty="0"/>
          </a:p>
        </p:txBody>
      </p:sp>
      <p:pic>
        <p:nvPicPr>
          <p:cNvPr id="4" name="Рисунок 3" descr="1614558430_106-p-chelovechki-na-belom-fone-11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6600" y="4191000"/>
            <a:ext cx="2667000" cy="2667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1371600" y="304800"/>
            <a:ext cx="7562850" cy="5943600"/>
          </a:xfrm>
        </p:spPr>
        <p:txBody>
          <a:bodyPr/>
          <a:lstStyle/>
          <a:p>
            <a:pPr>
              <a:buNone/>
            </a:pPr>
            <a:r>
              <a:rPr lang="ru-RU" sz="2000" b="1" dirty="0" smtClean="0"/>
              <a:t>Для применения взыскания к сотруднику нужно </a:t>
            </a:r>
            <a:r>
              <a:rPr lang="ru-RU" sz="2000" b="1" dirty="0" smtClean="0"/>
              <a:t>выполнить следующие </a:t>
            </a:r>
            <a:r>
              <a:rPr lang="ru-RU" sz="2000" b="1" dirty="0" smtClean="0"/>
              <a:t>мероприятия</a:t>
            </a:r>
            <a:r>
              <a:rPr lang="ru-RU" sz="2000" b="1" dirty="0" smtClean="0"/>
              <a:t>:</a:t>
            </a:r>
          </a:p>
          <a:p>
            <a:r>
              <a:rPr lang="ru-RU" sz="2000" dirty="0" smtClean="0"/>
              <a:t>Рассчитать размер убытков в ценах, которые действовали в момент причинения </a:t>
            </a:r>
            <a:r>
              <a:rPr lang="ru-RU" sz="2000" dirty="0" smtClean="0"/>
              <a:t>ущерба.</a:t>
            </a:r>
          </a:p>
          <a:p>
            <a:r>
              <a:rPr lang="ru-RU" sz="2000" dirty="0" smtClean="0"/>
              <a:t>Провести расследование с целью выявления значимых причин и обстоятельств </a:t>
            </a:r>
            <a:r>
              <a:rPr lang="ru-RU" sz="2000" dirty="0" smtClean="0"/>
              <a:t>дела</a:t>
            </a:r>
          </a:p>
          <a:p>
            <a:r>
              <a:rPr lang="ru-RU" sz="2000" dirty="0" smtClean="0"/>
              <a:t>Запросить у сотрудника объяснительную в письменной форме. В случае отказа — зафиксировать актом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Спустя 1 календарный месяц с момента расчета суммы убытков издать приказ о привлечении работника к материальной ответственности. </a:t>
            </a:r>
            <a:endParaRPr lang="ru-RU" sz="2000" dirty="0" smtClean="0"/>
          </a:p>
          <a:p>
            <a:r>
              <a:rPr lang="ru-RU" sz="2000" dirty="0" smtClean="0"/>
              <a:t>Взыскать сумму прямого ущерба</a:t>
            </a:r>
          </a:p>
          <a:p>
            <a:endParaRPr lang="ru-RU" dirty="0"/>
          </a:p>
        </p:txBody>
      </p:sp>
      <p:pic>
        <p:nvPicPr>
          <p:cNvPr id="5" name="Рисунок 4" descr="a5cfe9c4d3318f19a19da9ba73e942a4df572e91532e01fa05c430915da402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38800" y="3962400"/>
            <a:ext cx="2699657" cy="23622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1371600" y="304800"/>
            <a:ext cx="7562850" cy="5943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dirty="0" smtClean="0"/>
              <a:t>Случаи, когда материальная ответственность </a:t>
            </a:r>
            <a:r>
              <a:rPr lang="ru-RU" sz="2000" b="1" dirty="0" smtClean="0"/>
              <a:t>снимается с работника.</a:t>
            </a:r>
          </a:p>
          <a:p>
            <a:r>
              <a:rPr lang="ru-RU" sz="2000" dirty="0" smtClean="0"/>
              <a:t>Материальная ответственность работника исключается в случаях возникновения ущерба вследствие обстоятельств непреодолимой силы, нормального хозяйственного риска, крайней необходимости или необходимой обороны; либо по причине неисполнения работодателем обязанности по обеспечению надлежащих условий для хранения вверенного имущества (ст. 239 ТК).</a:t>
            </a:r>
            <a:endParaRPr lang="ru-RU" sz="2000" dirty="0"/>
          </a:p>
        </p:txBody>
      </p:sp>
      <p:pic>
        <p:nvPicPr>
          <p:cNvPr id="5" name="Рисунок 4" descr="99a0610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3200400"/>
            <a:ext cx="4495800" cy="337185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Институт материальной ответственности в сфере трудовых правоотношений играет важную роль в становлении правового государства.</a:t>
            </a:r>
          </a:p>
          <a:p>
            <a:r>
              <a:rPr lang="ru-RU" dirty="0" smtClean="0"/>
              <a:t>Интересы работодателя и нанимаемого им работника зачастую не совпадают, поэтому возможно столкновение этих интересов на любой стадии существования трудовых отношений. Это, в свою очередь, приводит к возникновению конфликтов.</a:t>
            </a:r>
          </a:p>
          <a:p>
            <a:r>
              <a:rPr lang="ru-RU" dirty="0" smtClean="0"/>
              <a:t>Трудовой кодекс в отличие от ранее действующего законодательства более полно, с учетом вновь возникших объективных экономических реалий регулирует правоотношения работника и работодателя в сфере материальной ответственности.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Список используемых источников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 smtClean="0"/>
              <a:t>1. Конституция Российской Федерации </a:t>
            </a:r>
          </a:p>
          <a:p>
            <a:r>
              <a:rPr lang="ru-RU" dirty="0" smtClean="0"/>
              <a:t>2. Трудовой кодекс Российской Федерации от 30.12.2001 № 197-ФЗ (в ред. от 01.04.2019)</a:t>
            </a:r>
          </a:p>
          <a:p>
            <a:r>
              <a:rPr lang="ru-RU" dirty="0" smtClean="0"/>
              <a:t>3. Гражданский кодекс Российской Федерации (часть первая) от 30.11.1994 № 51-ФЗ (в ред. от 03.08.2018)</a:t>
            </a:r>
          </a:p>
          <a:p>
            <a:r>
              <a:rPr lang="ru-RU" dirty="0" smtClean="0"/>
              <a:t>4. Гражданский кодекс Российской Федерации (часть вторая) от 26.01.1996 № 14-ФЗ (в ред. от 29.07.2018)</a:t>
            </a:r>
          </a:p>
          <a:p>
            <a:r>
              <a:rPr lang="ru-RU" dirty="0" smtClean="0"/>
              <a:t>5. Кодекс Российской Федерации об административных правонарушениях от 30.12.2001 № 195-ФЗ</a:t>
            </a:r>
          </a:p>
          <a:p>
            <a:r>
              <a:rPr lang="ru-RU" dirty="0" smtClean="0"/>
              <a:t>6. Трудовое законодательство  в вопросах и ответах. Учебно-практическое  пособие. Н.О.Степанчикова, </a:t>
            </a:r>
            <a:r>
              <a:rPr lang="ru-RU" dirty="0" err="1" smtClean="0"/>
              <a:t>Брандес</a:t>
            </a:r>
            <a:r>
              <a:rPr lang="ru-RU" dirty="0" smtClean="0"/>
              <a:t>, М., 1996 г.</a:t>
            </a:r>
          </a:p>
          <a:p>
            <a:r>
              <a:rPr lang="ru-RU" dirty="0" smtClean="0"/>
              <a:t>7. Трудовое право.  Вопросы и ответы. </a:t>
            </a:r>
            <a:r>
              <a:rPr lang="ru-RU" dirty="0" err="1" smtClean="0"/>
              <a:t>Е.Н.Голенко</a:t>
            </a:r>
            <a:r>
              <a:rPr lang="ru-RU" dirty="0" smtClean="0"/>
              <a:t>, В.И.Ковалёв. Юриспруденция, М., 2000.</a:t>
            </a:r>
          </a:p>
          <a:p>
            <a:r>
              <a:rPr lang="ru-RU" dirty="0" smtClean="0"/>
              <a:t>8. </a:t>
            </a:r>
            <a:r>
              <a:rPr lang="ru-RU" u="sng" dirty="0" smtClean="0">
                <a:hlinkClick r:id="rId2"/>
              </a:rPr>
              <a:t>http://eos.ibi.spb.ru/umk/1_11/5/5_R1_T8.html</a:t>
            </a:r>
            <a:r>
              <a:rPr lang="ru-RU" dirty="0" smtClean="0"/>
              <a:t> (Материальная ответственность сторон по трудовому договору) </a:t>
            </a:r>
          </a:p>
          <a:p>
            <a:r>
              <a:rPr lang="ru-RU" dirty="0" smtClean="0"/>
              <a:t>9.  </a:t>
            </a:r>
            <a:r>
              <a:rPr lang="ru-RU" u="sng" dirty="0" smtClean="0">
                <a:hlinkClick r:id="rId3"/>
              </a:rPr>
              <a:t>https://glavkniga.ru/situations/k504925</a:t>
            </a:r>
            <a:r>
              <a:rPr lang="ru-RU" dirty="0" smtClean="0"/>
              <a:t> (Обобщение судебной практики по делам, связанным с материальной ответственностью сторон трудового договора (2012 г.))</a:t>
            </a:r>
          </a:p>
          <a:p>
            <a:r>
              <a:rPr lang="ru-RU" dirty="0" smtClean="0"/>
              <a:t>10. </a:t>
            </a:r>
            <a:r>
              <a:rPr lang="ru-RU" u="sng" dirty="0" smtClean="0">
                <a:hlinkClick r:id="rId4"/>
              </a:rPr>
              <a:t>https://www.garant.ru/products/ipo/prime/doc/36055272/</a:t>
            </a:r>
            <a:r>
              <a:rPr lang="ru-RU" dirty="0" smtClean="0"/>
              <a:t> (Материальная ответственность)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4208" y="-457200"/>
            <a:ext cx="7479792" cy="5821362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1613545983_65-p-belii-chelovechek-dlya-prezentatsii-prozra-6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0" y="2895600"/>
            <a:ext cx="3581400" cy="3581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Материальная ответственность является одной из важнейших категорий взаимоотношений работодателя и работника, причем в Трудовом Кодексе РФ закреплено понятие, как материальной ответственности работодателя, так и работника. Если на предприятии правильно организован порядок возложения материальной ответственности и соответствие его нормам трудового законодательства, то это поможет уберечься от возможных негативных ситуаций.</a:t>
            </a:r>
          </a:p>
          <a:p>
            <a:endParaRPr lang="ru-RU" dirty="0"/>
          </a:p>
        </p:txBody>
      </p:sp>
      <p:pic>
        <p:nvPicPr>
          <p:cNvPr id="4" name="Рисунок 3" descr="1612447268_194-p-chelovechek-na-serom-fone-23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0" y="3581400"/>
            <a:ext cx="2971800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47800" y="228600"/>
            <a:ext cx="7485888" cy="6019800"/>
          </a:xfrm>
        </p:spPr>
        <p:txBody>
          <a:bodyPr>
            <a:normAutofit/>
          </a:bodyPr>
          <a:lstStyle/>
          <a:p>
            <a:r>
              <a:rPr lang="ru-RU" sz="3000" dirty="0" smtClean="0"/>
              <a:t>Целью данной работы является исследование порядка наступления  материальной ответственности работника.</a:t>
            </a:r>
          </a:p>
          <a:p>
            <a:r>
              <a:rPr lang="ru-RU" sz="3000" dirty="0" smtClean="0"/>
              <a:t>Задачи работы: </a:t>
            </a:r>
          </a:p>
          <a:p>
            <a:r>
              <a:rPr lang="ru-RU" sz="3000" dirty="0" smtClean="0"/>
              <a:t>- рассмотреть понятие материальной ответственности, основания и условия ее наступления; </a:t>
            </a:r>
          </a:p>
          <a:p>
            <a:r>
              <a:rPr lang="ru-RU" sz="3000" dirty="0" smtClean="0"/>
              <a:t>- изучить понятие и виды материальной ответственности работника; </a:t>
            </a:r>
          </a:p>
          <a:p>
            <a:r>
              <a:rPr lang="ru-RU" sz="3000" dirty="0" smtClean="0"/>
              <a:t>- изучить понятие и виды материальной ответственности работодателя.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1371600" y="152400"/>
            <a:ext cx="7562850" cy="6096000"/>
          </a:xfrm>
        </p:spPr>
        <p:txBody>
          <a:bodyPr/>
          <a:lstStyle/>
          <a:p>
            <a:r>
              <a:rPr lang="ru-RU" sz="2000" dirty="0" smtClean="0"/>
              <a:t>Объектом  работы являются трудовые отношения по поводу применения материальной ответственности сторон трудового договора. </a:t>
            </a:r>
          </a:p>
          <a:p>
            <a:r>
              <a:rPr lang="ru-RU" sz="2000" dirty="0" smtClean="0"/>
              <a:t>Предметом исследования составляют нормы трудового законодательства, регламентирующие материальную ответственность работника.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5" name="Рисунок 4" descr="vniman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0400" y="2209800"/>
            <a:ext cx="3505200" cy="43815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dirty="0" smtClean="0"/>
              <a:t>Общее </a:t>
            </a:r>
            <a:r>
              <a:rPr lang="ru-RU" sz="2700" b="1" dirty="0" smtClean="0"/>
              <a:t>понятие и нормативное регулирование материальной ответственности.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dirty="0" smtClean="0"/>
              <a:t>Материальная ответственность в трудовом праве – это юридическая обязанность одной из сторон трудовых отношений возместить ущерб, причиненный противоправными виновными действиями другой стороне в размере и порядке предусмотренным законом.</a:t>
            </a:r>
          </a:p>
          <a:p>
            <a:r>
              <a:rPr lang="ru-RU" sz="1800" dirty="0" smtClean="0"/>
              <a:t>Трудовым законодательством предусмотрена материальная ответственность как работника перед работодателем, так и работодателя перед работником (ст.232 ТК  РФ). </a:t>
            </a:r>
            <a:endParaRPr lang="ru-RU" sz="1800" dirty="0" smtClean="0"/>
          </a:p>
          <a:p>
            <a:r>
              <a:rPr lang="ru-RU" sz="1800" dirty="0" smtClean="0"/>
              <a:t>На основании статьи 22 Трудового кодекса работодатель имеет право привлекать недобросовестных работников к материальной ответственности. По общему правилу данный вид ответственности сотрудника наступает за ущерб, причиненный им хозяйствующему субъекту в результате виновного противоправного поведения (действий или бездействия). </a:t>
            </a:r>
            <a:r>
              <a:rPr lang="ru-RU" sz="1800" dirty="0" smtClean="0"/>
              <a:t>Об этом говорится в статье 233 ТК РФ.</a:t>
            </a:r>
            <a:endParaRPr lang="ru-RU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1295400" y="228600"/>
            <a:ext cx="7639050" cy="601980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Трудовой кодекс предусматривает два вида материальной ответственности работника: ограниченную и полную. Возмещение ущерба должно происходить в обоих случаях. При этом в первом из них максимальный размер удержаний ограничен средним месячным заработком «проштрафившегося» сотрудника (ст. 241 ТК). В то же время общий размер всех удержаний при каждой выплате заработной платы не может превышать 20 процентов.</a:t>
            </a:r>
          </a:p>
          <a:p>
            <a:endParaRPr lang="ru-RU" dirty="0"/>
          </a:p>
        </p:txBody>
      </p:sp>
      <p:pic>
        <p:nvPicPr>
          <p:cNvPr id="5" name="Рисунок 4" descr="HOW_TO_MAKE_MONEY_ONLIN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19400" y="2819400"/>
            <a:ext cx="3578304" cy="3663011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/>
              <a:t>Материальная ответственность работодателя перед работником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Согласно статье  234 ТК РФ Работодатель обязан возместить работнику не полученный им заработок во всех случаях незаконного лишения его возможности трудиться. Такая обязанность, в частности, наступает, если заработок не получен в результате:</a:t>
            </a:r>
          </a:p>
          <a:p>
            <a:pPr lvl="0"/>
            <a:r>
              <a:rPr lang="ru-RU" dirty="0" smtClean="0"/>
              <a:t>незаконного отстранения работника от работы, его увольнения или перевода на другую работу;</a:t>
            </a:r>
          </a:p>
          <a:p>
            <a:pPr lvl="0"/>
            <a:r>
              <a:rPr lang="ru-RU" dirty="0" smtClean="0"/>
              <a:t>отказа работодателя от исполнения или несвоевременного исполнения решения органа по рассмотрению трудовых споров или государственного правового инспектора труда о восстановлении работника на прежней работе;</a:t>
            </a:r>
          </a:p>
          <a:p>
            <a:pPr lvl="0"/>
            <a:r>
              <a:rPr lang="ru-RU" dirty="0" smtClean="0"/>
              <a:t>задержки работодателем выдачи работнику трудовой книжки, предоставления сведений о трудовой деятельности (статья 66.1 настоящего Кодекса), внесения в трудовую книжку, в сведения о трудовой деятельности неправильной или не соответствующей законодательству формулировки причины увольнения работника;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1295400" y="304800"/>
            <a:ext cx="7639050" cy="594360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При нарушении работодателем установленного срока соответственно выплаты заработной платы, оплаты отпуска, выплат при увольнении и (или) других выплат, причитающихся работнику, работодатель обязан выплатить их с уплатой процентов (денежной компенсации) в размере не ниже одной сто пятидесятой действующей в это время ключевой ставки Центрального банка Российской Федерации</a:t>
            </a:r>
            <a:endParaRPr lang="ru-RU" sz="2000" dirty="0"/>
          </a:p>
        </p:txBody>
      </p:sp>
      <p:pic>
        <p:nvPicPr>
          <p:cNvPr id="6" name="Рисунок 5" descr="Преми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33800" y="2514600"/>
            <a:ext cx="3886200" cy="38862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/>
              <a:t>Порядок привлечения работника к материальной ответственности.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ru-RU" sz="1800" dirty="0" smtClean="0"/>
              <a:t>Чтобы привлечь работника к материальной ответственности</a:t>
            </a:r>
            <a:r>
              <a:rPr lang="ru-RU" sz="1800" dirty="0" smtClean="0"/>
              <a:t>,</a:t>
            </a:r>
          </a:p>
          <a:p>
            <a:pPr lvl="0">
              <a:buNone/>
            </a:pPr>
            <a:r>
              <a:rPr lang="ru-RU" sz="1800" dirty="0" smtClean="0"/>
              <a:t> работодатель должен </a:t>
            </a:r>
            <a:r>
              <a:rPr lang="ru-RU" sz="1800" dirty="0" smtClean="0"/>
              <a:t>соблюсти определенный порядок.</a:t>
            </a:r>
          </a:p>
          <a:p>
            <a:pPr lvl="0"/>
            <a:r>
              <a:rPr lang="ru-RU" sz="1600" dirty="0" smtClean="0"/>
              <a:t>Проведение служебного расследования.</a:t>
            </a:r>
          </a:p>
          <a:p>
            <a:pPr>
              <a:buNone/>
            </a:pPr>
            <a:r>
              <a:rPr lang="ru-RU" sz="1600" dirty="0" smtClean="0"/>
              <a:t>       Работодатель </a:t>
            </a:r>
            <a:r>
              <a:rPr lang="ru-RU" sz="1600" dirty="0" smtClean="0"/>
              <a:t>должен определить размер причиненного ему работником ущерба (ст. 247 ТК РФ). Для этого нужно провести инвентаризацию (п. 27 Положения, утв. Приказом Минфина от 29.07.1998 N 34н) и служебное расследование</a:t>
            </a:r>
            <a:r>
              <a:rPr lang="ru-RU" sz="1600" dirty="0" smtClean="0"/>
              <a:t>.</a:t>
            </a:r>
            <a:r>
              <a:rPr lang="ru-RU" sz="1600" dirty="0" smtClean="0"/>
              <a:t> Помимо установления размера ущерба, в ходе служебного расследования устанавливаются причины возникновения ущерба. Для этого с работника в обязательном порядке запрашиваются письменные объяснения (ст. 247 ТК РФ</a:t>
            </a:r>
            <a:r>
              <a:rPr lang="ru-RU" sz="1600" dirty="0" smtClean="0"/>
              <a:t>).</a:t>
            </a:r>
            <a:r>
              <a:rPr lang="ru-RU" sz="1600" dirty="0" smtClean="0"/>
              <a:t> Работник (его представитель) имеет право ознакомиться со всеми материалами расследования и при необходимости обжаловать их.</a:t>
            </a: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/>
          </a:p>
        </p:txBody>
      </p:sp>
      <p:pic>
        <p:nvPicPr>
          <p:cNvPr id="4" name="Рисунок 3" descr="png-clipart-service-business-consultant-company-nordmann-fir-shake-hands-company-servic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0" y="4724400"/>
            <a:ext cx="1939332" cy="1764792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38</TotalTime>
  <Words>592</Words>
  <PresentationFormat>Экран (4:3)</PresentationFormat>
  <Paragraphs>71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Солнцестояние</vt:lpstr>
      <vt:lpstr>Департамент образования Вологодской области.  БПОУ ВО «Вологодский аграрно-экономический колледж» </vt:lpstr>
      <vt:lpstr>Введение</vt:lpstr>
      <vt:lpstr>Слайд 3</vt:lpstr>
      <vt:lpstr>Слайд 4</vt:lpstr>
      <vt:lpstr>Общее понятие и нормативное регулирование материальной ответственности. </vt:lpstr>
      <vt:lpstr>Слайд 6</vt:lpstr>
      <vt:lpstr>Материальная ответственность работодателя перед работником </vt:lpstr>
      <vt:lpstr>Слайд 8</vt:lpstr>
      <vt:lpstr>Порядок привлечения работника к материальной ответственности. </vt:lpstr>
      <vt:lpstr>Слайд 10</vt:lpstr>
      <vt:lpstr>Слайд 11</vt:lpstr>
      <vt:lpstr>Слайд 12</vt:lpstr>
      <vt:lpstr>Заключение</vt:lpstr>
      <vt:lpstr>Список используемых источников</vt:lpstr>
      <vt:lpstr>Спасибо за внимание!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Департамент образования Вологодской области.  БПОУ ВО «Вологодский аграрно-экономический колледж» </dc:title>
  <dc:creator>Дпхпхзвпхвпщв Капдзапждпа</dc:creator>
  <cp:lastModifiedBy>Administrator</cp:lastModifiedBy>
  <cp:revision>5</cp:revision>
  <dcterms:created xsi:type="dcterms:W3CDTF">2022-06-03T17:37:12Z</dcterms:created>
  <dcterms:modified xsi:type="dcterms:W3CDTF">2022-06-03T19:02:36Z</dcterms:modified>
</cp:coreProperties>
</file>