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800" dirty="0" smtClean="0"/>
              <a:t>Тема:</a:t>
            </a:r>
          </a:p>
          <a:p>
            <a:pPr marL="0" indent="0" algn="ctr">
              <a:buNone/>
            </a:pPr>
            <a:r>
              <a:rPr lang="ru-RU" sz="2800" dirty="0" smtClean="0"/>
              <a:t>«Аудит расчётов по оплате труда со штатным персоналом предприятия» </a:t>
            </a:r>
          </a:p>
          <a:p>
            <a:pPr marL="0" indent="0" algn="r">
              <a:buNone/>
            </a:pPr>
            <a:endParaRPr lang="ru-RU" sz="2800" dirty="0"/>
          </a:p>
          <a:p>
            <a:pPr marL="0" indent="0" algn="r">
              <a:buNone/>
            </a:pPr>
            <a:r>
              <a:rPr lang="ru-RU" sz="2000" dirty="0" smtClean="0"/>
              <a:t>Выполнила работу:</a:t>
            </a:r>
          </a:p>
          <a:p>
            <a:pPr marL="0" indent="0" algn="r">
              <a:buNone/>
            </a:pPr>
            <a:r>
              <a:rPr lang="ru-RU" sz="2000" dirty="0" err="1" smtClean="0"/>
              <a:t>Оносовская</a:t>
            </a:r>
            <a:r>
              <a:rPr lang="ru-RU" sz="2000" dirty="0" smtClean="0"/>
              <a:t> Елизавета </a:t>
            </a:r>
          </a:p>
          <a:p>
            <a:pPr marL="0" indent="0" algn="r">
              <a:buNone/>
            </a:pPr>
            <a:r>
              <a:rPr lang="ru-RU" sz="2000" dirty="0" smtClean="0"/>
              <a:t>Группа 232</a:t>
            </a:r>
          </a:p>
          <a:p>
            <a:pPr marL="0" indent="0" algn="r">
              <a:buNone/>
            </a:pPr>
            <a:r>
              <a:rPr lang="ru-RU" sz="2000" dirty="0" smtClean="0"/>
              <a:t>Проверила: Демидова Юлия</a:t>
            </a:r>
          </a:p>
          <a:p>
            <a:pPr marL="0" indent="0" algn="r">
              <a:buNone/>
            </a:pPr>
            <a:r>
              <a:rPr lang="ru-RU" sz="2000" dirty="0" smtClean="0"/>
              <a:t>Васильевна</a:t>
            </a:r>
          </a:p>
          <a:p>
            <a:pPr marL="0" indent="0" algn="ctr">
              <a:buNone/>
            </a:pPr>
            <a:r>
              <a:rPr lang="ru-RU" sz="2000" dirty="0" smtClean="0"/>
              <a:t>2022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БПОУ ВО «Вологодский аграрно-экономический колледж»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00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/>
          <a:lstStyle/>
          <a:p>
            <a:r>
              <a:rPr lang="ru-RU" dirty="0"/>
              <a:t>можно ли из сведений аналитического учета получить необходимую информацию по каждому дебитору и кредитору, а также узнать суммы, удержанные из зарплаты работников;</a:t>
            </a:r>
          </a:p>
          <a:p>
            <a:r>
              <a:rPr lang="ru-RU" dirty="0"/>
              <a:t>содержит ли аналитический учет по счетам 70, 73 данные по каждому сотруднику;</a:t>
            </a:r>
          </a:p>
          <a:p>
            <a:r>
              <a:rPr lang="ru-RU" dirty="0"/>
              <a:t>были ли установлены причины переплат и недоплат работникам (если такие случаи имеют место быть).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834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074" name="Picture 2" descr="C:\Users\User\Desktop\5089392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3861048"/>
            <a:ext cx="4400774" cy="277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78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332656"/>
            <a:ext cx="7408333" cy="579350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Эксперты 1С-WiseAdvice не просто проведут аудит расчета зарплаты, но и параллельно укажут и помогут исправить пробелы в работе штатных кадровиков и бухгалтеров. В ходе проверки наши специалисты проверят:</a:t>
            </a:r>
          </a:p>
          <a:p>
            <a:endParaRPr lang="ru-RU" dirty="0"/>
          </a:p>
          <a:p>
            <a:r>
              <a:rPr lang="ru-RU" dirty="0"/>
              <a:t>расходы на заработную плату персонала за конкретный период и насколько грамотно оформляется документально и отражается в учете каждый вид начислений;</a:t>
            </a:r>
          </a:p>
          <a:p>
            <a:r>
              <a:rPr lang="ru-RU" dirty="0"/>
              <a:t>точность расчета налогооблагаемой базы;</a:t>
            </a:r>
          </a:p>
          <a:p>
            <a:r>
              <a:rPr lang="ru-RU" dirty="0"/>
              <a:t>своевременность выплаты зарплаты, налогов и отпускных;</a:t>
            </a:r>
          </a:p>
          <a:p>
            <a:r>
              <a:rPr lang="ru-RU" dirty="0"/>
              <a:t>насколько соблюдаются все нюансы расчета среднего заработка для отпусков, больничных, командировок;</a:t>
            </a:r>
          </a:p>
          <a:p>
            <a:r>
              <a:rPr lang="ru-RU" dirty="0"/>
              <a:t>«зарплатную» отчетность: по НДФЛ и страховым взносам.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834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9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700" dirty="0"/>
              <a:t>Спасибо за внимание</a:t>
            </a:r>
            <a:r>
              <a:rPr lang="ru-RU" dirty="0"/>
              <a:t> !!!</a:t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C:\Users\User\Desktop\323c4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04864"/>
            <a:ext cx="2641213" cy="336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4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Задачи:</a:t>
            </a:r>
          </a:p>
          <a:p>
            <a:pPr marL="0" indent="0">
              <a:buNone/>
            </a:pPr>
            <a:r>
              <a:rPr lang="ru-RU" sz="2800" dirty="0" smtClean="0"/>
              <a:t>1.Узнать, для чего проводится удит по расчётам по оплате труда.</a:t>
            </a:r>
          </a:p>
          <a:p>
            <a:pPr marL="0" indent="0">
              <a:buNone/>
            </a:pPr>
            <a:r>
              <a:rPr lang="ru-RU" sz="2800" dirty="0" smtClean="0"/>
              <a:t>2.Изучить план аудита по расчётам оплаты труда</a:t>
            </a:r>
          </a:p>
          <a:p>
            <a:pPr marL="0" indent="0">
              <a:buNone/>
            </a:pPr>
            <a:r>
              <a:rPr lang="ru-RU" sz="2800" dirty="0" smtClean="0"/>
              <a:t>3.Ознакомиться с методикой аудита расчётов по оплате труда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Цель работы: «</a:t>
            </a:r>
            <a:r>
              <a:rPr lang="ru-RU" sz="3600" dirty="0"/>
              <a:t>Изучить Аудит расчётов по оплате труда со штатным персоналом предприятия</a:t>
            </a:r>
          </a:p>
        </p:txBody>
      </p:sp>
    </p:spTree>
    <p:extLst>
      <p:ext uri="{BB962C8B-B14F-4D97-AF65-F5344CB8AC3E}">
        <p14:creationId xmlns:p14="http://schemas.microsoft.com/office/powerpoint/2010/main" val="193787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Заработная плата является одним из основных видов расходов организации. Ошибки при ее расчете, например, излишнее доначисление, могут повлечь недовольство со стороны налоговиков. Ведь в этом случае получается, что были завышены расходы по налогу на прибыль, и, следовательно, организация не доплатила в бюджет НДФЛ и налог на прибыль.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аудита заработной платы</a:t>
            </a:r>
          </a:p>
        </p:txBody>
      </p:sp>
      <p:pic>
        <p:nvPicPr>
          <p:cNvPr id="1026" name="Picture 2" descr="C:\Users\User\Desktop\Dlya-chego-sajtu-nuzhen-aud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581128"/>
            <a:ext cx="280831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197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 fontScale="92500" lnSpcReduction="10000"/>
          </a:bodyPr>
          <a:lstStyle/>
          <a:p>
            <a:r>
              <a:rPr lang="ru-RU" sz="3500" b="1" dirty="0" smtClean="0"/>
              <a:t>Главная </a:t>
            </a:r>
            <a:r>
              <a:rPr lang="ru-RU" sz="3500" b="1" dirty="0"/>
              <a:t>цель аудита выплаты заработной платы – это:</a:t>
            </a:r>
          </a:p>
          <a:p>
            <a:endParaRPr lang="ru-RU" dirty="0"/>
          </a:p>
          <a:p>
            <a:r>
              <a:rPr lang="ru-RU" dirty="0"/>
              <a:t>фундаментальная работа с документацией, отражающей операции в бухгалтерском учете по начислению и выплате зарплаты;</a:t>
            </a:r>
          </a:p>
          <a:p>
            <a:r>
              <a:rPr lang="ru-RU" dirty="0"/>
              <a:t>проверка соблюдения законодательства (трудового, гражданского, налогового);</a:t>
            </a:r>
          </a:p>
          <a:p>
            <a:r>
              <a:rPr lang="ru-RU" dirty="0"/>
              <a:t>установление степени точности применяемых в организации методик учета и налогообложения операций по начислению и выплате заработной платы;</a:t>
            </a:r>
          </a:p>
          <a:p>
            <a:r>
              <a:rPr lang="ru-RU" dirty="0"/>
              <a:t>выявление уже допущенных ошибок и оценка их влияния на достоверность отчетности, а, следовательно, и реакцию ФНС.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338328"/>
            <a:ext cx="7787208" cy="13834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44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Организация аудита оплаты труда начинается с составления программы и плана контрольных мероприятий. Традиционно аудиторская проверка состоит из трех этапов:</a:t>
            </a:r>
          </a:p>
          <a:p>
            <a:pPr marL="0" indent="0" algn="ctr">
              <a:buNone/>
            </a:pPr>
            <a:endParaRPr lang="ru-RU" dirty="0"/>
          </a:p>
          <a:p>
            <a:pPr algn="just"/>
            <a:r>
              <a:rPr lang="ru-RU" dirty="0" smtClean="0"/>
              <a:t>подготовка необходимых документов;</a:t>
            </a:r>
          </a:p>
          <a:p>
            <a:pPr algn="just"/>
            <a:r>
              <a:rPr lang="ru-RU" dirty="0" smtClean="0"/>
              <a:t>непосредственно </a:t>
            </a:r>
            <a:r>
              <a:rPr lang="ru-RU" dirty="0"/>
              <a:t>сам аудит;</a:t>
            </a:r>
          </a:p>
          <a:p>
            <a:pPr algn="just"/>
            <a:r>
              <a:rPr lang="ru-RU" dirty="0"/>
              <a:t>обобщение изученной информации и создание аудиторского заключения.</a:t>
            </a:r>
          </a:p>
          <a:p>
            <a:pPr marL="0" indent="0" algn="just">
              <a:buNone/>
            </a:pPr>
            <a:r>
              <a:rPr lang="ru-RU" dirty="0" smtClean="0"/>
              <a:t>уровне.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/>
          <a:lstStyle/>
          <a:p>
            <a:r>
              <a:rPr lang="ru-RU" dirty="0"/>
              <a:t>План аудита</a:t>
            </a:r>
          </a:p>
        </p:txBody>
      </p:sp>
    </p:spTree>
    <p:extLst>
      <p:ext uri="{BB962C8B-B14F-4D97-AF65-F5344CB8AC3E}">
        <p14:creationId xmlns:p14="http://schemas.microsoft.com/office/powerpoint/2010/main" val="374909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Заработная </a:t>
            </a:r>
            <a:r>
              <a:rPr lang="ru-RU" dirty="0"/>
              <a:t>плата по своей социально-экономической сути выходит за рамки процессов, происходящих внутри компании между руководством, персоналом и собственниками. Зарплата определяет положение работника за пределами организации, поэтому порядок ее начисления и выплаты так тщательно регулируется на законодательном уровне.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103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50" name="Picture 2" descr="C:\Users\User\Desktop\audit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17032"/>
            <a:ext cx="4031377" cy="26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26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/>
              <a:t>Конкретные данные, которые понадобятся для оценки трудовых отношений в компании и соблюдения законодательства, зависят от специфики бизнеса и кадрового учета предприятия. Но, как правило, основными документами при проверке </a:t>
            </a:r>
            <a:r>
              <a:rPr lang="ru-RU" sz="2000" dirty="0" smtClean="0"/>
              <a:t>начисления </a:t>
            </a:r>
            <a:r>
              <a:rPr lang="ru-RU" sz="2000" dirty="0"/>
              <a:t>заработной платы </a:t>
            </a:r>
            <a:r>
              <a:rPr lang="ru-RU" sz="2000" dirty="0" smtClean="0"/>
              <a:t>являются:</a:t>
            </a:r>
          </a:p>
          <a:p>
            <a:pPr algn="just"/>
            <a:r>
              <a:rPr lang="ru-RU" sz="2000" dirty="0"/>
              <a:t>Локальные нормативные акты. Именно с них начинается работа аудитора – ведь изначально необходимо выяснить, существуют ли вообще в компании системные документы, прямо или косвенно регулирующие принципы оплаты труда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Значение кадрового документооборота</a:t>
            </a:r>
          </a:p>
        </p:txBody>
      </p:sp>
    </p:spTree>
    <p:extLst>
      <p:ext uri="{BB962C8B-B14F-4D97-AF65-F5344CB8AC3E}">
        <p14:creationId xmlns:p14="http://schemas.microsoft.com/office/powerpoint/2010/main" val="5819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Штатное расписание. От содержания этого документа напрямую зависит кадровый потенциал организации, а значит, и фонд оплаты труда. Очень важно, чтобы нормативный акт, регламентирующий порядок и основания для начисления основных и стимулирующих выплат, совпадал по основным стратегическим пунктам со штатным расписанием.</a:t>
            </a:r>
          </a:p>
          <a:p>
            <a:r>
              <a:rPr lang="ru-RU" dirty="0"/>
              <a:t>Трудовые договоры, которые могут содержать индивидуальные особенности начисления зарплаты и премий работникам.</a:t>
            </a:r>
          </a:p>
          <a:p>
            <a:r>
              <a:rPr lang="ru-RU" dirty="0"/>
              <a:t>Табель учета рабочего времени и внутренний трудовой распорядок. И то, и другое необходимо, чтобы оценить, насколько соответствуют доходы каждого сотрудника его реальному вкладу в результаты экономической и производственной деятельности компании.</a:t>
            </a:r>
          </a:p>
          <a:p>
            <a:r>
              <a:rPr lang="ru-RU" dirty="0"/>
              <a:t>Положение о премировании. Без него нельзя полноценно провести аудит системы начислений. Начисление премии регламентируется пунктом 15 постановления Правительства РФ от 24.12.2007 № 922. И от соблюдения указанных в нем условий будет зависеть, например, включат ли премиальные в средний заработок сотрудника или нет.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63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45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Особенности аудита заработной платы зависят от учетной политики организации.</a:t>
            </a:r>
          </a:p>
          <a:p>
            <a:endParaRPr lang="ru-RU" dirty="0"/>
          </a:p>
          <a:p>
            <a:r>
              <a:rPr lang="ru-RU" dirty="0"/>
              <a:t>Из того, о чем говорилось выше, ясно, что многое в подходе аудитора зависит от рабочих взаимоотношений внутри коллектива. Тем не менее, ответы на следующие вопросы помогут сделать выводы относительно оплаты труда практически в любой компании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выявлены ли суммы невыплаченной заработной платы;</a:t>
            </a:r>
          </a:p>
          <a:p>
            <a:r>
              <a:rPr lang="ru-RU" dirty="0"/>
              <a:t>есть ли расхождения между данными расчетной (расчетно-платежной) ведомости и регистров бухгалтерского учета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ru-RU" dirty="0"/>
              <a:t>Методика аудита</a:t>
            </a:r>
          </a:p>
        </p:txBody>
      </p:sp>
    </p:spTree>
    <p:extLst>
      <p:ext uri="{BB962C8B-B14F-4D97-AF65-F5344CB8AC3E}">
        <p14:creationId xmlns:p14="http://schemas.microsoft.com/office/powerpoint/2010/main" val="42381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</TotalTime>
  <Words>735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БПОУ ВО «Вологодский аграрно-экономический колледж»</vt:lpstr>
      <vt:lpstr>Цель работы: «Изучить Аудит расчётов по оплате труда со штатным персоналом предприятия</vt:lpstr>
      <vt:lpstr>Цель аудита заработной платы</vt:lpstr>
      <vt:lpstr>Презентация PowerPoint</vt:lpstr>
      <vt:lpstr>План аудита</vt:lpstr>
      <vt:lpstr>Презентация PowerPoint</vt:lpstr>
      <vt:lpstr>Значение кадрового документооборота</vt:lpstr>
      <vt:lpstr>Презентация PowerPoint</vt:lpstr>
      <vt:lpstr>Методика аудита</vt:lpstr>
      <vt:lpstr>Презентация PowerPoint</vt:lpstr>
      <vt:lpstr>Презентация PowerPoint</vt:lpstr>
      <vt:lpstr>Спасибо за внимание 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БПОУ ВО «Вологодский аграрно-экономический колледж»</dc:title>
  <dc:creator>User</dc:creator>
  <cp:lastModifiedBy>User</cp:lastModifiedBy>
  <cp:revision>3</cp:revision>
  <dcterms:created xsi:type="dcterms:W3CDTF">2022-04-03T09:06:36Z</dcterms:created>
  <dcterms:modified xsi:type="dcterms:W3CDTF">2022-04-03T09:33:31Z</dcterms:modified>
</cp:coreProperties>
</file>