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4"/>
  </p:notesMasterIdLst>
  <p:sldIdLst>
    <p:sldId id="256" r:id="rId2"/>
    <p:sldId id="257" r:id="rId3"/>
    <p:sldId id="261" r:id="rId4"/>
    <p:sldId id="258" r:id="rId5"/>
    <p:sldId id="260" r:id="rId6"/>
    <p:sldId id="262" r:id="rId7"/>
    <p:sldId id="264" r:id="rId8"/>
    <p:sldId id="265" r:id="rId9"/>
    <p:sldId id="268" r:id="rId10"/>
    <p:sldId id="269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4660"/>
  </p:normalViewPr>
  <p:slideViewPr>
    <p:cSldViewPr snapToGrid="0">
      <p:cViewPr>
        <p:scale>
          <a:sx n="76" d="100"/>
          <a:sy n="76" d="100"/>
        </p:scale>
        <p:origin x="-46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5658A4-5AE7-4C03-AD95-353F9913A889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8DDEF-7C49-4F5C-8FE1-04A44EE2A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873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A121A69-F521-473D-A9D3-CD78BB288B92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9A26098-2528-4899-AAD8-9DD20CF26E9C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370422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21A69-F521-473D-A9D3-CD78BB288B92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6098-2528-4899-AAD8-9DD20CF26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64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21A69-F521-473D-A9D3-CD78BB288B92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6098-2528-4899-AAD8-9DD20CF26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300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21A69-F521-473D-A9D3-CD78BB288B92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6098-2528-4899-AAD8-9DD20CF26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55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121A69-F521-473D-A9D3-CD78BB288B92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9A26098-2528-4899-AAD8-9DD20CF26E9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004163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21A69-F521-473D-A9D3-CD78BB288B92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6098-2528-4899-AAD8-9DD20CF26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579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21A69-F521-473D-A9D3-CD78BB288B92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6098-2528-4899-AAD8-9DD20CF26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632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21A69-F521-473D-A9D3-CD78BB288B92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6098-2528-4899-AAD8-9DD20CF26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030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21A69-F521-473D-A9D3-CD78BB288B92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26098-2528-4899-AAD8-9DD20CF26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554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121A69-F521-473D-A9D3-CD78BB288B92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9A26098-2528-4899-AAD8-9DD20CF26E9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53734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121A69-F521-473D-A9D3-CD78BB288B92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9A26098-2528-4899-AAD8-9DD20CF26E9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5573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A121A69-F521-473D-A9D3-CD78BB288B92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9A26098-2528-4899-AAD8-9DD20CF26E9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46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/>
          <a:lstStyle/>
          <a:p>
            <a:r>
              <a:rPr lang="ru-RU" sz="2400" b="1" dirty="0" smtClean="0"/>
              <a:t>«виды и пределы материальной ответственности»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38110" y="3961911"/>
            <a:ext cx="3623397" cy="844589"/>
          </a:xfrm>
        </p:spPr>
        <p:txBody>
          <a:bodyPr>
            <a:normAutofit fontScale="85000" lnSpcReduction="10000"/>
          </a:bodyPr>
          <a:lstStyle/>
          <a:p>
            <a:pPr algn="r"/>
            <a:r>
              <a:rPr lang="ru-RU" sz="1600" dirty="0" err="1" smtClean="0"/>
              <a:t>Автор:Гиносян</a:t>
            </a:r>
            <a:r>
              <a:rPr lang="ru-RU" sz="1600" dirty="0" smtClean="0"/>
              <a:t> Алиса </a:t>
            </a:r>
            <a:r>
              <a:rPr lang="ru-RU" sz="1600" dirty="0" err="1" smtClean="0"/>
              <a:t>Гамлетовна</a:t>
            </a:r>
            <a:endParaRPr lang="ru-RU" sz="1600" dirty="0" smtClean="0"/>
          </a:p>
          <a:p>
            <a:pPr algn="r"/>
            <a:r>
              <a:rPr lang="ru-RU" sz="1600" dirty="0" smtClean="0"/>
              <a:t>233 группа</a:t>
            </a:r>
          </a:p>
          <a:p>
            <a:pPr algn="r"/>
            <a:r>
              <a:rPr lang="ru-RU" sz="1600" dirty="0" smtClean="0"/>
              <a:t>Руководитель: Демидова Юлия Васильевна</a:t>
            </a:r>
            <a:endParaRPr lang="ru-RU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2679906" y="1343891"/>
            <a:ext cx="7059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u="sng" dirty="0" smtClean="0"/>
              <a:t>«Вологодский аграрно-экономический колледж»</a:t>
            </a:r>
            <a:endParaRPr lang="ru-RU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973782" y="5430982"/>
            <a:ext cx="24522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2021г.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29698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Случаи исключения материальной ответственности работника: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Непреодолимая </a:t>
            </a:r>
            <a:r>
              <a:rPr lang="ru-RU" dirty="0" smtClean="0"/>
              <a:t>сила;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Нормальный хозяйственный </a:t>
            </a:r>
            <a:r>
              <a:rPr lang="ru-RU" dirty="0" smtClean="0"/>
              <a:t>риск;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Крайняя </a:t>
            </a:r>
            <a:r>
              <a:rPr lang="ru-RU" dirty="0" smtClean="0"/>
              <a:t>необходимость;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Необходимая </a:t>
            </a:r>
            <a:r>
              <a:rPr lang="ru-RU" dirty="0" smtClean="0"/>
              <a:t>оборона;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Неисполнение работодателем обязанности по обеспечению надлежащих условий для хранения имущества, вверенного </a:t>
            </a:r>
            <a:r>
              <a:rPr lang="ru-RU" dirty="0" smtClean="0"/>
              <a:t>работнику.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9572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u="sng" dirty="0" smtClean="0"/>
              <a:t>Список использованной литературы</a:t>
            </a: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en-US" dirty="0"/>
              <a:t>https://glavkniga.ru/</a:t>
            </a:r>
            <a:endParaRPr lang="ru-RU" dirty="0" smtClean="0"/>
          </a:p>
          <a:p>
            <a:r>
              <a:rPr lang="ru-RU" dirty="0" smtClean="0"/>
              <a:t>2. Трудовой кодекс РФ</a:t>
            </a:r>
            <a:endParaRPr lang="ru-RU" dirty="0"/>
          </a:p>
          <a:p>
            <a:r>
              <a:rPr lang="ru-RU" dirty="0"/>
              <a:t>3. </a:t>
            </a:r>
            <a:r>
              <a:rPr lang="en-US" dirty="0"/>
              <a:t>https://nalog-nalog.ru/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en-US" dirty="0"/>
              <a:t>https://base.garant.ru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399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56509" y="2743200"/>
            <a:ext cx="98644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Спасибо за внимание!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321752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Изучить признаки материальной ответственности;</a:t>
            </a:r>
            <a:endParaRPr lang="ru-RU" dirty="0" smtClean="0"/>
          </a:p>
          <a:p>
            <a:r>
              <a:rPr lang="ru-RU" dirty="0" smtClean="0"/>
              <a:t>Рассмотреть </a:t>
            </a:r>
            <a:r>
              <a:rPr lang="ru-RU" dirty="0"/>
              <a:t>у</a:t>
            </a:r>
            <a:r>
              <a:rPr lang="ru-RU" dirty="0" smtClean="0"/>
              <a:t>словия </a:t>
            </a:r>
            <a:r>
              <a:rPr lang="ru-RU" dirty="0"/>
              <a:t>для привлечения к материальной ответственности</a:t>
            </a:r>
            <a:r>
              <a:rPr lang="ru-RU" dirty="0" smtClean="0"/>
              <a:t>;</a:t>
            </a:r>
            <a:endParaRPr lang="ru-RU" dirty="0" smtClean="0"/>
          </a:p>
          <a:p>
            <a:r>
              <a:rPr lang="ru-RU" dirty="0" smtClean="0"/>
              <a:t>Изучить </a:t>
            </a:r>
            <a:r>
              <a:rPr lang="ru-RU" dirty="0"/>
              <a:t>в</a:t>
            </a:r>
            <a:r>
              <a:rPr lang="ru-RU" dirty="0" smtClean="0"/>
              <a:t>иды </a:t>
            </a:r>
            <a:r>
              <a:rPr lang="ru-RU" dirty="0"/>
              <a:t>материальной ответственности</a:t>
            </a:r>
            <a:r>
              <a:rPr lang="ru-RU" dirty="0" smtClean="0"/>
              <a:t>;</a:t>
            </a:r>
            <a:endParaRPr lang="ru-RU" dirty="0" smtClean="0"/>
          </a:p>
          <a:p>
            <a:pPr fontAlgn="base"/>
            <a:r>
              <a:rPr lang="ru-RU" dirty="0" smtClean="0"/>
              <a:t>Изучить </a:t>
            </a:r>
            <a:r>
              <a:rPr lang="ru-RU" dirty="0"/>
              <a:t>о</a:t>
            </a:r>
            <a:r>
              <a:rPr lang="ru-RU" dirty="0" smtClean="0"/>
              <a:t>бстоятельства</a:t>
            </a:r>
            <a:r>
              <a:rPr lang="ru-RU" dirty="0"/>
              <a:t>, исключающие материальную ответственность работника.</a:t>
            </a:r>
          </a:p>
          <a:p>
            <a:pPr marL="0" indent="0" fontAlgn="base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5053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Понятие и признаки материальной ответственности</a:t>
            </a:r>
            <a:endParaRPr lang="ru-RU" sz="44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941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/>
              <a:t>Материальная ответственность — обязанность возместить ущерб. Ответственность может быть у сотрудника, директора, работодателя, поставщика, покупателя и кого угодно. Нас интересует сотрудник.</a:t>
            </a:r>
            <a:br>
              <a:rPr lang="ru-RU" sz="1800" b="1" dirty="0"/>
            </a:br>
            <a:endParaRPr lang="ru-RU" sz="18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510145"/>
            <a:ext cx="9601200" cy="50846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b="1" dirty="0" smtClean="0"/>
              <a:t>Признаки </a:t>
            </a:r>
            <a:r>
              <a:rPr lang="ru-RU" sz="1800" b="1" dirty="0"/>
              <a:t>материальной </a:t>
            </a:r>
            <a:r>
              <a:rPr lang="ru-RU" sz="1800" b="1" dirty="0" smtClean="0"/>
              <a:t>ответственности: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/>
              <a:t>Субъектный </a:t>
            </a:r>
            <a:r>
              <a:rPr lang="ru-RU" sz="1800" dirty="0" smtClean="0"/>
              <a:t>состав</a:t>
            </a:r>
            <a:r>
              <a:rPr lang="ru-RU" sz="1800" dirty="0"/>
              <a:t>;</a:t>
            </a:r>
            <a:endParaRPr lang="ru-RU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/>
              <a:t>Объем </a:t>
            </a:r>
            <a:r>
              <a:rPr lang="ru-RU" sz="1800" dirty="0" smtClean="0"/>
              <a:t>ответственности;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/>
              <a:t>Характер ответственности при множественности лиц на стороне </a:t>
            </a:r>
            <a:r>
              <a:rPr lang="ru-RU" sz="1800" dirty="0" err="1"/>
              <a:t>причинителя</a:t>
            </a:r>
            <a:r>
              <a:rPr lang="ru-RU" sz="1800" dirty="0"/>
              <a:t> </a:t>
            </a:r>
            <a:r>
              <a:rPr lang="ru-RU" sz="1800" dirty="0" smtClean="0"/>
              <a:t>вреда;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/>
              <a:t>Особенности порядка привлечения к ответственности и взыскания </a:t>
            </a:r>
            <a:r>
              <a:rPr lang="ru-RU" sz="1800" dirty="0" smtClean="0"/>
              <a:t>ущерба;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/>
              <a:t>Сроки </a:t>
            </a:r>
            <a:r>
              <a:rPr lang="ru-RU" sz="1800" dirty="0"/>
              <a:t>привлечения к ответственности и взыскания </a:t>
            </a:r>
            <a:r>
              <a:rPr lang="ru-RU" sz="1800" dirty="0" smtClean="0"/>
              <a:t>ущерба;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668467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Условия для привлечения к материальной ответственности</a:t>
            </a:r>
            <a:endParaRPr lang="ru-RU" sz="44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1403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27758" y="648222"/>
            <a:ext cx="10033349" cy="1030266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2000" b="1" dirty="0"/>
              <a:t>Работник, причинивший ущерб имуществу работодателя, обязан возместить убытки. Привлечение к материальной ответственности работника по ТК РФ, т. е. возмещение им убытков работодателю в денежном эквиваленте, должно осуществляться в особом порядке с выполнением ряда </a:t>
            </a:r>
            <a:r>
              <a:rPr lang="ru-RU" sz="2000" b="1" dirty="0" smtClean="0"/>
              <a:t>условий: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465545" y="2054268"/>
            <a:ext cx="99080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Противоправность поведения работника 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Наличие прямого действительного </a:t>
            </a:r>
            <a:r>
              <a:rPr lang="ru-RU" dirty="0" smtClean="0"/>
              <a:t>ущерба;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Причинная связь между виновным противоправным поведением и причиненным </a:t>
            </a:r>
            <a:r>
              <a:rPr lang="ru-RU" dirty="0" smtClean="0"/>
              <a:t>ущербом;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Вина в причинении ущерба </a:t>
            </a:r>
            <a:r>
              <a:rPr lang="ru-RU" dirty="0" smtClean="0"/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8514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Виды материальной ответственности</a:t>
            </a:r>
            <a:endParaRPr lang="ru-RU" sz="44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664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/>
              <a:t>Говоря о материальной ответственности работодателя перед работником, условно можно выделить следующие виды </a:t>
            </a:r>
            <a:r>
              <a:rPr lang="ru-RU" sz="1800" b="1" dirty="0" smtClean="0"/>
              <a:t>ответственности:</a:t>
            </a:r>
            <a:r>
              <a:rPr lang="ru-RU" sz="1800" b="1" dirty="0"/>
              <a:t/>
            </a:r>
            <a:br>
              <a:rPr lang="ru-RU" sz="1800" b="1" dirty="0"/>
            </a:br>
            <a:endParaRPr lang="ru-RU" sz="1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Материальная ответственность за незаконное лишение работника возможности </a:t>
            </a:r>
            <a:r>
              <a:rPr lang="ru-RU" dirty="0" smtClean="0"/>
              <a:t>трудиться;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Материальная ответственность за ущерб, причиненный имуществу </a:t>
            </a:r>
            <a:r>
              <a:rPr lang="ru-RU" dirty="0" smtClean="0"/>
              <a:t>работника;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Материальная ответственность за задержку зарплаты и иных выплат, которые причитаются </a:t>
            </a:r>
            <a:r>
              <a:rPr lang="ru-RU" dirty="0" smtClean="0"/>
              <a:t>работнику;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Материальная ответственность за причинение морального вреда </a:t>
            </a:r>
            <a:r>
              <a:rPr lang="ru-RU" dirty="0" smtClean="0"/>
              <a:t>работнику;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0611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Обстоятельства, исключающие материальную ответственность работника</a:t>
            </a:r>
            <a:endParaRPr lang="ru-RU" sz="40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25467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99</TotalTime>
  <Words>245</Words>
  <Application>Microsoft Office PowerPoint</Application>
  <PresentationFormat>Произвольный</PresentationFormat>
  <Paragraphs>48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Crop</vt:lpstr>
      <vt:lpstr>«виды и пределы материальной ответственности» </vt:lpstr>
      <vt:lpstr>Цели и задачи:</vt:lpstr>
      <vt:lpstr>Понятие и признаки материальной ответственности</vt:lpstr>
      <vt:lpstr>Материальная ответственность — обязанность возместить ущерб. Ответственность может быть у сотрудника, директора, работодателя, поставщика, покупателя и кого угодно. Нас интересует сотрудник. </vt:lpstr>
      <vt:lpstr>Условия для привлечения к материальной ответственности</vt:lpstr>
      <vt:lpstr>Работник, причинивший ущерб имуществу работодателя, обязан возместить убытки. Привлечение к материальной ответственности работника по ТК РФ, т. е. возмещение им убытков работодателю в денежном эквиваленте, должно осуществляться в особом порядке с выполнением ряда условий:             </vt:lpstr>
      <vt:lpstr>Виды материальной ответственности</vt:lpstr>
      <vt:lpstr>Говоря о материальной ответственности работодателя перед работником, условно можно выделить следующие виды ответственности: </vt:lpstr>
      <vt:lpstr>Обстоятельства, исключающие материальную ответственность работника</vt:lpstr>
      <vt:lpstr>Случаи исключения материальной ответственности работника: </vt:lpstr>
      <vt:lpstr>Список использованной литературы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«Особенности учета затрат продукции овцеводства» </dc:title>
  <dc:creator>Admin</dc:creator>
  <cp:lastModifiedBy>Нет имени</cp:lastModifiedBy>
  <cp:revision>10</cp:revision>
  <dcterms:created xsi:type="dcterms:W3CDTF">2021-12-08T18:23:26Z</dcterms:created>
  <dcterms:modified xsi:type="dcterms:W3CDTF">2022-05-20T12:44:47Z</dcterms:modified>
</cp:coreProperties>
</file>