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8" d="100"/>
          <a:sy n="88" d="100"/>
        </p:scale>
        <p:origin x="466"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DFF4E18E-F81F-4157-BBBB-8805052173AF}" type="datetimeFigureOut">
              <a:rPr lang="ru-RU" smtClean="0"/>
              <a:t>01.06.2022</a:t>
            </a:fld>
            <a:endParaRPr lang="ru-RU"/>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ru-RU"/>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35ADA6DD-B374-4416-8AFD-1F94DF5155EE}" type="slidenum">
              <a:rPr lang="ru-RU" smtClean="0"/>
              <a:t>‹#›</a:t>
            </a:fld>
            <a:endParaRPr lang="ru-RU"/>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41510650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FF4E18E-F81F-4157-BBBB-8805052173AF}" type="datetimeFigureOut">
              <a:rPr lang="ru-RU" smtClean="0"/>
              <a:t>01.06.2022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382638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FF4E18E-F81F-4157-BBBB-8805052173AF}" type="datetimeFigureOut">
              <a:rPr lang="ru-RU" smtClean="0"/>
              <a:t>01.06.2022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3179584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FF4E18E-F81F-4157-BBBB-8805052173AF}" type="datetimeFigureOut">
              <a:rPr lang="ru-RU" smtClean="0"/>
              <a:t>01.06.2022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3533083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DFF4E18E-F81F-4157-BBBB-8805052173AF}" type="datetimeFigureOut">
              <a:rPr lang="ru-RU" smtClean="0"/>
              <a:t>01.06.2022</a:t>
            </a:fld>
            <a:endParaRPr lang="ru-RU"/>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ru-RU"/>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35ADA6DD-B374-4416-8AFD-1F94DF5155EE}" type="slidenum">
              <a:rPr lang="ru-RU" smtClean="0"/>
              <a:t>‹#›</a:t>
            </a:fld>
            <a:endParaRPr lang="ru-RU"/>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52190646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ru-RU" smtClean="0"/>
              <a:t>Образец заголовка</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FF4E18E-F81F-4157-BBBB-8805052173AF}" type="datetimeFigureOut">
              <a:rPr lang="ru-RU" smtClean="0"/>
              <a:t>01.06.2022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4242968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FF4E18E-F81F-4157-BBBB-8805052173AF}" type="datetimeFigureOut">
              <a:rPr lang="ru-RU" smtClean="0"/>
              <a:t>01.06.2022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3802105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FF4E18E-F81F-4157-BBBB-8805052173AF}" type="datetimeFigureOut">
              <a:rPr lang="ru-RU" smtClean="0"/>
              <a:t>01.06.2022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366976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F4E18E-F81F-4157-BBBB-8805052173AF}" type="datetimeFigureOut">
              <a:rPr lang="ru-RU" smtClean="0"/>
              <a:t>01.06.2022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1053182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FF4E18E-F81F-4157-BBBB-8805052173AF}" type="datetimeFigureOut">
              <a:rPr lang="ru-RU" smtClean="0"/>
              <a:t>01.06.2022</a:t>
            </a:fld>
            <a:endParaRPr lang="ru-RU"/>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35ADA6DD-B374-4416-8AFD-1F94DF5155EE}" type="slidenum">
              <a:rPr lang="ru-RU" smtClean="0"/>
              <a:t>‹#›</a:t>
            </a:fld>
            <a:endParaRPr lang="ru-RU"/>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7426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FF4E18E-F81F-4157-BBBB-8805052173AF}" type="datetimeFigureOut">
              <a:rPr lang="ru-RU" smtClean="0"/>
              <a:t>01.06.2022</a:t>
            </a:fld>
            <a:endParaRPr lang="ru-RU"/>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35ADA6DD-B374-4416-8AFD-1F94DF5155EE}" type="slidenum">
              <a:rPr lang="ru-RU" smtClean="0"/>
              <a:t>‹#›</a:t>
            </a:fld>
            <a:endParaRPr lang="ru-RU"/>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96739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DFF4E18E-F81F-4157-BBBB-8805052173AF}" type="datetimeFigureOut">
              <a:rPr lang="ru-RU" smtClean="0"/>
              <a:t>01.06.2022</a:t>
            </a:fld>
            <a:endParaRPr lang="ru-RU"/>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ru-RU"/>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35ADA6DD-B374-4416-8AFD-1F94DF5155EE}" type="slidenum">
              <a:rPr lang="ru-RU" smtClean="0"/>
              <a:t>‹#›</a:t>
            </a:fld>
            <a:endParaRPr lang="ru-RU"/>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54627206"/>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4294967295" orient="horz" pos="1368">
          <p15:clr>
            <a:srgbClr val="F26B43"/>
          </p15:clr>
        </p15:guide>
        <p15:guide id="4294967295" orient="horz" pos="1440">
          <p15:clr>
            <a:srgbClr val="F26B43"/>
          </p15:clr>
        </p15:guide>
        <p15:guide id="4294967295" orient="horz" pos="3696">
          <p15:clr>
            <a:srgbClr val="F26B43"/>
          </p15:clr>
        </p15:guide>
        <p15:guide id="4294967295" orient="horz" pos="432">
          <p15:clr>
            <a:srgbClr val="F26B43"/>
          </p15:clr>
        </p15:guide>
        <p15:guide id="4294967295" orient="horz" pos="1512">
          <p15:clr>
            <a:srgbClr val="F26B43"/>
          </p15:clr>
        </p15:guide>
        <p15:guide id="4294967295" pos="6912">
          <p15:clr>
            <a:srgbClr val="F26B43"/>
          </p15:clr>
        </p15:guide>
        <p15:guide id="4294967295" pos="936">
          <p15:clr>
            <a:srgbClr val="F26B43"/>
          </p15:clr>
        </p15:guide>
        <p15:guide id="4294967295"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7DC2D30-FEEE-4FF2-9534-1D9A7839BF02}"/>
              </a:ext>
            </a:extLst>
          </p:cNvPr>
          <p:cNvSpPr>
            <a:spLocks noGrp="1"/>
          </p:cNvSpPr>
          <p:nvPr>
            <p:ph type="ctrTitle"/>
          </p:nvPr>
        </p:nvSpPr>
        <p:spPr>
          <a:xfrm>
            <a:off x="884509" y="621704"/>
            <a:ext cx="10217888" cy="3296092"/>
          </a:xfrm>
        </p:spPr>
        <p:txBody>
          <a:bodyPr>
            <a:normAutofit/>
          </a:bodyPr>
          <a:lstStyle/>
          <a:p>
            <a:r>
              <a:rPr lang="ru-RU" sz="2000" dirty="0">
                <a:latin typeface="Bahnschrift Condensed" panose="020B0502040204020203" pitchFamily="34" charset="0"/>
              </a:rPr>
              <a:t>Департамент образования Вологодской области.</a:t>
            </a:r>
            <a:br>
              <a:rPr lang="ru-RU" sz="2000" dirty="0">
                <a:latin typeface="Bahnschrift Condensed" panose="020B0502040204020203" pitchFamily="34" charset="0"/>
              </a:rPr>
            </a:br>
            <a:r>
              <a:rPr lang="ru-RU" sz="2000" dirty="0">
                <a:latin typeface="Bahnschrift Condensed" panose="020B0502040204020203" pitchFamily="34" charset="0"/>
              </a:rPr>
              <a:t>БПОУ ВО «Вологодский аграрно-экономический колледж».</a:t>
            </a:r>
            <a:br>
              <a:rPr lang="ru-RU" sz="2000" dirty="0">
                <a:latin typeface="Bahnschrift Condensed" panose="020B0502040204020203" pitchFamily="34" charset="0"/>
              </a:rPr>
            </a:br>
            <a:r>
              <a:rPr lang="ru-RU" dirty="0">
                <a:latin typeface="Bahnschrift Condensed" panose="020B0502040204020203" pitchFamily="34" charset="0"/>
              </a:rPr>
              <a:t/>
            </a:r>
            <a:br>
              <a:rPr lang="ru-RU" dirty="0">
                <a:latin typeface="Bahnschrift Condensed" panose="020B0502040204020203" pitchFamily="34" charset="0"/>
              </a:rPr>
            </a:br>
            <a:r>
              <a:rPr lang="ru-RU" sz="4400" dirty="0">
                <a:latin typeface="Bahnschrift Condensed" panose="020B0502040204020203" pitchFamily="34" charset="0"/>
              </a:rPr>
              <a:t>«Развитие законодательства о материальной ответственности на западе»</a:t>
            </a:r>
          </a:p>
        </p:txBody>
      </p:sp>
      <p:sp>
        <p:nvSpPr>
          <p:cNvPr id="3" name="Подзаголовок 2">
            <a:extLst>
              <a:ext uri="{FF2B5EF4-FFF2-40B4-BE49-F238E27FC236}">
                <a16:creationId xmlns:a16="http://schemas.microsoft.com/office/drawing/2014/main" xmlns="" id="{4FB3636E-C50F-454D-AC61-4EE70265E42D}"/>
              </a:ext>
            </a:extLst>
          </p:cNvPr>
          <p:cNvSpPr>
            <a:spLocks noGrp="1"/>
          </p:cNvSpPr>
          <p:nvPr>
            <p:ph type="subTitle" idx="1"/>
          </p:nvPr>
        </p:nvSpPr>
        <p:spPr>
          <a:xfrm>
            <a:off x="1309810" y="4759172"/>
            <a:ext cx="3838355" cy="1980093"/>
          </a:xfrm>
        </p:spPr>
        <p:txBody>
          <a:bodyPr>
            <a:normAutofit fontScale="77500" lnSpcReduction="20000"/>
          </a:bodyPr>
          <a:lstStyle/>
          <a:p>
            <a:pPr algn="just"/>
            <a:r>
              <a:rPr lang="ru-RU" sz="2300" dirty="0">
                <a:latin typeface="Bahnschrift" panose="020B0502040204020203" pitchFamily="34" charset="0"/>
              </a:rPr>
              <a:t>Выполнила: студентка 3 курса</a:t>
            </a:r>
          </a:p>
          <a:p>
            <a:pPr algn="just"/>
            <a:r>
              <a:rPr lang="ru-RU" sz="2300" dirty="0" smtClean="0">
                <a:latin typeface="Bahnschrift" panose="020B0502040204020203" pitchFamily="34" charset="0"/>
              </a:rPr>
              <a:t>Попова Наталья Алексеевна</a:t>
            </a:r>
            <a:endParaRPr lang="ru-RU" sz="2300" dirty="0">
              <a:latin typeface="Bahnschrift" panose="020B0502040204020203" pitchFamily="34" charset="0"/>
            </a:endParaRPr>
          </a:p>
          <a:p>
            <a:pPr algn="just"/>
            <a:r>
              <a:rPr lang="ru-RU" sz="2300" dirty="0">
                <a:latin typeface="Bahnschrift" panose="020B0502040204020203" pitchFamily="34" charset="0"/>
              </a:rPr>
              <a:t>Группа 232</a:t>
            </a:r>
          </a:p>
          <a:p>
            <a:pPr algn="just"/>
            <a:r>
              <a:rPr lang="ru-RU" sz="2300" dirty="0">
                <a:latin typeface="Bahnschrift" panose="020B0502040204020203" pitchFamily="34" charset="0"/>
              </a:rPr>
              <a:t>Специальность: 38.02.01</a:t>
            </a:r>
          </a:p>
          <a:p>
            <a:pPr algn="just"/>
            <a:r>
              <a:rPr lang="ru-RU" sz="2300" dirty="0">
                <a:latin typeface="Bahnschrift" panose="020B0502040204020203" pitchFamily="34" charset="0"/>
              </a:rPr>
              <a:t> «Экономика и</a:t>
            </a:r>
          </a:p>
          <a:p>
            <a:pPr algn="just"/>
            <a:r>
              <a:rPr lang="ru-RU" sz="2300" dirty="0">
                <a:latin typeface="Bahnschrift" panose="020B0502040204020203" pitchFamily="34" charset="0"/>
              </a:rPr>
              <a:t> бухгалтерский учет (по отраслям)»</a:t>
            </a:r>
          </a:p>
          <a:p>
            <a:endParaRPr lang="ru-RU" dirty="0"/>
          </a:p>
        </p:txBody>
      </p:sp>
    </p:spTree>
    <p:extLst>
      <p:ext uri="{BB962C8B-B14F-4D97-AF65-F5344CB8AC3E}">
        <p14:creationId xmlns:p14="http://schemas.microsoft.com/office/powerpoint/2010/main" val="1334606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F609D1B-4BB2-4FA9-85CE-EFFD04553050}"/>
              </a:ext>
            </a:extLst>
          </p:cNvPr>
          <p:cNvSpPr>
            <a:spLocks noGrp="1"/>
          </p:cNvSpPr>
          <p:nvPr>
            <p:ph type="title"/>
          </p:nvPr>
        </p:nvSpPr>
        <p:spPr/>
        <p:txBody>
          <a:bodyPr>
            <a:normAutofit/>
          </a:bodyPr>
          <a:lstStyle/>
          <a:p>
            <a:r>
              <a:rPr lang="ru-RU" sz="3200" dirty="0">
                <a:latin typeface="Bahnschrift" panose="020B0502040204020203" pitchFamily="34" charset="0"/>
              </a:rPr>
              <a:t>Материальная ответственность работодателя</a:t>
            </a:r>
          </a:p>
        </p:txBody>
      </p:sp>
      <p:sp>
        <p:nvSpPr>
          <p:cNvPr id="3" name="Объект 2">
            <a:extLst>
              <a:ext uri="{FF2B5EF4-FFF2-40B4-BE49-F238E27FC236}">
                <a16:creationId xmlns:a16="http://schemas.microsoft.com/office/drawing/2014/main" xmlns="" id="{EE81DDB8-E809-44B9-9B0C-FED558747A14}"/>
              </a:ext>
            </a:extLst>
          </p:cNvPr>
          <p:cNvSpPr>
            <a:spLocks noGrp="1"/>
          </p:cNvSpPr>
          <p:nvPr>
            <p:ph idx="1"/>
          </p:nvPr>
        </p:nvSpPr>
        <p:spPr/>
        <p:txBody>
          <a:bodyPr>
            <a:normAutofit/>
          </a:bodyPr>
          <a:lstStyle/>
          <a:p>
            <a:pPr marL="0" indent="0" algn="just">
              <a:buNone/>
            </a:pPr>
            <a:r>
              <a:rPr lang="ru-RU" sz="1800" dirty="0">
                <a:latin typeface="Bahnschrift" panose="020B0502040204020203" pitchFamily="34" charset="0"/>
              </a:rPr>
              <a:t>Материальная ответственность работодателя на Западе возникает обычно за несоблюдение обязанностей по трудовому договору обеспечить здоровые и безопасные условия труда, за внедоговорные нарушения (деликты) и др. Такая ответственность строится преимущественно на гражданско-правовых или социально-страховых началах. Последние выражаются через выплаты потерпевшему денежных сумм в размере заработка или его части в зависимости от степени утраты профессиональной трудоспособности. В большинстве стран выплаты по социальному страхованию (пенсия по инвалидности и др.) засчитываются в счет возмещения ущерба. Возмещению также подлежат медицинские и прочие дополнительные расходы в части, не компенсированной за счет средств социального страхования. </a:t>
            </a:r>
          </a:p>
        </p:txBody>
      </p:sp>
    </p:spTree>
    <p:extLst>
      <p:ext uri="{BB962C8B-B14F-4D97-AF65-F5344CB8AC3E}">
        <p14:creationId xmlns:p14="http://schemas.microsoft.com/office/powerpoint/2010/main" val="1232078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7A5841C-051C-46F0-9275-7DA465526171}"/>
              </a:ext>
            </a:extLst>
          </p:cNvPr>
          <p:cNvSpPr>
            <a:spLocks noGrp="1"/>
          </p:cNvSpPr>
          <p:nvPr>
            <p:ph type="title"/>
          </p:nvPr>
        </p:nvSpPr>
        <p:spPr/>
        <p:txBody>
          <a:bodyPr/>
          <a:lstStyle/>
          <a:p>
            <a:pPr algn="ctr"/>
            <a:r>
              <a:rPr lang="ru-RU" dirty="0">
                <a:latin typeface="Bahnschrift" panose="020B0502040204020203" pitchFamily="34" charset="0"/>
              </a:rPr>
              <a:t>Цели и задачи</a:t>
            </a:r>
          </a:p>
        </p:txBody>
      </p:sp>
      <p:sp>
        <p:nvSpPr>
          <p:cNvPr id="3" name="Объект 2">
            <a:extLst>
              <a:ext uri="{FF2B5EF4-FFF2-40B4-BE49-F238E27FC236}">
                <a16:creationId xmlns:a16="http://schemas.microsoft.com/office/drawing/2014/main" xmlns="" id="{D1665187-586E-4306-B18B-1199EDF65A75}"/>
              </a:ext>
            </a:extLst>
          </p:cNvPr>
          <p:cNvSpPr>
            <a:spLocks noGrp="1"/>
          </p:cNvSpPr>
          <p:nvPr>
            <p:ph idx="1"/>
          </p:nvPr>
        </p:nvSpPr>
        <p:spPr/>
        <p:txBody>
          <a:bodyPr>
            <a:normAutofit fontScale="92500"/>
          </a:bodyPr>
          <a:lstStyle/>
          <a:p>
            <a:pPr marL="0" indent="0">
              <a:buNone/>
            </a:pPr>
            <a:r>
              <a:rPr lang="ru-RU" sz="2400" dirty="0">
                <a:latin typeface="Bahnschrift" panose="020B0502040204020203" pitchFamily="34" charset="0"/>
              </a:rPr>
              <a:t>Цель данной работы является изучить развитие законодательства о материальной ответственности на западе.</a:t>
            </a:r>
          </a:p>
          <a:p>
            <a:pPr marL="0" indent="0">
              <a:buNone/>
            </a:pPr>
            <a:r>
              <a:rPr lang="ru-RU" sz="2400" dirty="0">
                <a:latin typeface="Bahnschrift" panose="020B0502040204020203" pitchFamily="34" charset="0"/>
              </a:rPr>
              <a:t>Задачи:</a:t>
            </a:r>
          </a:p>
          <a:p>
            <a:pPr>
              <a:buFont typeface="Wingdings" panose="05000000000000000000" pitchFamily="2" charset="2"/>
              <a:buChar char="v"/>
            </a:pPr>
            <a:r>
              <a:rPr lang="ru-RU" sz="2400" dirty="0">
                <a:latin typeface="Bahnschrift" panose="020B0502040204020203" pitchFamily="34" charset="0"/>
              </a:rPr>
              <a:t>Изучить формирование материальной ответственности на западе</a:t>
            </a:r>
          </a:p>
          <a:p>
            <a:pPr>
              <a:buFont typeface="Wingdings" panose="05000000000000000000" pitchFamily="2" charset="2"/>
              <a:buChar char="v"/>
            </a:pPr>
            <a:r>
              <a:rPr lang="ru-RU" sz="2400" dirty="0">
                <a:latin typeface="Bahnschrift" panose="020B0502040204020203" pitchFamily="34" charset="0"/>
              </a:rPr>
              <a:t>Познакомится с основанием материальной ответственностью работника</a:t>
            </a:r>
          </a:p>
          <a:p>
            <a:pPr>
              <a:buFont typeface="Wingdings" panose="05000000000000000000" pitchFamily="2" charset="2"/>
              <a:buChar char="v"/>
            </a:pPr>
            <a:r>
              <a:rPr lang="ru-RU" sz="2400" dirty="0">
                <a:latin typeface="Bahnschrift" panose="020B0502040204020203" pitchFamily="34" charset="0"/>
              </a:rPr>
              <a:t>Рассмотреть виды материальной ответственности</a:t>
            </a:r>
          </a:p>
          <a:p>
            <a:pPr>
              <a:buFont typeface="Wingdings" panose="05000000000000000000" pitchFamily="2" charset="2"/>
              <a:buChar char="v"/>
            </a:pPr>
            <a:r>
              <a:rPr lang="ru-RU" sz="2400" dirty="0">
                <a:latin typeface="Bahnschrift" panose="020B0502040204020203" pitchFamily="34" charset="0"/>
              </a:rPr>
              <a:t>Рассмотреть материальную ответственность работодателя</a:t>
            </a:r>
          </a:p>
          <a:p>
            <a:endParaRPr lang="ru-RU" dirty="0"/>
          </a:p>
        </p:txBody>
      </p:sp>
    </p:spTree>
    <p:extLst>
      <p:ext uri="{BB962C8B-B14F-4D97-AF65-F5344CB8AC3E}">
        <p14:creationId xmlns:p14="http://schemas.microsoft.com/office/powerpoint/2010/main" val="1807187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C74203B-36C4-4175-AE16-03A9491DF79F}"/>
              </a:ext>
            </a:extLst>
          </p:cNvPr>
          <p:cNvSpPr>
            <a:spLocks noGrp="1"/>
          </p:cNvSpPr>
          <p:nvPr>
            <p:ph type="title"/>
          </p:nvPr>
        </p:nvSpPr>
        <p:spPr>
          <a:xfrm>
            <a:off x="805266" y="339246"/>
            <a:ext cx="11674549" cy="1325563"/>
          </a:xfrm>
        </p:spPr>
        <p:txBody>
          <a:bodyPr>
            <a:normAutofit/>
          </a:bodyPr>
          <a:lstStyle/>
          <a:p>
            <a:r>
              <a:rPr lang="ru-RU" sz="3200" dirty="0">
                <a:latin typeface="Bahnschrift" panose="020B0502040204020203" pitchFamily="34" charset="0"/>
              </a:rPr>
              <a:t>Формирование материальной ответственности на западе</a:t>
            </a:r>
          </a:p>
        </p:txBody>
      </p:sp>
      <p:sp>
        <p:nvSpPr>
          <p:cNvPr id="3" name="Объект 2">
            <a:extLst>
              <a:ext uri="{FF2B5EF4-FFF2-40B4-BE49-F238E27FC236}">
                <a16:creationId xmlns:a16="http://schemas.microsoft.com/office/drawing/2014/main" xmlns="" id="{EB7A7A04-FFAD-4D1E-82CF-E38B4B675250}"/>
              </a:ext>
            </a:extLst>
          </p:cNvPr>
          <p:cNvSpPr>
            <a:spLocks noGrp="1"/>
          </p:cNvSpPr>
          <p:nvPr>
            <p:ph idx="1"/>
          </p:nvPr>
        </p:nvSpPr>
        <p:spPr/>
        <p:txBody>
          <a:bodyPr>
            <a:normAutofit/>
          </a:bodyPr>
          <a:lstStyle/>
          <a:p>
            <a:pPr marL="0" indent="0" algn="just">
              <a:buNone/>
            </a:pPr>
            <a:r>
              <a:rPr lang="ru-RU" sz="1800" dirty="0">
                <a:latin typeface="Bahnschrift" panose="020B0502040204020203" pitchFamily="34" charset="0"/>
              </a:rPr>
              <a:t>В Средние века проблемы материальной ответственности в отношениях между работодателями и вольнонаемными работниками не имели большой остроты. </a:t>
            </a:r>
          </a:p>
          <a:p>
            <a:pPr marL="0" indent="0" algn="just">
              <a:buNone/>
            </a:pPr>
            <a:r>
              <a:rPr lang="ru-RU" sz="1800" dirty="0">
                <a:latin typeface="Bahnschrift" panose="020B0502040204020203" pitchFamily="34" charset="0"/>
              </a:rPr>
              <a:t>Общепризнанной считалась обязанность работника возместить причиненный его действиями вред, часто посредством отработки. </a:t>
            </a:r>
          </a:p>
          <a:p>
            <a:pPr marL="0" indent="0" algn="just">
              <a:buNone/>
            </a:pPr>
            <a:r>
              <a:rPr lang="ru-RU" sz="1800" dirty="0">
                <a:latin typeface="Bahnschrift" panose="020B0502040204020203" pitchFamily="34" charset="0"/>
              </a:rPr>
              <a:t>В конце XIX — начале ХХ вв. материальная ответственность как самостоятельный институт социального законодательства отсутствовала, но выделились три направления в правовом регулировании данной проблемы:</a:t>
            </a:r>
          </a:p>
        </p:txBody>
      </p:sp>
    </p:spTree>
    <p:extLst>
      <p:ext uri="{BB962C8B-B14F-4D97-AF65-F5344CB8AC3E}">
        <p14:creationId xmlns:p14="http://schemas.microsoft.com/office/powerpoint/2010/main" val="1426601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A8F749E-F389-4EDE-ACA8-2E9370A77F68}"/>
              </a:ext>
            </a:extLst>
          </p:cNvPr>
          <p:cNvSpPr>
            <a:spLocks noGrp="1"/>
          </p:cNvSpPr>
          <p:nvPr>
            <p:ph type="title"/>
          </p:nvPr>
        </p:nvSpPr>
        <p:spPr>
          <a:xfrm>
            <a:off x="742274" y="382378"/>
            <a:ext cx="11663916" cy="1112801"/>
          </a:xfrm>
        </p:spPr>
        <p:txBody>
          <a:bodyPr>
            <a:normAutofit/>
          </a:bodyPr>
          <a:lstStyle/>
          <a:p>
            <a:r>
              <a:rPr lang="ru-RU" sz="3200" dirty="0">
                <a:latin typeface="Bahnschrift" panose="020B0502040204020203" pitchFamily="34" charset="0"/>
              </a:rPr>
              <a:t>Формирование материальной ответственности на западе</a:t>
            </a:r>
          </a:p>
        </p:txBody>
      </p:sp>
      <p:sp>
        <p:nvSpPr>
          <p:cNvPr id="3" name="Объект 2">
            <a:extLst>
              <a:ext uri="{FF2B5EF4-FFF2-40B4-BE49-F238E27FC236}">
                <a16:creationId xmlns:a16="http://schemas.microsoft.com/office/drawing/2014/main" xmlns="" id="{E4840F09-3E6E-4B80-B463-27405B00C7A9}"/>
              </a:ext>
            </a:extLst>
          </p:cNvPr>
          <p:cNvSpPr>
            <a:spLocks noGrp="1"/>
          </p:cNvSpPr>
          <p:nvPr>
            <p:ph idx="1"/>
          </p:nvPr>
        </p:nvSpPr>
        <p:spPr>
          <a:xfrm>
            <a:off x="742274" y="1647645"/>
            <a:ext cx="11387470" cy="4598329"/>
          </a:xfrm>
        </p:spPr>
        <p:txBody>
          <a:bodyPr>
            <a:normAutofit/>
          </a:bodyPr>
          <a:lstStyle/>
          <a:p>
            <a:pPr marL="342900" indent="-342900" algn="just">
              <a:buAutoNum type="arabicPeriod"/>
            </a:pPr>
            <a:r>
              <a:rPr lang="ru-RU" sz="1800" dirty="0">
                <a:latin typeface="Bahnschrift" panose="020B0502040204020203" pitchFamily="34" charset="0"/>
              </a:rPr>
              <a:t>Ответственность работника за вред, причиненный имуществу работодателя, строилась на гражданско-правовых началах. Отступлением от таких начал являлось законодательное ограничение размера материальной ответственности посредством установления максимальной суммы удержаний из заработной платы. Имущество работника, как правило, не шло на погашение долгов перед предприятием первоначально в силу фактического положения вещей.</a:t>
            </a:r>
          </a:p>
          <a:p>
            <a:pPr marL="342900" indent="-342900" algn="just">
              <a:buAutoNum type="arabicPeriod"/>
            </a:pPr>
            <a:r>
              <a:rPr lang="ru-RU" sz="1800" dirty="0">
                <a:latin typeface="Bahnschrift" panose="020B0502040204020203" pitchFamily="34" charset="0"/>
              </a:rPr>
              <a:t>Ответственность работодателя за вред, причиненный здоровью работника, первоначально также регламентировалась гражданским правом. При этом юридическая природа нарушенного права на здоровье так и не была определена</a:t>
            </a:r>
          </a:p>
          <a:p>
            <a:pPr marL="342900" indent="-342900" algn="just">
              <a:buAutoNum type="arabicPeriod"/>
            </a:pPr>
            <a:r>
              <a:rPr lang="ru-RU" sz="1800" dirty="0">
                <a:latin typeface="Bahnschrift" panose="020B0502040204020203" pitchFamily="34" charset="0"/>
              </a:rPr>
              <a:t>Ответственность работодателя за вред, причиненный имуществу работника, первоначально сводилась только к ответственности за несвоевременную выплату заработной платы и необоснованное расторжение договора личного найма. В последнем случае согласно УПТ рабочий мог обжаловать в месячный срок решение управляющего в суде</a:t>
            </a:r>
          </a:p>
          <a:p>
            <a:pPr marL="0" indent="0" algn="just">
              <a:buNone/>
            </a:pPr>
            <a:r>
              <a:rPr lang="ru-RU" sz="1800" dirty="0">
                <a:latin typeface="Bahnschrift" panose="020B0502040204020203" pitchFamily="34" charset="0"/>
              </a:rPr>
              <a:t>Таким образом, в дореволюционном законодательстве начал формироваться не только институт материальной ответственности работника, но и работодателя.</a:t>
            </a:r>
          </a:p>
        </p:txBody>
      </p:sp>
    </p:spTree>
    <p:extLst>
      <p:ext uri="{BB962C8B-B14F-4D97-AF65-F5344CB8AC3E}">
        <p14:creationId xmlns:p14="http://schemas.microsoft.com/office/powerpoint/2010/main" val="3312734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7A1BB67-CD7F-45C8-81AD-47D61614A9F5}"/>
              </a:ext>
            </a:extLst>
          </p:cNvPr>
          <p:cNvSpPr>
            <a:spLocks noGrp="1"/>
          </p:cNvSpPr>
          <p:nvPr>
            <p:ph type="title"/>
          </p:nvPr>
        </p:nvSpPr>
        <p:spPr/>
        <p:txBody>
          <a:bodyPr>
            <a:normAutofit/>
          </a:bodyPr>
          <a:lstStyle/>
          <a:p>
            <a:r>
              <a:rPr lang="ru-RU" sz="3200" dirty="0">
                <a:latin typeface="Bahnschrift" panose="020B0502040204020203" pitchFamily="34" charset="0"/>
              </a:rPr>
              <a:t>Основание материальной ответственности работника</a:t>
            </a:r>
          </a:p>
        </p:txBody>
      </p:sp>
      <p:sp>
        <p:nvSpPr>
          <p:cNvPr id="3" name="Объект 2">
            <a:extLst>
              <a:ext uri="{FF2B5EF4-FFF2-40B4-BE49-F238E27FC236}">
                <a16:creationId xmlns:a16="http://schemas.microsoft.com/office/drawing/2014/main" xmlns="" id="{A56E1BA5-F856-43D6-8EF1-7F2BF4DC0155}"/>
              </a:ext>
            </a:extLst>
          </p:cNvPr>
          <p:cNvSpPr>
            <a:spLocks noGrp="1"/>
          </p:cNvSpPr>
          <p:nvPr>
            <p:ph idx="1"/>
          </p:nvPr>
        </p:nvSpPr>
        <p:spPr>
          <a:xfrm>
            <a:off x="645042" y="1851504"/>
            <a:ext cx="11546958" cy="4351338"/>
          </a:xfrm>
        </p:spPr>
        <p:txBody>
          <a:bodyPr>
            <a:normAutofit/>
          </a:bodyPr>
          <a:lstStyle/>
          <a:p>
            <a:pPr marL="0" indent="0" algn="just">
              <a:buNone/>
            </a:pPr>
            <a:r>
              <a:rPr lang="ru-RU" sz="1800" dirty="0">
                <a:latin typeface="Bahnschrift" panose="020B0502040204020203" pitchFamily="34" charset="0"/>
              </a:rPr>
              <a:t>В юридической литературе по советскому трудовому праву была единая трактовка основания материальной ответственности рабочих и служащих — полный состав проступка, которым причинен имущественный ущерб. Так, П.Р. </a:t>
            </a:r>
            <a:r>
              <a:rPr lang="ru-RU" sz="1800" dirty="0" err="1">
                <a:latin typeface="Bahnschrift" panose="020B0502040204020203" pitchFamily="34" charset="0"/>
              </a:rPr>
              <a:t>Стависский</a:t>
            </a:r>
            <a:r>
              <a:rPr lang="ru-RU" sz="1800" dirty="0">
                <a:latin typeface="Bahnschrift" panose="020B0502040204020203" pitchFamily="34" charset="0"/>
              </a:rPr>
              <a:t> отмечал, что основанием материальной ответственности является трудовое имущественное правонарушение. Из вышеперечисленных нормативных актов в составе правонарушения выводились четыре условия привлечения работника к материальной ответственности: </a:t>
            </a:r>
          </a:p>
          <a:p>
            <a:pPr marL="0" indent="0" algn="just">
              <a:buNone/>
            </a:pPr>
            <a:r>
              <a:rPr lang="ru-RU" sz="1800" dirty="0">
                <a:latin typeface="Bahnschrift" panose="020B0502040204020203" pitchFamily="34" charset="0"/>
              </a:rPr>
              <a:t>1) противоправность поведения работника; </a:t>
            </a:r>
          </a:p>
          <a:p>
            <a:pPr marL="0" indent="0" algn="just">
              <a:buNone/>
            </a:pPr>
            <a:r>
              <a:rPr lang="ru-RU" sz="1800" dirty="0">
                <a:latin typeface="Bahnschrift" panose="020B0502040204020203" pitchFamily="34" charset="0"/>
              </a:rPr>
              <a:t>2) причинение прямого действительного ущерба имуществу предприятия; </a:t>
            </a:r>
          </a:p>
          <a:p>
            <a:pPr marL="0" indent="0" algn="just">
              <a:buNone/>
            </a:pPr>
            <a:r>
              <a:rPr lang="ru-RU" sz="1800" dirty="0">
                <a:latin typeface="Bahnschrift" panose="020B0502040204020203" pitchFamily="34" charset="0"/>
              </a:rPr>
              <a:t>3) наличие причинной связи между противоправным деянием работника и наступившим ущербом; </a:t>
            </a:r>
          </a:p>
          <a:p>
            <a:pPr marL="0" indent="0" algn="just">
              <a:buNone/>
            </a:pPr>
            <a:r>
              <a:rPr lang="ru-RU" sz="1800" dirty="0">
                <a:latin typeface="Bahnschrift" panose="020B0502040204020203" pitchFamily="34" charset="0"/>
              </a:rPr>
              <a:t>4) вина работника.</a:t>
            </a:r>
          </a:p>
          <a:p>
            <a:pPr marL="0" indent="0">
              <a:buNone/>
            </a:pPr>
            <a:endParaRPr lang="ru-RU" sz="1800" dirty="0">
              <a:latin typeface="Bahnschrift" panose="020B0502040204020203" pitchFamily="34" charset="0"/>
            </a:endParaRPr>
          </a:p>
        </p:txBody>
      </p:sp>
    </p:spTree>
    <p:extLst>
      <p:ext uri="{BB962C8B-B14F-4D97-AF65-F5344CB8AC3E}">
        <p14:creationId xmlns:p14="http://schemas.microsoft.com/office/powerpoint/2010/main" val="3375773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575D6B1-C9CC-41DF-B17D-2DD85931F7CD}"/>
              </a:ext>
            </a:extLst>
          </p:cNvPr>
          <p:cNvSpPr>
            <a:spLocks noGrp="1"/>
          </p:cNvSpPr>
          <p:nvPr>
            <p:ph type="title"/>
          </p:nvPr>
        </p:nvSpPr>
        <p:spPr/>
        <p:txBody>
          <a:bodyPr>
            <a:normAutofit/>
          </a:bodyPr>
          <a:lstStyle/>
          <a:p>
            <a:r>
              <a:rPr lang="ru-RU" sz="3200" dirty="0">
                <a:latin typeface="Bahnschrift" panose="020B0502040204020203" pitchFamily="34" charset="0"/>
              </a:rPr>
              <a:t>Основание материальной ответственности работника</a:t>
            </a:r>
          </a:p>
        </p:txBody>
      </p:sp>
      <p:sp>
        <p:nvSpPr>
          <p:cNvPr id="3" name="Объект 2">
            <a:extLst>
              <a:ext uri="{FF2B5EF4-FFF2-40B4-BE49-F238E27FC236}">
                <a16:creationId xmlns:a16="http://schemas.microsoft.com/office/drawing/2014/main" xmlns="" id="{DDFF263A-2AA3-4D1E-B57C-B330C0EC8585}"/>
              </a:ext>
            </a:extLst>
          </p:cNvPr>
          <p:cNvSpPr>
            <a:spLocks noGrp="1"/>
          </p:cNvSpPr>
          <p:nvPr>
            <p:ph idx="1"/>
          </p:nvPr>
        </p:nvSpPr>
        <p:spPr/>
        <p:txBody>
          <a:bodyPr>
            <a:normAutofit fontScale="92500" lnSpcReduction="10000"/>
          </a:bodyPr>
          <a:lstStyle/>
          <a:p>
            <a:pPr marL="0" indent="0" algn="just">
              <a:buNone/>
            </a:pPr>
            <a:r>
              <a:rPr lang="ru-RU" sz="1800" dirty="0">
                <a:latin typeface="Bahnschrift" panose="020B0502040204020203" pitchFamily="34" charset="0"/>
              </a:rPr>
              <a:t>Дальнейшее развитие трудового законодательства о материальной ответственности шло по пути уточнения и конкретизации этих условий, обеспечивая сохранение этих условий в целом, в совокупности, и формулировки основания материальной ответственности. Вина работника в этом случае отсутствовала, и он как бы разделял ответственность самого предприятия. </a:t>
            </a:r>
          </a:p>
          <a:p>
            <a:pPr algn="just">
              <a:buFont typeface="Wingdings" panose="05000000000000000000" pitchFamily="2" charset="2"/>
              <a:buChar char="ü"/>
            </a:pPr>
            <a:r>
              <a:rPr lang="ru-RU" sz="1800" dirty="0">
                <a:latin typeface="Bahnschrift" panose="020B0502040204020203" pitchFamily="34" charset="0"/>
              </a:rPr>
              <a:t>О субъекте материальной ответственности. Таковым признавался работник, состоящий в трудовых правоотношениях с организацией. В советской науке трудового права субъект рассматривался как один из квалифицирующих признаков, позволяющих отграничить меры гражданско-правовой ответственности от мер материальной ответственности. К материальной ответственности привлекается работник, с которым заключен трудовой договор. </a:t>
            </a:r>
          </a:p>
          <a:p>
            <a:pPr algn="just">
              <a:buFont typeface="Wingdings" panose="05000000000000000000" pitchFamily="2" charset="2"/>
              <a:buChar char="ü"/>
            </a:pPr>
            <a:r>
              <a:rPr lang="ru-RU" sz="1800" dirty="0">
                <a:latin typeface="Bahnschrift" panose="020B0502040204020203" pitchFamily="34" charset="0"/>
              </a:rPr>
              <a:t>Об объекте (предмете) правонарушения. Объектом любого правонарушения выступают общественные отношения, но непосредственным объектом или предметом являются объекты в форме материальных или нематериальных благ.</a:t>
            </a:r>
          </a:p>
        </p:txBody>
      </p:sp>
    </p:spTree>
    <p:extLst>
      <p:ext uri="{BB962C8B-B14F-4D97-AF65-F5344CB8AC3E}">
        <p14:creationId xmlns:p14="http://schemas.microsoft.com/office/powerpoint/2010/main" val="3562786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9BFB805-59EA-4996-B435-9989F7C336A1}"/>
              </a:ext>
            </a:extLst>
          </p:cNvPr>
          <p:cNvSpPr>
            <a:spLocks noGrp="1"/>
          </p:cNvSpPr>
          <p:nvPr>
            <p:ph type="title"/>
          </p:nvPr>
        </p:nvSpPr>
        <p:spPr/>
        <p:txBody>
          <a:bodyPr>
            <a:normAutofit/>
          </a:bodyPr>
          <a:lstStyle/>
          <a:p>
            <a:r>
              <a:rPr lang="ru-RU" sz="3200" dirty="0">
                <a:latin typeface="Bahnschrift" panose="020B0502040204020203" pitchFamily="34" charset="0"/>
              </a:rPr>
              <a:t>Виды материальной ответственности</a:t>
            </a:r>
          </a:p>
        </p:txBody>
      </p:sp>
      <p:sp>
        <p:nvSpPr>
          <p:cNvPr id="3" name="Объект 2">
            <a:extLst>
              <a:ext uri="{FF2B5EF4-FFF2-40B4-BE49-F238E27FC236}">
                <a16:creationId xmlns:a16="http://schemas.microsoft.com/office/drawing/2014/main" xmlns="" id="{74B38FA2-38BB-48E6-BE50-B22720759E0B}"/>
              </a:ext>
            </a:extLst>
          </p:cNvPr>
          <p:cNvSpPr>
            <a:spLocks noGrp="1"/>
          </p:cNvSpPr>
          <p:nvPr>
            <p:ph idx="1"/>
          </p:nvPr>
        </p:nvSpPr>
        <p:spPr>
          <a:xfrm>
            <a:off x="719469" y="1722108"/>
            <a:ext cx="11472531" cy="4351338"/>
          </a:xfrm>
        </p:spPr>
        <p:txBody>
          <a:bodyPr>
            <a:normAutofit/>
          </a:bodyPr>
          <a:lstStyle/>
          <a:p>
            <a:pPr marL="514350" indent="-514350" algn="just">
              <a:buFont typeface="+mj-lt"/>
              <a:buAutoNum type="arabicPeriod"/>
            </a:pPr>
            <a:r>
              <a:rPr lang="ru-RU" sz="1800" dirty="0">
                <a:latin typeface="Bahnschrift" panose="020B0502040204020203" pitchFamily="34" charset="0"/>
              </a:rPr>
              <a:t>Полная материальная ответственность</a:t>
            </a:r>
          </a:p>
          <a:p>
            <a:pPr marL="0" indent="0" algn="just">
              <a:buNone/>
            </a:pPr>
            <a:r>
              <a:rPr lang="ru-RU" sz="1800" dirty="0">
                <a:latin typeface="Bahnschrift" panose="020B0502040204020203" pitchFamily="34" charset="0"/>
              </a:rPr>
              <a:t>Материальная ответственность в полном размере причиненного ущерба являлась исключением и возлагалась только в случаях, прямо предусмотренных законодательством. Постановление ЦИК предусматривали четыре случая полной материальной ответственности:</a:t>
            </a:r>
          </a:p>
          <a:p>
            <a:pPr algn="just">
              <a:buFont typeface="Wingdings" panose="05000000000000000000" pitchFamily="2" charset="2"/>
              <a:buChar char="§"/>
            </a:pPr>
            <a:r>
              <a:rPr lang="ru-RU" sz="1800" dirty="0">
                <a:latin typeface="Bahnschrift" panose="020B0502040204020203" pitchFamily="34" charset="0"/>
              </a:rPr>
              <a:t>когда ущерб причинен действиями работника, содержащими признаки деяний, преследуемых в уголовном порядке;</a:t>
            </a:r>
          </a:p>
          <a:p>
            <a:pPr algn="just">
              <a:buFont typeface="Wingdings" panose="05000000000000000000" pitchFamily="2" charset="2"/>
              <a:buChar char="§"/>
            </a:pPr>
            <a:r>
              <a:rPr lang="ru-RU" sz="1800" dirty="0">
                <a:latin typeface="Bahnschrift" panose="020B0502040204020203" pitchFamily="34" charset="0"/>
              </a:rPr>
              <a:t>когда полная материальная ответственность возложена на работников специальными нормативными правовыми актами;</a:t>
            </a:r>
          </a:p>
          <a:p>
            <a:pPr algn="just">
              <a:buFont typeface="Wingdings" panose="05000000000000000000" pitchFamily="2" charset="2"/>
              <a:buChar char="§"/>
            </a:pPr>
            <a:r>
              <a:rPr lang="ru-RU" sz="1800" dirty="0">
                <a:latin typeface="Bahnschrift" panose="020B0502040204020203" pitchFamily="34" charset="0"/>
              </a:rPr>
              <a:t>когда между работником и предприятием заключен письменный договор о принятии работником материальной ответственности за недостачу;</a:t>
            </a:r>
          </a:p>
          <a:p>
            <a:pPr algn="just">
              <a:buFont typeface="Wingdings" panose="05000000000000000000" pitchFamily="2" charset="2"/>
              <a:buChar char="§"/>
            </a:pPr>
            <a:r>
              <a:rPr lang="ru-RU" sz="1800" dirty="0">
                <a:latin typeface="Bahnschrift" panose="020B0502040204020203" pitchFamily="34" charset="0"/>
              </a:rPr>
              <a:t>когда ущерб причинен работником имуществу организации не при исполнении трудовых обязанностей</a:t>
            </a:r>
          </a:p>
          <a:p>
            <a:pPr algn="just">
              <a:buFont typeface="Wingdings" panose="05000000000000000000" pitchFamily="2" charset="2"/>
              <a:buChar char="§"/>
            </a:pPr>
            <a:endParaRPr lang="ru-RU" sz="1800" dirty="0">
              <a:latin typeface="Bahnschrift" panose="020B0502040204020203" pitchFamily="34" charset="0"/>
            </a:endParaRPr>
          </a:p>
        </p:txBody>
      </p:sp>
    </p:spTree>
    <p:extLst>
      <p:ext uri="{BB962C8B-B14F-4D97-AF65-F5344CB8AC3E}">
        <p14:creationId xmlns:p14="http://schemas.microsoft.com/office/powerpoint/2010/main" val="1264053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E21EC90-FA0F-4DD7-A4BE-F314E01B0F51}"/>
              </a:ext>
            </a:extLst>
          </p:cNvPr>
          <p:cNvSpPr>
            <a:spLocks noGrp="1"/>
          </p:cNvSpPr>
          <p:nvPr>
            <p:ph type="title"/>
          </p:nvPr>
        </p:nvSpPr>
        <p:spPr/>
        <p:txBody>
          <a:bodyPr>
            <a:normAutofit/>
          </a:bodyPr>
          <a:lstStyle/>
          <a:p>
            <a:r>
              <a:rPr lang="ru-RU" sz="3200" dirty="0">
                <a:latin typeface="Bahnschrift" panose="020B0502040204020203" pitchFamily="34" charset="0"/>
              </a:rPr>
              <a:t>Виды материальной ответственности</a:t>
            </a:r>
          </a:p>
        </p:txBody>
      </p:sp>
      <p:sp>
        <p:nvSpPr>
          <p:cNvPr id="3" name="Объект 2">
            <a:extLst>
              <a:ext uri="{FF2B5EF4-FFF2-40B4-BE49-F238E27FC236}">
                <a16:creationId xmlns:a16="http://schemas.microsoft.com/office/drawing/2014/main" xmlns="" id="{505C7C0D-4F33-4A59-9581-7BEFD59084FE}"/>
              </a:ext>
            </a:extLst>
          </p:cNvPr>
          <p:cNvSpPr>
            <a:spLocks noGrp="1"/>
          </p:cNvSpPr>
          <p:nvPr>
            <p:ph idx="1"/>
          </p:nvPr>
        </p:nvSpPr>
        <p:spPr>
          <a:xfrm>
            <a:off x="751368" y="1635844"/>
            <a:ext cx="11440632" cy="4351338"/>
          </a:xfrm>
        </p:spPr>
        <p:txBody>
          <a:bodyPr>
            <a:normAutofit/>
          </a:bodyPr>
          <a:lstStyle/>
          <a:p>
            <a:pPr marL="514350" indent="-514350">
              <a:buFont typeface="+mj-lt"/>
              <a:buAutoNum type="arabicPeriod" startAt="2"/>
            </a:pPr>
            <a:r>
              <a:rPr lang="ru-RU" sz="1800" dirty="0">
                <a:latin typeface="Bahnschrift" panose="020B0502040204020203" pitchFamily="34" charset="0"/>
              </a:rPr>
              <a:t>Повышенная материальная ответственность</a:t>
            </a:r>
          </a:p>
          <a:p>
            <a:pPr marL="0" indent="0" algn="just">
              <a:buNone/>
            </a:pPr>
            <a:r>
              <a:rPr lang="ru-RU" sz="1800" dirty="0">
                <a:latin typeface="Bahnschrift" panose="020B0502040204020203" pitchFamily="34" charset="0"/>
              </a:rPr>
              <a:t>Таковой признавалась ответственность в размере, превышающем номинальный ущерб, причиненный работником имуществу работодателя. Впервые такой вид ответственности был легализован Постановлением ЦИК Она устанавливалась в пределах пятикратного размера причиненного ущерба за утрату по небрежности материалов, полуфабрикатов, изделий и инструментов, предоставленной бесплатно спецодежды и других предметов, выдаваемых в пользование работникам.</a:t>
            </a:r>
          </a:p>
          <a:p>
            <a:pPr marL="0" indent="0" algn="just">
              <a:buNone/>
            </a:pPr>
            <a:r>
              <a:rPr lang="ru-RU" sz="1800" dirty="0">
                <a:latin typeface="Bahnschrift" panose="020B0502040204020203" pitchFamily="34" charset="0"/>
              </a:rPr>
              <a:t>В зарубежной практике материальная ответственность работников в значительной степени сохранила гражданско-правовой характер (договорный и </a:t>
            </a:r>
            <a:r>
              <a:rPr lang="ru-RU" sz="1800" dirty="0" err="1">
                <a:latin typeface="Bahnschrift" panose="020B0502040204020203" pitchFamily="34" charset="0"/>
              </a:rPr>
              <a:t>деликтный</a:t>
            </a:r>
            <a:r>
              <a:rPr lang="ru-RU" sz="1800" dirty="0">
                <a:latin typeface="Bahnschrift" panose="020B0502040204020203" pitchFamily="34" charset="0"/>
              </a:rPr>
              <a:t>) и предполагает не только возмещение прямого действительного ущерба, но и упущенной выгоды</a:t>
            </a:r>
          </a:p>
        </p:txBody>
      </p:sp>
    </p:spTree>
    <p:extLst>
      <p:ext uri="{BB962C8B-B14F-4D97-AF65-F5344CB8AC3E}">
        <p14:creationId xmlns:p14="http://schemas.microsoft.com/office/powerpoint/2010/main" val="1411601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D9BAFC3-24C9-4B01-AFA8-E37759FCDEEA}"/>
              </a:ext>
            </a:extLst>
          </p:cNvPr>
          <p:cNvSpPr>
            <a:spLocks noGrp="1"/>
          </p:cNvSpPr>
          <p:nvPr>
            <p:ph type="title"/>
          </p:nvPr>
        </p:nvSpPr>
        <p:spPr/>
        <p:txBody>
          <a:bodyPr>
            <a:normAutofit/>
          </a:bodyPr>
          <a:lstStyle/>
          <a:p>
            <a:r>
              <a:rPr lang="ru-RU" sz="3200" dirty="0">
                <a:latin typeface="Bahnschrift" panose="020B0502040204020203" pitchFamily="34" charset="0"/>
              </a:rPr>
              <a:t>Виды материальной ответственности</a:t>
            </a:r>
          </a:p>
        </p:txBody>
      </p:sp>
      <p:sp>
        <p:nvSpPr>
          <p:cNvPr id="3" name="Объект 2">
            <a:extLst>
              <a:ext uri="{FF2B5EF4-FFF2-40B4-BE49-F238E27FC236}">
                <a16:creationId xmlns:a16="http://schemas.microsoft.com/office/drawing/2014/main" xmlns="" id="{8FBD4D25-F8BE-4A22-9139-30E8FA7EBB6C}"/>
              </a:ext>
            </a:extLst>
          </p:cNvPr>
          <p:cNvSpPr>
            <a:spLocks noGrp="1"/>
          </p:cNvSpPr>
          <p:nvPr>
            <p:ph idx="1"/>
          </p:nvPr>
        </p:nvSpPr>
        <p:spPr/>
        <p:txBody>
          <a:bodyPr>
            <a:normAutofit fontScale="92500" lnSpcReduction="20000"/>
          </a:bodyPr>
          <a:lstStyle/>
          <a:p>
            <a:pPr marL="342900" indent="-342900">
              <a:buFont typeface="+mj-lt"/>
              <a:buAutoNum type="arabicPeriod" startAt="2"/>
            </a:pPr>
            <a:r>
              <a:rPr lang="ru-RU" sz="1800" dirty="0">
                <a:latin typeface="Bahnschrift" panose="020B0502040204020203" pitchFamily="34" charset="0"/>
              </a:rPr>
              <a:t>Повышенная материальная ответственность</a:t>
            </a:r>
          </a:p>
          <a:p>
            <a:pPr marL="0" indent="0" algn="just">
              <a:buNone/>
            </a:pPr>
            <a:r>
              <a:rPr lang="ru-RU" sz="1800" dirty="0">
                <a:latin typeface="Bahnschrift" panose="020B0502040204020203" pitchFamily="34" charset="0"/>
              </a:rPr>
              <a:t>В ряде государств (Австрия, Швеция, Бельгия и др.) приняты нормативные акты, ограничивающие размер такой ответственности. Такое ограничение обеспечивается следующими способами: </a:t>
            </a:r>
          </a:p>
          <a:p>
            <a:pPr marL="342900" indent="-342900" algn="just">
              <a:buAutoNum type="arabicParenR"/>
            </a:pPr>
            <a:r>
              <a:rPr lang="ru-RU" sz="1800" dirty="0">
                <a:latin typeface="Bahnschrift" panose="020B0502040204020203" pitchFamily="34" charset="0"/>
              </a:rPr>
              <a:t>установление максимального размера материальной ответственности работника;</a:t>
            </a:r>
          </a:p>
          <a:p>
            <a:pPr marL="342900" indent="-342900" algn="just">
              <a:buAutoNum type="arabicParenR"/>
            </a:pPr>
            <a:r>
              <a:rPr lang="ru-RU" sz="1800" dirty="0">
                <a:latin typeface="Bahnschrift" panose="020B0502040204020203" pitchFamily="34" charset="0"/>
              </a:rPr>
              <a:t>полная материальная ответственность в гражданско-правовом смысле допускается только при наличии умысла или грубой небрежности работника. При этом степень вины работника определяется с учетом его образования, уровня технических знаний и способностей, других личностных характеристик; </a:t>
            </a:r>
          </a:p>
          <a:p>
            <a:pPr marL="342900" indent="-342900" algn="just">
              <a:buAutoNum type="arabicParenR"/>
            </a:pPr>
            <a:r>
              <a:rPr lang="ru-RU" sz="1800" dirty="0">
                <a:latin typeface="Bahnschrift" panose="020B0502040204020203" pitchFamily="34" charset="0"/>
              </a:rPr>
              <a:t>ограничение материальной ответственности может закрепляться в коллективных договорах как льгота для работников по сравнению с законодательством; </a:t>
            </a:r>
          </a:p>
          <a:p>
            <a:pPr marL="342900" indent="-342900" algn="just">
              <a:buAutoNum type="arabicParenR"/>
            </a:pPr>
            <a:r>
              <a:rPr lang="ru-RU" sz="1800" dirty="0">
                <a:latin typeface="Bahnschrift" panose="020B0502040204020203" pitchFamily="34" charset="0"/>
              </a:rPr>
              <a:t>допускается вычет из заработной платы для возмещения имущественного вреда только с согласия работника либо по решению суда. </a:t>
            </a:r>
          </a:p>
          <a:p>
            <a:pPr marL="0" indent="0">
              <a:buNone/>
            </a:pPr>
            <a:endParaRPr lang="ru-RU" sz="1800" dirty="0">
              <a:latin typeface="Bahnschrift" panose="020B0502040204020203" pitchFamily="34" charset="0"/>
            </a:endParaRPr>
          </a:p>
        </p:txBody>
      </p:sp>
    </p:spTree>
    <p:extLst>
      <p:ext uri="{BB962C8B-B14F-4D97-AF65-F5344CB8AC3E}">
        <p14:creationId xmlns:p14="http://schemas.microsoft.com/office/powerpoint/2010/main" val="2828464004"/>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TM10001105[[fn=Уголки]]</Template>
  <TotalTime>140</TotalTime>
  <Words>896</Words>
  <Application>Microsoft Office PowerPoint</Application>
  <PresentationFormat>Широкоэкранный</PresentationFormat>
  <Paragraphs>53</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Bahnschrift</vt:lpstr>
      <vt:lpstr>Bahnschrift Condensed</vt:lpstr>
      <vt:lpstr>Franklin Gothic Book</vt:lpstr>
      <vt:lpstr>Wingdings</vt:lpstr>
      <vt:lpstr>Crop</vt:lpstr>
      <vt:lpstr>Департамент образования Вологодской области. БПОУ ВО «Вологодский аграрно-экономический колледж».  «Развитие законодательства о материальной ответственности на западе»</vt:lpstr>
      <vt:lpstr>Цели и задачи</vt:lpstr>
      <vt:lpstr>Формирование материальной ответственности на западе</vt:lpstr>
      <vt:lpstr>Формирование материальной ответственности на западе</vt:lpstr>
      <vt:lpstr>Основание материальной ответственности работника</vt:lpstr>
      <vt:lpstr>Основание материальной ответственности работника</vt:lpstr>
      <vt:lpstr>Виды материальной ответственности</vt:lpstr>
      <vt:lpstr>Виды материальной ответственности</vt:lpstr>
      <vt:lpstr>Виды материальной ответственности</vt:lpstr>
      <vt:lpstr>Материальная ответственность работодателя</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Департамент образования Вологодской области. БПОУ ВО «Вологодский аграрно-экономический колледж».  «Развитие законодательства о материальной ответственности на западе»</dc:title>
  <dc:creator>79114445526</dc:creator>
  <cp:lastModifiedBy>valer</cp:lastModifiedBy>
  <cp:revision>4</cp:revision>
  <dcterms:created xsi:type="dcterms:W3CDTF">2022-02-26T11:14:12Z</dcterms:created>
  <dcterms:modified xsi:type="dcterms:W3CDTF">2022-06-01T20:55:17Z</dcterms:modified>
</cp:coreProperties>
</file>