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966"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17" name="Нижний колонтитул 16"/>
          <p:cNvSpPr>
            <a:spLocks noGrp="1"/>
          </p:cNvSpPr>
          <p:nvPr>
            <p:ph type="ftr" sz="quarter" idx="11"/>
          </p:nvPr>
        </p:nvSpPr>
        <p:spPr/>
        <p:txBody>
          <a:bodyPr/>
          <a:lstStyle/>
          <a:p>
            <a:endParaRPr lang="ru-RU" dirty="0"/>
          </a:p>
        </p:txBody>
      </p:sp>
      <p:sp>
        <p:nvSpPr>
          <p:cNvPr id="29" name="Номер слайда 28"/>
          <p:cNvSpPr>
            <a:spLocks noGrp="1"/>
          </p:cNvSpPr>
          <p:nvPr>
            <p:ph type="sldNum" sz="quarter" idx="12"/>
          </p:nvPr>
        </p:nvSpPr>
        <p:spPr/>
        <p:txBody>
          <a:bodyPr/>
          <a:lstStyle/>
          <a:p>
            <a:fld id="{F741F350-D7B7-49FC-8567-3F78177EFA16}" type="slidenum">
              <a:rPr lang="ru-RU" smtClean="0"/>
              <a:pPr/>
              <a:t>‹#›</a:t>
            </a:fld>
            <a:endParaRPr lang="ru-RU" dirty="0"/>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741F350-D7B7-49FC-8567-3F78177EFA16}"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741F350-D7B7-49FC-8567-3F78177EFA16}"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741F350-D7B7-49FC-8567-3F78177EFA16}"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a:xfrm>
            <a:off x="7924800" y="6416675"/>
            <a:ext cx="762000" cy="365125"/>
          </a:xfrm>
        </p:spPr>
        <p:txBody>
          <a:bodyPr/>
          <a:lstStyle/>
          <a:p>
            <a:fld id="{F741F350-D7B7-49FC-8567-3F78177EFA16}"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F741F350-D7B7-49FC-8567-3F78177EFA16}"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F741F350-D7B7-49FC-8567-3F78177EFA16}"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F741F350-D7B7-49FC-8567-3F78177EFA16}"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F741F350-D7B7-49FC-8567-3F78177EFA16}"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F741F350-D7B7-49FC-8567-3F78177EFA16}"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dirty="0"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D18A4F56-3DB3-4000-A582-D778F04FBB6C}" type="datetimeFigureOut">
              <a:rPr lang="ru-RU" smtClean="0"/>
              <a:pPr/>
              <a:t>26.05.2022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F741F350-D7B7-49FC-8567-3F78177EFA16}"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18A4F56-3DB3-4000-A582-D778F04FBB6C}" type="datetimeFigureOut">
              <a:rPr lang="ru-RU" smtClean="0"/>
              <a:pPr/>
              <a:t>26.05.2022</a:t>
            </a:fld>
            <a:endParaRPr lang="ru-RU" dirty="0"/>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dirty="0"/>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741F350-D7B7-49FC-8567-3F78177EFA16}"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2030" y="0"/>
            <a:ext cx="8229600" cy="428604"/>
          </a:xfrm>
        </p:spPr>
        <p:txBody>
          <a:bodyPr>
            <a:normAutofit/>
          </a:bodyPr>
          <a:lstStyle/>
          <a:p>
            <a:r>
              <a:rPr lang="ru-RU" sz="1600" dirty="0" smtClean="0">
                <a:latin typeface="+mn-lt"/>
              </a:rPr>
              <a:t>БПОУ «Вологодский Аграрно-экономический колледж»</a:t>
            </a:r>
            <a:endParaRPr lang="ru-RU" sz="1600" dirty="0">
              <a:latin typeface="+mn-lt"/>
            </a:endParaRPr>
          </a:p>
        </p:txBody>
      </p:sp>
      <p:sp>
        <p:nvSpPr>
          <p:cNvPr id="3" name="Подзаголовок 2"/>
          <p:cNvSpPr>
            <a:spLocks noGrp="1"/>
          </p:cNvSpPr>
          <p:nvPr>
            <p:ph type="subTitle" idx="1"/>
          </p:nvPr>
        </p:nvSpPr>
        <p:spPr>
          <a:xfrm>
            <a:off x="357158" y="857232"/>
            <a:ext cx="8501122" cy="5857916"/>
          </a:xfrm>
        </p:spPr>
        <p:txBody>
          <a:bodyPr/>
          <a:lstStyle/>
          <a:p>
            <a:endParaRPr lang="ru-RU" dirty="0" smtClean="0"/>
          </a:p>
          <a:p>
            <a:endParaRPr lang="ru-RU" dirty="0" smtClean="0"/>
          </a:p>
          <a:p>
            <a:endParaRPr lang="ru-RU" dirty="0" smtClean="0"/>
          </a:p>
          <a:p>
            <a:pPr lvl="0"/>
            <a:r>
              <a:rPr lang="ru-RU" dirty="0" smtClean="0"/>
              <a:t>Тема: «Сравнительный анализ методов построения аудиторской выборки»</a:t>
            </a:r>
          </a:p>
          <a:p>
            <a:pPr lvl="0"/>
            <a:endParaRPr lang="ru-RU" dirty="0" smtClean="0"/>
          </a:p>
          <a:p>
            <a:pPr lvl="0" algn="r"/>
            <a:r>
              <a:rPr lang="ru-RU" sz="1800" dirty="0" smtClean="0"/>
              <a:t>Выполнила: Тришкина Дарья</a:t>
            </a:r>
          </a:p>
          <a:p>
            <a:pPr lvl="0" algn="r"/>
            <a:r>
              <a:rPr lang="ru-RU" sz="1800" dirty="0" smtClean="0"/>
              <a:t>Проверила: Демидова Юлия</a:t>
            </a:r>
          </a:p>
          <a:p>
            <a:pPr lvl="0" algn="r"/>
            <a:r>
              <a:rPr lang="ru-RU" sz="1800" dirty="0" smtClean="0"/>
              <a:t>Васильевна</a:t>
            </a:r>
          </a:p>
          <a:p>
            <a:pPr lvl="0" algn="r"/>
            <a:endParaRPr lang="ru-RU" sz="1800" dirty="0" smtClean="0"/>
          </a:p>
          <a:p>
            <a:pPr lvl="0" algn="r"/>
            <a:endParaRPr lang="ru-RU" sz="1800" dirty="0" smtClean="0"/>
          </a:p>
          <a:p>
            <a:pPr lvl="0" algn="r"/>
            <a:endParaRPr lang="ru-RU" sz="1800" dirty="0" smtClean="0"/>
          </a:p>
          <a:p>
            <a:pPr lvl="0" algn="r"/>
            <a:endParaRPr lang="ru-RU" sz="1800" dirty="0" smtClean="0"/>
          </a:p>
          <a:p>
            <a:pPr lvl="0"/>
            <a:r>
              <a:rPr lang="ru-RU" sz="1800" dirty="0" smtClean="0"/>
              <a:t>2022 год</a:t>
            </a:r>
            <a:endParaRPr lang="ru-RU" dirty="0" smtClean="0"/>
          </a:p>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500858"/>
          </a:xfrm>
        </p:spPr>
        <p:txBody>
          <a:bodyPr>
            <a:normAutofit/>
          </a:bodyPr>
          <a:lstStyle/>
          <a:p>
            <a:pPr>
              <a:buNone/>
            </a:pPr>
            <a:r>
              <a:rPr lang="ru-RU" sz="2400" dirty="0" smtClean="0"/>
              <a:t>3. Оценочный метод -используя </a:t>
            </a:r>
            <a:r>
              <a:rPr lang="ru-RU" sz="2400" dirty="0" smtClean="0"/>
              <a:t>данный метод, аудитор, в отличие от случайных методов, старается выбрать элемент, вероятнее всего содержащий ошибку. Для этого аудитор опирается на свой опыт, результаты наблюдений за системой внутреннего контроля данного предприятия.</a:t>
            </a:r>
            <a:endParaRPr lang="ru-RU"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095070"/>
          </a:xfrm>
        </p:spPr>
        <p:txBody>
          <a:bodyPr/>
          <a:lstStyle/>
          <a:p>
            <a:pPr>
              <a:buNone/>
            </a:pPr>
            <a:r>
              <a:rPr lang="ru-RU" sz="4000" dirty="0" smtClean="0"/>
              <a:t>Заключение:</a:t>
            </a:r>
          </a:p>
          <a:p>
            <a:pPr>
              <a:buNone/>
            </a:pPr>
            <a:r>
              <a:rPr lang="ru-RU" sz="3200" dirty="0" smtClean="0"/>
              <a:t>Изучив тему «Методы построения аудиторской выборки» я ознакомилась с нормативными документами аудита, с сущностью методов построения аудиторской выборки, проанализировав их. Поставленная цель была достигнута.</a:t>
            </a:r>
            <a:endParaRPr lang="ru-RU"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15436" cy="6023632"/>
          </a:xfrm>
        </p:spPr>
        <p:txBody>
          <a:bodyPr>
            <a:normAutofit lnSpcReduction="10000"/>
          </a:bodyPr>
          <a:lstStyle/>
          <a:p>
            <a:pPr>
              <a:buNone/>
            </a:pPr>
            <a:r>
              <a:rPr lang="ru-RU" dirty="0" smtClean="0"/>
              <a:t>Список используемой литературы:</a:t>
            </a:r>
          </a:p>
          <a:p>
            <a:r>
              <a:rPr lang="ru-RU" dirty="0" smtClean="0"/>
              <a:t> </a:t>
            </a:r>
            <a:r>
              <a:rPr lang="ru-RU" dirty="0" smtClean="0"/>
              <a:t>Федеральный закон от 30.12.2008 N 307-ФЗ (ред. от 01.05.2017) "Об аудиторской деятельности".</a:t>
            </a:r>
          </a:p>
          <a:p>
            <a:r>
              <a:rPr lang="ru-RU" b="1" dirty="0" smtClean="0"/>
              <a:t>Международный </a:t>
            </a:r>
            <a:r>
              <a:rPr lang="ru-RU" b="1" dirty="0" smtClean="0"/>
              <a:t>стандарт аудита 530 «Аудиторская выборка»</a:t>
            </a:r>
          </a:p>
          <a:p>
            <a:pPr>
              <a:buNone/>
            </a:pPr>
            <a:r>
              <a:rPr lang="ru-RU" dirty="0" smtClean="0"/>
              <a:t>Интернет-ресурсы:</a:t>
            </a:r>
          </a:p>
          <a:p>
            <a:r>
              <a:rPr lang="en-US" dirty="0" smtClean="0"/>
              <a:t>https</a:t>
            </a:r>
            <a:r>
              <a:rPr lang="en-US" dirty="0" smtClean="0"/>
              <a:t>://</a:t>
            </a:r>
            <a:r>
              <a:rPr lang="en-US" dirty="0" smtClean="0"/>
              <a:t>studme.org/249947/sotsiologiya/metody_veroyatnostnoy_sluchaynoy_vyborki</a:t>
            </a:r>
            <a:endParaRPr lang="ru-RU" dirty="0" smtClean="0"/>
          </a:p>
          <a:p>
            <a:r>
              <a:rPr lang="en-US" dirty="0" smtClean="0"/>
              <a:t>https</a:t>
            </a:r>
            <a:r>
              <a:rPr lang="en-US" dirty="0" smtClean="0"/>
              <a:t>://</a:t>
            </a:r>
            <a:r>
              <a:rPr lang="en-US" dirty="0" smtClean="0"/>
              <a:t>revolution.allbest.ru/audit/00329529_0.html</a:t>
            </a:r>
            <a:endParaRPr lang="ru-RU" dirty="0" smtClean="0"/>
          </a:p>
          <a:p>
            <a:r>
              <a:rPr lang="en-US" dirty="0" smtClean="0"/>
              <a:t> </a:t>
            </a:r>
            <a:r>
              <a:rPr lang="en-US" dirty="0" smtClean="0"/>
              <a:t>https://studopedia.ru/1_128718_statisticheskiy-i-nestatisticheskiy-podhodi-k-viborochnoy-proverke-metodi-otbora.html</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880756"/>
          </a:xfrm>
        </p:spPr>
        <p:txBody>
          <a:bodyPr>
            <a:normAutofit/>
          </a:bodyPr>
          <a:lstStyle/>
          <a:p>
            <a:pPr algn="ctr">
              <a:buNone/>
            </a:pPr>
            <a:endParaRPr lang="ru-RU" sz="6000" dirty="0" smtClean="0"/>
          </a:p>
          <a:p>
            <a:pPr algn="ctr">
              <a:buNone/>
            </a:pPr>
            <a:endParaRPr lang="ru-RU" sz="6000" dirty="0" smtClean="0"/>
          </a:p>
          <a:p>
            <a:pPr algn="ctr">
              <a:buNone/>
            </a:pPr>
            <a:r>
              <a:rPr lang="ru-RU" sz="6000" dirty="0" smtClean="0"/>
              <a:t>Спасибо за внимание!</a:t>
            </a:r>
            <a:endParaRPr lang="ru-RU"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858312" cy="6572296"/>
          </a:xfrm>
        </p:spPr>
        <p:txBody>
          <a:bodyPr/>
          <a:lstStyle/>
          <a:p>
            <a:pPr>
              <a:buNone/>
            </a:pPr>
            <a:r>
              <a:rPr lang="ru-RU" dirty="0" smtClean="0"/>
              <a:t>Целью данной работы является сравнение и анализ методов построения аудиторской выборки.</a:t>
            </a:r>
          </a:p>
          <a:p>
            <a:pPr>
              <a:buNone/>
            </a:pPr>
            <a:r>
              <a:rPr lang="ru-RU" dirty="0" smtClean="0"/>
              <a:t>Для достижения поставленной цели необходимо поставить следующие задачи:</a:t>
            </a:r>
          </a:p>
          <a:p>
            <a:pPr marL="651510" indent="-514350">
              <a:buAutoNum type="arabicPeriod"/>
            </a:pPr>
            <a:r>
              <a:rPr lang="ru-RU" dirty="0" smtClean="0"/>
              <a:t>Рассмотреть понятие аудиторской выборки и нормативно-правовое регулирование.</a:t>
            </a:r>
          </a:p>
          <a:p>
            <a:pPr marL="651510" indent="-514350">
              <a:buAutoNum type="arabicPeriod"/>
            </a:pPr>
            <a:r>
              <a:rPr lang="ru-RU" dirty="0" smtClean="0"/>
              <a:t>Проанализировать методы построения аудиторской выборки.</a:t>
            </a:r>
          </a:p>
          <a:p>
            <a:pPr marL="651510" indent="-514350">
              <a:buAutoNum type="arabicPeriod"/>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858312" cy="6572296"/>
          </a:xfrm>
        </p:spPr>
        <p:txBody>
          <a:bodyPr>
            <a:normAutofit/>
          </a:bodyPr>
          <a:lstStyle/>
          <a:p>
            <a:pPr>
              <a:buNone/>
            </a:pPr>
            <a:r>
              <a:rPr lang="ru-RU" sz="2000" dirty="0" smtClean="0"/>
              <a:t> </a:t>
            </a:r>
            <a:r>
              <a:rPr lang="ru-RU" sz="2400" dirty="0" smtClean="0"/>
              <a:t>Аудиторская выборка - применение </a:t>
            </a:r>
            <a:r>
              <a:rPr lang="ru-RU" sz="2400" b="1" dirty="0" smtClean="0"/>
              <a:t>аудиторских</a:t>
            </a:r>
            <a:r>
              <a:rPr lang="ru-RU" sz="2400" dirty="0" smtClean="0"/>
              <a:t> процедур к менее чем 100% значимых для аудита элементов генеральной совокупности таким образом, чтобы все элементы выборки могли быть включены в выборку и у аудитора появились достаточные основания для формирования выводов обо всей генеральной совокупности.</a:t>
            </a:r>
          </a:p>
          <a:p>
            <a:pPr>
              <a:buNone/>
            </a:pPr>
            <a:r>
              <a:rPr lang="ru-RU" sz="2400" dirty="0" smtClean="0"/>
              <a:t>Международный стандарт аудита (МСА) 530 </a:t>
            </a:r>
            <a:r>
              <a:rPr lang="ru-RU" sz="2400" i="1" dirty="0" smtClean="0"/>
              <a:t>«</a:t>
            </a:r>
            <a:r>
              <a:rPr lang="ru-RU" sz="2400" dirty="0" smtClean="0"/>
              <a:t>Аудиторская</a:t>
            </a:r>
            <a:r>
              <a:rPr lang="ru-RU" sz="2400" i="1" dirty="0" smtClean="0"/>
              <a:t> </a:t>
            </a:r>
            <a:r>
              <a:rPr lang="ru-RU" sz="2400" dirty="0" smtClean="0"/>
              <a:t>выборка</a:t>
            </a:r>
            <a:r>
              <a:rPr lang="ru-RU" sz="2400" i="1" dirty="0" smtClean="0"/>
              <a:t>» </a:t>
            </a:r>
            <a:r>
              <a:rPr lang="ru-RU" sz="2400" dirty="0" smtClean="0"/>
              <a:t>применяется в случаях, когда аудитор принял решение в ходе выполнения аудиторских процедур использовать аудиторскую выборку. В нем рассматриваются вопросы использования аудитором статистической и нестатистической выборок при формировании аудиторской выборки и отборе ее элементов, тестирования средств контроля и детального тестирования по существу, а также при оценке результатов аудиторской выборки</a:t>
            </a:r>
            <a:r>
              <a:rPr lang="ru-RU" sz="2400" dirty="0" smtClean="0"/>
              <a:t>.</a:t>
            </a:r>
          </a:p>
          <a:p>
            <a:pPr>
              <a:buNone/>
            </a:pPr>
            <a:r>
              <a:rPr lang="ru-RU" sz="2400" dirty="0" smtClean="0"/>
              <a:t>ФП(С)САД 16 «Аудиторская выборка»</a:t>
            </a:r>
            <a:endParaRPr lang="ru-RU"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858312" cy="6572296"/>
          </a:xfrm>
        </p:spPr>
        <p:txBody>
          <a:bodyPr>
            <a:normAutofit/>
          </a:bodyPr>
          <a:lstStyle/>
          <a:p>
            <a:pPr>
              <a:buNone/>
            </a:pPr>
            <a:r>
              <a:rPr lang="ru-RU" sz="2400" dirty="0" smtClean="0"/>
              <a:t>Аудиторские организации, как правило, разрабатывают внутренние стандарты и методики, конкретизирующие тот или иной подход к построению аудиторской выборки на практике.</a:t>
            </a:r>
          </a:p>
          <a:p>
            <a:pPr>
              <a:buNone/>
            </a:pPr>
            <a:r>
              <a:rPr lang="ru-RU" sz="2400" dirty="0" smtClean="0"/>
              <a:t>Для построения выборки аудиторы используют различные методы, которые можно разделить на две группы: статистические и нестатистические.</a:t>
            </a:r>
          </a:p>
          <a:p>
            <a:pPr marL="594360" indent="-457200">
              <a:buNone/>
            </a:pPr>
            <a:r>
              <a:rPr lang="ru-RU" sz="2400" dirty="0" smtClean="0"/>
              <a:t>1.Статистический метод-это применение любого подхода к выборке, который имел бы следующие характеристики:</a:t>
            </a:r>
          </a:p>
          <a:p>
            <a:r>
              <a:rPr lang="ru-RU" sz="2400" dirty="0" smtClean="0"/>
              <a:t> </a:t>
            </a:r>
            <a:r>
              <a:rPr lang="ru-RU" sz="2400" dirty="0" smtClean="0"/>
              <a:t>случайный отбор проверяемой совокупности;</a:t>
            </a:r>
          </a:p>
          <a:p>
            <a:r>
              <a:rPr lang="ru-RU" sz="2400" dirty="0" smtClean="0"/>
              <a:t> </a:t>
            </a:r>
            <a:r>
              <a:rPr lang="ru-RU" sz="2400" dirty="0" smtClean="0"/>
              <a:t>применение теории вероятности для оценки результатов выборки, включая оценку риска, связанного с ее использованием</a:t>
            </a:r>
            <a:r>
              <a:rPr lang="ru-RU" sz="2400" dirty="0" smtClean="0"/>
              <a:t>.</a:t>
            </a:r>
          </a:p>
          <a:p>
            <a:pPr>
              <a:buNone/>
            </a:pPr>
            <a:r>
              <a:rPr lang="ru-RU" sz="2400" dirty="0" smtClean="0"/>
              <a:t>2.Подход </a:t>
            </a:r>
            <a:r>
              <a:rPr lang="ru-RU" sz="2400" dirty="0" smtClean="0"/>
              <a:t>к аудиторской выборке, которому не соответствует ни одна из вышеперечисленных характеристик, считается </a:t>
            </a:r>
            <a:r>
              <a:rPr lang="ru-RU" sz="2400" i="1" dirty="0" smtClean="0"/>
              <a:t>нестатистическим.</a:t>
            </a:r>
          </a:p>
          <a:p>
            <a:pPr>
              <a:buNone/>
            </a:pPr>
            <a:endParaRPr lang="ru-RU" sz="2000" dirty="0" smtClean="0"/>
          </a:p>
          <a:p>
            <a:pPr marL="594360" indent="-457200">
              <a:buNone/>
            </a:pPr>
            <a:endParaRPr lang="ru-RU" sz="2000" dirty="0" smtClean="0"/>
          </a:p>
          <a:p>
            <a:pPr>
              <a:buNone/>
            </a:pPr>
            <a:endParaRPr lang="ru-RU"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858312" cy="6572296"/>
          </a:xfrm>
        </p:spPr>
        <p:txBody>
          <a:bodyPr>
            <a:normAutofit fontScale="92500" lnSpcReduction="10000"/>
          </a:bodyPr>
          <a:lstStyle/>
          <a:p>
            <a:pPr>
              <a:buNone/>
            </a:pPr>
            <a:r>
              <a:rPr lang="ru-RU" dirty="0" smtClean="0"/>
              <a:t>Основное преимущество статистических методов — это количественная определенность выборочного риска. При нестатистическом выборочном исследовании аудитор не делает количественную оценку риска. Вместо этого выводы об исследованной генеральной совокупности в большей степени основаны на субъективном мнении аудитора.</a:t>
            </a:r>
          </a:p>
          <a:p>
            <a:pPr>
              <a:buNone/>
            </a:pPr>
            <a:r>
              <a:rPr lang="ru-RU" dirty="0" smtClean="0"/>
              <a:t>В месте с тем, статистические методы имеют очевидный практический недостаток — они базируются на достаточно сложном аппарате математической статистики и требуют от аудитора соответствующих знаний.</a:t>
            </a:r>
          </a:p>
          <a:p>
            <a:pPr>
              <a:buNone/>
            </a:pPr>
            <a:r>
              <a:rPr lang="ru-RU" dirty="0" smtClean="0"/>
              <a:t>Нестатистические методы выборочной проверки определяют как выборочный контроль, при котором аудитор не применяет статистических методов для выражения результатов.</a:t>
            </a:r>
          </a:p>
          <a:p>
            <a:pPr>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214311"/>
          <a:ext cx="8401080" cy="3357564"/>
        </p:xfrm>
        <a:graphic>
          <a:graphicData uri="http://schemas.openxmlformats.org/drawingml/2006/table">
            <a:tbl>
              <a:tblPr firstRow="1" bandRow="1">
                <a:tableStyleId>{5C22544A-7EE6-4342-B048-85BDC9FD1C3A}</a:tableStyleId>
              </a:tblPr>
              <a:tblGrid>
                <a:gridCol w="2800360"/>
                <a:gridCol w="2800360"/>
                <a:gridCol w="2800360"/>
              </a:tblGrid>
              <a:tr h="839391">
                <a:tc rowSpan="2">
                  <a:txBody>
                    <a:bodyPr/>
                    <a:lstStyle/>
                    <a:p>
                      <a:r>
                        <a:rPr lang="ru-RU" dirty="0" smtClean="0"/>
                        <a:t>Метод построения аудиторской выборки</a:t>
                      </a:r>
                      <a:endParaRPr lang="ru-RU" dirty="0"/>
                    </a:p>
                  </a:txBody>
                  <a:tcPr/>
                </a:tc>
                <a:tc gridSpan="2">
                  <a:txBody>
                    <a:bodyPr/>
                    <a:lstStyle/>
                    <a:p>
                      <a:pPr algn="ctr"/>
                      <a:r>
                        <a:rPr lang="ru-RU" dirty="0" smtClean="0"/>
                        <a:t>Методы оценки результатов</a:t>
                      </a:r>
                      <a:endParaRPr lang="ru-RU" dirty="0"/>
                    </a:p>
                  </a:txBody>
                  <a:tcPr/>
                </a:tc>
                <a:tc hMerge="1">
                  <a:txBody>
                    <a:bodyPr/>
                    <a:lstStyle/>
                    <a:p>
                      <a:endParaRPr lang="ru-RU" dirty="0"/>
                    </a:p>
                  </a:txBody>
                  <a:tcPr/>
                </a:tc>
              </a:tr>
              <a:tr h="839391">
                <a:tc vMerge="1">
                  <a:txBody>
                    <a:bodyPr/>
                    <a:lstStyle/>
                    <a:p>
                      <a:endParaRPr lang="ru-RU" dirty="0"/>
                    </a:p>
                  </a:txBody>
                  <a:tcPr/>
                </a:tc>
                <a:tc>
                  <a:txBody>
                    <a:bodyPr/>
                    <a:lstStyle/>
                    <a:p>
                      <a:pPr algn="ctr"/>
                      <a:r>
                        <a:rPr lang="ru-RU" dirty="0" smtClean="0"/>
                        <a:t>Статистический</a:t>
                      </a:r>
                      <a:endParaRPr lang="ru-RU" dirty="0"/>
                    </a:p>
                  </a:txBody>
                  <a:tcPr/>
                </a:tc>
                <a:tc>
                  <a:txBody>
                    <a:bodyPr/>
                    <a:lstStyle/>
                    <a:p>
                      <a:pPr algn="ctr"/>
                      <a:r>
                        <a:rPr lang="ru-RU" dirty="0" smtClean="0"/>
                        <a:t>Нестатистический</a:t>
                      </a:r>
                      <a:endParaRPr lang="ru-RU" dirty="0"/>
                    </a:p>
                  </a:txBody>
                  <a:tcPr/>
                </a:tc>
              </a:tr>
              <a:tr h="839391">
                <a:tc>
                  <a:txBody>
                    <a:bodyPr/>
                    <a:lstStyle/>
                    <a:p>
                      <a:r>
                        <a:rPr lang="ru-RU" dirty="0" smtClean="0"/>
                        <a:t>Вероятностный </a:t>
                      </a:r>
                      <a:endParaRPr lang="ru-RU" dirty="0"/>
                    </a:p>
                  </a:txBody>
                  <a:tcPr/>
                </a:tc>
                <a:tc>
                  <a:txBody>
                    <a:bodyPr/>
                    <a:lstStyle/>
                    <a:p>
                      <a:pPr algn="ctr"/>
                      <a:r>
                        <a:rPr lang="ru-RU" dirty="0" smtClean="0"/>
                        <a:t>Предпочтителен</a:t>
                      </a:r>
                      <a:endParaRPr lang="ru-RU" dirty="0"/>
                    </a:p>
                  </a:txBody>
                  <a:tcPr/>
                </a:tc>
                <a:tc>
                  <a:txBody>
                    <a:bodyPr/>
                    <a:lstStyle/>
                    <a:p>
                      <a:pPr algn="ctr"/>
                      <a:r>
                        <a:rPr lang="ru-RU" dirty="0" smtClean="0"/>
                        <a:t>Приемлем</a:t>
                      </a:r>
                      <a:endParaRPr lang="ru-RU" dirty="0"/>
                    </a:p>
                  </a:txBody>
                  <a:tcPr/>
                </a:tc>
              </a:tr>
              <a:tr h="839391">
                <a:tc>
                  <a:txBody>
                    <a:bodyPr/>
                    <a:lstStyle/>
                    <a:p>
                      <a:r>
                        <a:rPr lang="ru-RU" dirty="0" smtClean="0"/>
                        <a:t>Невероятностный </a:t>
                      </a:r>
                      <a:endParaRPr lang="ru-RU" dirty="0"/>
                    </a:p>
                  </a:txBody>
                  <a:tcPr/>
                </a:tc>
                <a:tc>
                  <a:txBody>
                    <a:bodyPr/>
                    <a:lstStyle/>
                    <a:p>
                      <a:pPr algn="ctr"/>
                      <a:r>
                        <a:rPr lang="ru-RU" dirty="0" smtClean="0"/>
                        <a:t>Неприемлем</a:t>
                      </a:r>
                      <a:endParaRPr lang="ru-RU" dirty="0"/>
                    </a:p>
                  </a:txBody>
                  <a:tcPr/>
                </a:tc>
                <a:tc>
                  <a:txBody>
                    <a:bodyPr/>
                    <a:lstStyle/>
                    <a:p>
                      <a:pPr algn="ctr"/>
                      <a:r>
                        <a:rPr lang="ru-RU" dirty="0" smtClean="0"/>
                        <a:t>Обязателен</a:t>
                      </a:r>
                      <a:endParaRPr lang="ru-RU"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86874" cy="6500858"/>
          </a:xfrm>
        </p:spPr>
        <p:txBody>
          <a:bodyPr/>
          <a:lstStyle/>
          <a:p>
            <a:pPr>
              <a:buNone/>
            </a:pPr>
            <a:r>
              <a:rPr lang="ru-RU" sz="2400" b="1" dirty="0" smtClean="0"/>
              <a:t>Вероятностная аудиторская выборка-</a:t>
            </a:r>
            <a:r>
              <a:rPr lang="ru-RU" sz="2400" dirty="0" smtClean="0"/>
              <a:t> это такая выборка, для которой каждый элемент генеральной совокупности имеет определенную, заранее заданную вероятность быть отобранным. Это позволяет исследователю рассчитать, насколько правильно выборка отражает генеральную совокупность, из которой она выделена (спроектирована). Такую выборку иногда называют еще </a:t>
            </a:r>
            <a:r>
              <a:rPr lang="ru-RU" sz="2400" i="1" dirty="0" smtClean="0"/>
              <a:t>случайной</a:t>
            </a:r>
            <a:r>
              <a:rPr lang="ru-RU" sz="2400" i="1" dirty="0" smtClean="0"/>
              <a:t>.</a:t>
            </a:r>
          </a:p>
          <a:p>
            <a:pPr>
              <a:buNone/>
            </a:pPr>
            <a:r>
              <a:rPr lang="ru-RU" sz="2400" dirty="0" smtClean="0"/>
              <a:t>Вероятностные методы включают:</a:t>
            </a:r>
          </a:p>
          <a:p>
            <a:r>
              <a:rPr lang="ru-RU" sz="2400" dirty="0" smtClean="0"/>
              <a:t>простой </a:t>
            </a:r>
            <a:r>
              <a:rPr lang="ru-RU" sz="2400" dirty="0" smtClean="0"/>
              <a:t>случайный отбор;</a:t>
            </a:r>
          </a:p>
          <a:p>
            <a:r>
              <a:rPr lang="ru-RU" sz="2400" dirty="0" smtClean="0"/>
              <a:t>систематический </a:t>
            </a:r>
            <a:r>
              <a:rPr lang="ru-RU" sz="2400" dirty="0" smtClean="0"/>
              <a:t>отбор</a:t>
            </a:r>
            <a:r>
              <a:rPr lang="ru-RU" sz="2400" dirty="0" smtClean="0"/>
              <a:t>;</a:t>
            </a:r>
          </a:p>
          <a:p>
            <a:r>
              <a:rPr lang="ru-RU" sz="2400" dirty="0" err="1" smtClean="0"/>
              <a:t>компьютезированный</a:t>
            </a:r>
            <a:r>
              <a:rPr lang="ru-RU" sz="2400" dirty="0" smtClean="0"/>
              <a:t> отбор.</a:t>
            </a:r>
          </a:p>
          <a:p>
            <a:pPr>
              <a:buNone/>
            </a:pPr>
            <a:r>
              <a:rPr lang="ru-RU" sz="2400" dirty="0" smtClean="0"/>
              <a:t>1.Простой случайный отбор: широко </a:t>
            </a:r>
            <a:r>
              <a:rPr lang="ru-RU" sz="2400" dirty="0" smtClean="0"/>
              <a:t>применяется в практике аудита в силу простоты и удобства. Этот метод особенно незаменим в тех случаях, когда невозможно установить прямой взаимосвязи между генеральной совокупностью и случайными числами.</a:t>
            </a:r>
          </a:p>
          <a:p>
            <a:pPr>
              <a:buNone/>
            </a:pPr>
            <a:endParaRPr lang="ru-RU"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786874" cy="6572296"/>
          </a:xfrm>
        </p:spPr>
        <p:txBody>
          <a:bodyPr>
            <a:normAutofit/>
          </a:bodyPr>
          <a:lstStyle/>
          <a:p>
            <a:pPr>
              <a:buNone/>
            </a:pPr>
            <a:r>
              <a:rPr lang="ru-RU" sz="2400" dirty="0" smtClean="0"/>
              <a:t>2.Систематический отбор: </a:t>
            </a:r>
            <a:r>
              <a:rPr lang="ru-RU" sz="2400" dirty="0" smtClean="0"/>
              <a:t>Простейшим, хотя и отнимающим много времени, средством отбора элементов выборки является таблица случайных чисел. Таблица случайных чисел — это список случайных чисел, объединенных в табличную форму для облегчения их выбора. Правильное использование таблицы случайных чисел является важной составляющей для гарантированного получения репрезентативной выборки</a:t>
            </a:r>
            <a:r>
              <a:rPr lang="ru-RU" sz="2400" dirty="0" smtClean="0"/>
              <a:t>.</a:t>
            </a:r>
          </a:p>
          <a:p>
            <a:pPr>
              <a:buNone/>
            </a:pPr>
            <a:r>
              <a:rPr lang="ru-RU" sz="2400" dirty="0" smtClean="0"/>
              <a:t>3.Компьютезированный отбор: </a:t>
            </a:r>
            <a:r>
              <a:rPr lang="ru-RU" sz="2400" dirty="0" smtClean="0"/>
              <a:t>используют специальные программы — генераторы случайных чисел. Преимущество такого метода перед таблицами случайных чисел — экономия времени, уменьшенная вероятность аудиторской ошибки при выборе чисел и автоматическое документирование. Однако даже и в этом случае требуется определенное предварительное планирование и представление о принципах работы с таблицами случайных чисел.</a:t>
            </a:r>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14290"/>
            <a:ext cx="9144000" cy="6500858"/>
          </a:xfrm>
        </p:spPr>
        <p:txBody>
          <a:bodyPr/>
          <a:lstStyle/>
          <a:p>
            <a:pPr>
              <a:buNone/>
            </a:pPr>
            <a:r>
              <a:rPr lang="ru-RU" b="1" dirty="0" err="1" smtClean="0"/>
              <a:t>Невероятностная</a:t>
            </a:r>
            <a:r>
              <a:rPr lang="ru-RU" b="1" dirty="0" smtClean="0"/>
              <a:t> аудиторская выборка: </a:t>
            </a:r>
            <a:r>
              <a:rPr lang="ru-RU" sz="2400" b="1" dirty="0" smtClean="0"/>
              <a:t>т</a:t>
            </a:r>
            <a:r>
              <a:rPr lang="ru-RU" sz="2400" dirty="0" smtClean="0"/>
              <a:t>ри </a:t>
            </a:r>
            <a:r>
              <a:rPr lang="ru-RU" sz="2400" dirty="0" smtClean="0"/>
              <a:t>обычно используемых подхода к отбору с неравной вероятностью — это блочный отбор, беспорядочный отбор и оценочные методы</a:t>
            </a:r>
            <a:r>
              <a:rPr lang="ru-RU" sz="2400" dirty="0" smtClean="0"/>
              <a:t>.</a:t>
            </a:r>
          </a:p>
          <a:p>
            <a:pPr>
              <a:buNone/>
            </a:pPr>
            <a:r>
              <a:rPr lang="ru-RU" sz="2400" dirty="0" smtClean="0"/>
              <a:t>1.Блочный отбор -представляет </a:t>
            </a:r>
            <a:r>
              <a:rPr lang="ru-RU" sz="2400" dirty="0" smtClean="0"/>
              <a:t>собой отбор последовательности нескольких элементов. Как только первая единица блока выбрана, остаток блока получают автоматически</a:t>
            </a:r>
            <a:r>
              <a:rPr lang="ru-RU" sz="2400" dirty="0" smtClean="0"/>
              <a:t>.</a:t>
            </a:r>
            <a:r>
              <a:rPr lang="ru-RU" sz="2400" dirty="0" smtClean="0"/>
              <a:t> Блочный отбор приемлем для проверок документов и операций, если используется обоснованное количество блоков</a:t>
            </a:r>
            <a:r>
              <a:rPr lang="ru-RU" sz="2400" dirty="0" smtClean="0"/>
              <a:t>.</a:t>
            </a:r>
          </a:p>
          <a:p>
            <a:pPr>
              <a:buNone/>
            </a:pPr>
            <a:r>
              <a:rPr lang="ru-RU" sz="2400" dirty="0" smtClean="0"/>
              <a:t>2.</a:t>
            </a:r>
            <a:r>
              <a:rPr lang="ru-RU" sz="2400" i="1" dirty="0" smtClean="0"/>
              <a:t> </a:t>
            </a:r>
            <a:r>
              <a:rPr lang="ru-RU" sz="2400" dirty="0" smtClean="0"/>
              <a:t>Беспорядочный</a:t>
            </a:r>
            <a:r>
              <a:rPr lang="ru-RU" sz="2400" i="1" dirty="0" smtClean="0"/>
              <a:t> </a:t>
            </a:r>
            <a:r>
              <a:rPr lang="ru-RU" sz="2400" dirty="0" smtClean="0"/>
              <a:t>отбор. Когда аудитор исследует совокупность и получает единицы для выборки безотносительно к ее объему, источнику или другим характеристикам, он пытается выбирать объективно. Это называется беспорядочным отбором.</a:t>
            </a:r>
          </a:p>
          <a:p>
            <a:pPr>
              <a:buNone/>
            </a:pPr>
            <a:r>
              <a:rPr lang="ru-RU" sz="2400" dirty="0" smtClean="0"/>
              <a:t>     Наиболее </a:t>
            </a:r>
            <a:r>
              <a:rPr lang="ru-RU" sz="2400" dirty="0" smtClean="0"/>
              <a:t>серьезным недостатком беспорядочного объема является то, что при таком отборе трудно оставаться полностью объективным, выбирая единицы</a:t>
            </a:r>
          </a:p>
          <a:p>
            <a:pPr>
              <a:buNone/>
            </a:pPr>
            <a:endParaRPr lang="ru-RU"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271</TotalTime>
  <Words>602</Words>
  <Application>Microsoft Office PowerPoint</Application>
  <PresentationFormat>Экран (4:3)</PresentationFormat>
  <Paragraphs>66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Апекс</vt:lpstr>
      <vt:lpstr>БПОУ «Вологодский Аграрно-экономический колледж»</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БПОУ «Вологодский Аграрно-экономический колледж»</dc:title>
  <dc:creator>ПК</dc:creator>
  <cp:lastModifiedBy>ПК</cp:lastModifiedBy>
  <cp:revision>28</cp:revision>
  <dcterms:created xsi:type="dcterms:W3CDTF">2022-05-25T07:13:16Z</dcterms:created>
  <dcterms:modified xsi:type="dcterms:W3CDTF">2022-05-26T12:26:40Z</dcterms:modified>
</cp:coreProperties>
</file>