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2" r:id="rId7"/>
    <p:sldId id="275" r:id="rId8"/>
    <p:sldId id="274" r:id="rId9"/>
    <p:sldId id="273" r:id="rId10"/>
    <p:sldId id="271" r:id="rId11"/>
    <p:sldId id="272" r:id="rId12"/>
    <p:sldId id="270" r:id="rId13"/>
    <p:sldId id="269" r:id="rId14"/>
    <p:sldId id="263" r:id="rId15"/>
    <p:sldId id="268" r:id="rId16"/>
    <p:sldId id="267" r:id="rId17"/>
    <p:sldId id="266" r:id="rId18"/>
    <p:sldId id="265" r:id="rId19"/>
    <p:sldId id="264" r:id="rId20"/>
    <p:sldId id="261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23" autoAdjust="0"/>
  </p:normalViewPr>
  <p:slideViewPr>
    <p:cSldViewPr snapToGrid="0">
      <p:cViewPr varScale="1">
        <p:scale>
          <a:sx n="68" d="100"/>
          <a:sy n="68" d="100"/>
        </p:scale>
        <p:origin x="7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87561C-92F1-4865-8562-2B65DE80A5AC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0DCB0-E653-437A-98E4-CB9D4772DC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672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20DCB0-E653-437A-98E4-CB9D4772DC2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67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20DCB0-E653-437A-98E4-CB9D4772DC2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3421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82EDE-D455-4EA0-95A6-C2BCF5B69036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8E691-5916-426A-8A8A-A5CBFF05BE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02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82EDE-D455-4EA0-95A6-C2BCF5B69036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8E691-5916-426A-8A8A-A5CBFF05BE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585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82EDE-D455-4EA0-95A6-C2BCF5B69036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8E691-5916-426A-8A8A-A5CBFF05BE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1846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82EDE-D455-4EA0-95A6-C2BCF5B69036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8E691-5916-426A-8A8A-A5CBFF05BE03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25712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82EDE-D455-4EA0-95A6-C2BCF5B69036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8E691-5916-426A-8A8A-A5CBFF05BE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3842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82EDE-D455-4EA0-95A6-C2BCF5B69036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8E691-5916-426A-8A8A-A5CBFF05BE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556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82EDE-D455-4EA0-95A6-C2BCF5B69036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8E691-5916-426A-8A8A-A5CBFF05BE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33110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82EDE-D455-4EA0-95A6-C2BCF5B69036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8E691-5916-426A-8A8A-A5CBFF05BE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6962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82EDE-D455-4EA0-95A6-C2BCF5B69036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8E691-5916-426A-8A8A-A5CBFF05BE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740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82EDE-D455-4EA0-95A6-C2BCF5B69036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8E691-5916-426A-8A8A-A5CBFF05BE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2588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82EDE-D455-4EA0-95A6-C2BCF5B69036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8E691-5916-426A-8A8A-A5CBFF05BE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679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82EDE-D455-4EA0-95A6-C2BCF5B69036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8E691-5916-426A-8A8A-A5CBFF05BE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696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82EDE-D455-4EA0-95A6-C2BCF5B69036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8E691-5916-426A-8A8A-A5CBFF05BE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8492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82EDE-D455-4EA0-95A6-C2BCF5B69036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8E691-5916-426A-8A8A-A5CBFF05BE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7537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82EDE-D455-4EA0-95A6-C2BCF5B69036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8E691-5916-426A-8A8A-A5CBFF05BE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605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82EDE-D455-4EA0-95A6-C2BCF5B69036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8E691-5916-426A-8A8A-A5CBFF05BE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349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82EDE-D455-4EA0-95A6-C2BCF5B69036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8E691-5916-426A-8A8A-A5CBFF05BE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3583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5782EDE-D455-4EA0-95A6-C2BCF5B69036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8E691-5916-426A-8A8A-A5CBFF05BE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1248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4E0063F-85D9-49B1-8A50-03EC1FB25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18355"/>
            <a:ext cx="12192000" cy="1986604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dirty="0">
                <a:solidFill>
                  <a:schemeClr val="accent2"/>
                </a:solidFill>
              </a:rPr>
              <a:t>Особенности инвентаризации имущества и обязательств индивидуального предпринимателя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07E3E53-FA1A-4489-8AB2-C23A8A153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9005" y="204677"/>
            <a:ext cx="2940050" cy="1524000"/>
          </a:xfr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/>
          <a:lstStyle/>
          <a:p>
            <a:r>
              <a:rPr lang="ru-RU" dirty="0">
                <a:solidFill>
                  <a:schemeClr val="accent2"/>
                </a:solidFill>
              </a:rPr>
              <a:t>Вологодский аграрно-экономический колледж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75AED155-B05C-4D24-B89D-1FA1F2791DBD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7986775" y="4366083"/>
            <a:ext cx="4079598" cy="1986604"/>
          </a:xfrm>
        </p:spPr>
        <p:txBody>
          <a:bodyPr>
            <a:normAutofit fontScale="40000" lnSpcReduction="20000"/>
          </a:bodyPr>
          <a:lstStyle/>
          <a:p>
            <a:r>
              <a:rPr lang="ru-RU" sz="5500" dirty="0"/>
              <a:t>Выполняла:  студентка 232гр Лукинская Арина Александровна.</a:t>
            </a:r>
          </a:p>
          <a:p>
            <a:r>
              <a:rPr lang="ru-RU" sz="5500" dirty="0"/>
              <a:t>Руководитель: Демидова Юлия Васильевна</a:t>
            </a:r>
          </a:p>
          <a:p>
            <a:r>
              <a:rPr lang="ru-RU" sz="5500" dirty="0"/>
              <a:t>2022 год. </a:t>
            </a:r>
          </a:p>
          <a:p>
            <a:endParaRPr lang="ru-RU" sz="3500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4A907E30-F59D-4145-94C4-4B101C633E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539138" y="4077952"/>
            <a:ext cx="709917" cy="576262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FF09F08-825B-47FE-AE17-B3845409B04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44529" y="817667"/>
            <a:ext cx="3682045" cy="870126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1934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B9F1767-90DD-433D-91E1-32738E217992}"/>
              </a:ext>
            </a:extLst>
          </p:cNvPr>
          <p:cNvSpPr/>
          <p:nvPr/>
        </p:nvSpPr>
        <p:spPr>
          <a:xfrm>
            <a:off x="2052710" y="1299985"/>
            <a:ext cx="808657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6. До начала проверки фактического наличия имущества инвентаризационной комиссии надлежит получить последние на момент инвентаризации приходные и расходные документы или отчёты о движении материальных ценностей и денежных средств. Председатель комиссии визирует отчёт материально – ответственного лица.</a:t>
            </a:r>
          </a:p>
          <a:p>
            <a:r>
              <a:rPr lang="ru-RU" sz="2000" dirty="0"/>
              <a:t>7. Материально – ответственные лица дают расписки о том, что к началу инвентаризации все расходные и приходные документы сданы в бухгалтерию или переданы комиссии и все ценности, поступившие оприходованы, а выбывшие – списаны в расход.</a:t>
            </a:r>
          </a:p>
          <a:p>
            <a:r>
              <a:rPr lang="ru-RU" sz="2000" dirty="0"/>
              <a:t>8. Инвентаризационная комиссия обеспечивает полноту и точность проверки данных о фактических остатках активов и финансовых обязательств, правильность и своевременность оформления материалов инвентаризации;</a:t>
            </a:r>
          </a:p>
        </p:txBody>
      </p:sp>
    </p:spTree>
    <p:extLst>
      <p:ext uri="{BB962C8B-B14F-4D97-AF65-F5344CB8AC3E}">
        <p14:creationId xmlns:p14="http://schemas.microsoft.com/office/powerpoint/2010/main" val="1979564621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89BC471-9F5F-4F12-93ED-3D89A3463A54}"/>
              </a:ext>
            </a:extLst>
          </p:cNvPr>
          <p:cNvSpPr/>
          <p:nvPr/>
        </p:nvSpPr>
        <p:spPr>
          <a:xfrm>
            <a:off x="2241452" y="1417884"/>
            <a:ext cx="770909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9.Руководитель организации должен создать условия, обеспечивающие полную и точную проверку фактического наличия имущества в установленные сроки (обеспечить рабочей силой для перевешивания и перемещения грузов, мерной тарой, технически исправными весами);</a:t>
            </a:r>
          </a:p>
          <a:p>
            <a:r>
              <a:rPr lang="ru-RU" sz="2000" dirty="0"/>
              <a:t>10.Фактическое наличие имущества определяется путём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обязательного</a:t>
            </a:r>
            <a:r>
              <a:rPr lang="ru-RU" sz="2000" dirty="0"/>
              <a:t> пересчёта, взвешивания, обмера. Пересчёт ценностей ведёт председатель комиссии и материально – ответственное лицо;</a:t>
            </a:r>
          </a:p>
          <a:p>
            <a:r>
              <a:rPr lang="ru-RU" sz="2000" dirty="0"/>
              <a:t>11.Если инвентаризация проводится в течение нескольких дней, то помещение, где хранятся материальные ценности, при уходе инвентаризационной комиссии должны быть опечатаны;</a:t>
            </a:r>
          </a:p>
        </p:txBody>
      </p:sp>
    </p:spTree>
    <p:extLst>
      <p:ext uri="{BB962C8B-B14F-4D97-AF65-F5344CB8AC3E}">
        <p14:creationId xmlns:p14="http://schemas.microsoft.com/office/powerpoint/2010/main" val="3050063796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679BCA3-65EA-4F72-B39E-1AB03D4404A0}"/>
              </a:ext>
            </a:extLst>
          </p:cNvPr>
          <p:cNvSpPr/>
          <p:nvPr/>
        </p:nvSpPr>
        <p:spPr>
          <a:xfrm>
            <a:off x="2396197" y="1971881"/>
            <a:ext cx="739960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12. Во время перерывов в работе инвентаризационной комиссии документы должны храниться в сейфе в закрытом помещении, где проводится инвентаризация;</a:t>
            </a:r>
          </a:p>
          <a:p>
            <a:r>
              <a:rPr lang="ru-RU" sz="2000" dirty="0"/>
              <a:t>13. По окончании инвентаризации материально - ответственные лица дают расписку о том, что претензий к комиссии не имеют.</a:t>
            </a:r>
          </a:p>
          <a:p>
            <a:r>
              <a:rPr lang="ru-RU" sz="2000" dirty="0"/>
              <a:t>14. По окончании инвентаризации могут проводиться контрольные проверки правильности её проведения, обязательно до открытия склада , кладовой , где проводилась инвентаризация.</a:t>
            </a:r>
          </a:p>
        </p:txBody>
      </p:sp>
    </p:spTree>
    <p:extLst>
      <p:ext uri="{BB962C8B-B14F-4D97-AF65-F5344CB8AC3E}">
        <p14:creationId xmlns:p14="http://schemas.microsoft.com/office/powerpoint/2010/main" val="2018047468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4FF9D3E-8E11-4F18-AB2C-4231E29B7DB5}"/>
              </a:ext>
            </a:extLst>
          </p:cNvPr>
          <p:cNvSpPr/>
          <p:nvPr/>
        </p:nvSpPr>
        <p:spPr>
          <a:xfrm>
            <a:off x="647114" y="320432"/>
            <a:ext cx="71182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Вопрос 3. Документальное оформление инвентаризации.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53AD9A2-5053-482A-87DE-849A8FB24C33}"/>
              </a:ext>
            </a:extLst>
          </p:cNvPr>
          <p:cNvSpPr/>
          <p:nvPr/>
        </p:nvSpPr>
        <p:spPr>
          <a:xfrm>
            <a:off x="2058572" y="1847449"/>
            <a:ext cx="807485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1.Сведения о фактическом наличии имущества записываются в инвентаризационные описи не менее чем в двух экземплярах.</a:t>
            </a:r>
          </a:p>
          <a:p>
            <a:r>
              <a:rPr lang="ru-RU" sz="2000" dirty="0"/>
              <a:t>2.Инвентаризационные описи могут быть заполнены как с использованием средств автоматизации, так и ручным способом – чернилами чётко, ясно, без помарок и подчисток.</a:t>
            </a:r>
          </a:p>
          <a:p>
            <a:r>
              <a:rPr lang="ru-RU" sz="2000" dirty="0"/>
              <a:t>3. Ошибки исправляются во всех экземплярах описей корректурным способом.</a:t>
            </a:r>
          </a:p>
          <a:p>
            <a:r>
              <a:rPr lang="ru-RU" sz="2000" dirty="0"/>
              <a:t>4. В описях не допускается оставлять незаполненные строки, на последних страницах незаполненные строки прочёркиваются.</a:t>
            </a:r>
          </a:p>
        </p:txBody>
      </p:sp>
    </p:spTree>
    <p:extLst>
      <p:ext uri="{BB962C8B-B14F-4D97-AF65-F5344CB8AC3E}">
        <p14:creationId xmlns:p14="http://schemas.microsoft.com/office/powerpoint/2010/main" val="1131712268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CEF9D8B-7E5D-4C16-972D-E9967EF9B0AF}"/>
              </a:ext>
            </a:extLst>
          </p:cNvPr>
          <p:cNvSpPr/>
          <p:nvPr/>
        </p:nvSpPr>
        <p:spPr>
          <a:xfrm>
            <a:off x="2304757" y="1690062"/>
            <a:ext cx="758248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5.На последней странице описи должна быть сделана отметка о проверке цен, таксировке и подсчёте итогов за подписями лиц, проводивших эту проверку.</a:t>
            </a:r>
          </a:p>
          <a:p>
            <a:r>
              <a:rPr lang="ru-RU" sz="2000" dirty="0"/>
              <a:t>6. Описи подписывают все члены инвентаризационной комиссии и материально – ответственные лица. В конце описи материально – ответственные лица дают расписку, подтверждающую проверку комиссией имущества в их присутствии, об отсутствии к членам комиссии каких – либо претензий и принятии перечисленного в описи имущества на ответственное хранение.</a:t>
            </a:r>
          </a:p>
        </p:txBody>
      </p:sp>
    </p:spTree>
    <p:extLst>
      <p:ext uri="{BB962C8B-B14F-4D97-AF65-F5344CB8AC3E}">
        <p14:creationId xmlns:p14="http://schemas.microsoft.com/office/powerpoint/2010/main" val="1552939394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E52F923-BF2F-41AC-A03C-9A3A89E2042F}"/>
              </a:ext>
            </a:extLst>
          </p:cNvPr>
          <p:cNvSpPr/>
          <p:nvPr/>
        </p:nvSpPr>
        <p:spPr>
          <a:xfrm>
            <a:off x="2009335" y="1228397"/>
            <a:ext cx="817332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7. При проверке фактического наличия имущества в случае смены материально – ответственных лиц принявший имущество расписывается в описи в получении, а сдавший – в сдаче этого имущества.</a:t>
            </a:r>
          </a:p>
          <a:p>
            <a:r>
              <a:rPr lang="ru-RU" sz="2000" dirty="0"/>
              <a:t>8. На имущество, находящиеся на ответственном хранении, арендованное составляются отдельные описи.</a:t>
            </a:r>
          </a:p>
          <a:p>
            <a:r>
              <a:rPr lang="ru-RU" sz="2000" dirty="0"/>
              <a:t>9. Ценности поступившие во время инвентаризации принимаются, но записываются в отдельную опись.</a:t>
            </a:r>
          </a:p>
          <a:p>
            <a:r>
              <a:rPr lang="ru-RU" sz="2000" dirty="0"/>
              <a:t>10.Во время инвентаризации с письменного разрешения руководителя организации, разрешается отпуск ценностей, их записывают в отдельную опись.</a:t>
            </a:r>
          </a:p>
          <a:p>
            <a:r>
              <a:rPr lang="ru-RU" sz="2000" dirty="0"/>
              <a:t>11. Ценности, утратившие своё качество, комиссия записывает в акт о порче, который утверждается руководителем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3664691554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88DC964-6C4E-4632-831D-03A77C36D5F8}"/>
              </a:ext>
            </a:extLst>
          </p:cNvPr>
          <p:cNvSpPr/>
          <p:nvPr/>
        </p:nvSpPr>
        <p:spPr>
          <a:xfrm>
            <a:off x="548640" y="404837"/>
            <a:ext cx="99036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Вопрос 4. Порядок выявления результатов инвентаризации и отражение их в учёте.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92668F8-D274-4F49-B506-58EFD63C2A83}"/>
              </a:ext>
            </a:extLst>
          </p:cNvPr>
          <p:cNvSpPr/>
          <p:nvPr/>
        </p:nvSpPr>
        <p:spPr>
          <a:xfrm>
            <a:off x="1868658" y="1778285"/>
            <a:ext cx="845468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1. По окончании инвентаризации председатель комиссии все материалы передаёт в бухгалтерию, где подвергаются тщательной проверке.</a:t>
            </a:r>
          </a:p>
          <a:p>
            <a:r>
              <a:rPr lang="ru-RU" dirty="0"/>
              <a:t>2. После проверки описей определяется результат инвентаризации путём сопоставления фактического наличия имущества (инвентаризационная опись) с данными бухгалтерского учёта (отчёт материально – ответственного лица).</a:t>
            </a:r>
          </a:p>
          <a:p>
            <a:r>
              <a:rPr lang="ru-RU" dirty="0"/>
              <a:t>3. В результате сопоставления может быть:</a:t>
            </a:r>
          </a:p>
          <a:p>
            <a:r>
              <a:rPr lang="ru-RU" dirty="0"/>
              <a:t>-Равенство фактических и учётных данных;</a:t>
            </a:r>
          </a:p>
          <a:p>
            <a:r>
              <a:rPr lang="ru-RU" dirty="0"/>
              <a:t>-Недостача (фактические данные &lt;учётных данных);</a:t>
            </a:r>
          </a:p>
          <a:p>
            <a:r>
              <a:rPr lang="ru-RU" dirty="0"/>
              <a:t>-Излишек (фактические данные &gt;учётных данных);</a:t>
            </a:r>
          </a:p>
          <a:p>
            <a:r>
              <a:rPr lang="ru-RU" dirty="0"/>
              <a:t>4. Результат инвентаризации оформляется сличительной ведомостью, актами.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9540187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41F1CBF-EBCD-45C8-8E38-D67DE5DA9EE1}"/>
              </a:ext>
            </a:extLst>
          </p:cNvPr>
          <p:cNvSpPr/>
          <p:nvPr/>
        </p:nvSpPr>
        <p:spPr>
          <a:xfrm>
            <a:off x="1458350" y="920621"/>
            <a:ext cx="92752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5. Результаты инвентаризации рассматриваются и утверждаются руководителем организации.</a:t>
            </a:r>
          </a:p>
          <a:p>
            <a:r>
              <a:rPr lang="ru-RU" sz="2000" dirty="0"/>
              <a:t>6. Выявленные при инвентаризации расхождения фактического наличия имущества с данными бухгалтерского учёта регулируются в соответствии с Методическими указаниями по инвентаризации имущества и финансовых обязательств:</a:t>
            </a:r>
          </a:p>
          <a:p>
            <a:r>
              <a:rPr lang="ru-RU" sz="2000" b="1" dirty="0"/>
              <a:t>-Излишки имущества подлежат оприходованию и зачислению в доход организации с установлением причин возникновения излишка и виновных лиц;</a:t>
            </a:r>
          </a:p>
          <a:p>
            <a:r>
              <a:rPr lang="ru-RU" sz="2000" b="1" dirty="0"/>
              <a:t>-Недостача ценностей в пределах норм, утверждённых в законодательном</a:t>
            </a:r>
          </a:p>
          <a:p>
            <a:r>
              <a:rPr lang="ru-RU" sz="2000" b="1" dirty="0"/>
              <a:t>порядке, списывается по распоряжению руководителя организации на затраты организации;</a:t>
            </a:r>
          </a:p>
          <a:p>
            <a:r>
              <a:rPr lang="ru-RU" sz="2000" b="1" dirty="0"/>
              <a:t>-Недостачи материальных ценностей, денежных средств и другого имущества, а также порча сверх норм естественной убыли относятся на виновных лиц;</a:t>
            </a:r>
          </a:p>
        </p:txBody>
      </p:sp>
    </p:spTree>
    <p:extLst>
      <p:ext uri="{BB962C8B-B14F-4D97-AF65-F5344CB8AC3E}">
        <p14:creationId xmlns:p14="http://schemas.microsoft.com/office/powerpoint/2010/main" val="1375308255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0BF97B2-3FEF-46C9-B1C7-BC3C73C55D96}"/>
              </a:ext>
            </a:extLst>
          </p:cNvPr>
          <p:cNvSpPr/>
          <p:nvPr/>
        </p:nvSpPr>
        <p:spPr>
          <a:xfrm>
            <a:off x="2086707" y="1536174"/>
            <a:ext cx="801858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-Недостача погашается виновным лицом следующим образом:</a:t>
            </a:r>
          </a:p>
          <a:p>
            <a:r>
              <a:rPr lang="ru-RU" sz="2000" b="1" dirty="0"/>
              <a:t>-Материально - ответственное лицо добровольно возмещает ущерб в кассу организации или удерживается из заработной платы с письменного согласия работника;</a:t>
            </a:r>
          </a:p>
          <a:p>
            <a:r>
              <a:rPr lang="ru-RU" sz="2000" b="1" dirty="0"/>
              <a:t>-Через </a:t>
            </a:r>
            <a:r>
              <a:rPr lang="ru-RU" sz="2000" b="1" dirty="0" err="1"/>
              <a:t>судебно</a:t>
            </a:r>
            <a:r>
              <a:rPr lang="ru-RU" sz="2000" b="1" dirty="0"/>
              <a:t> – следственные органы.</a:t>
            </a:r>
          </a:p>
          <a:p>
            <a:endParaRPr lang="ru-RU" sz="2000" b="1" dirty="0"/>
          </a:p>
          <a:p>
            <a:r>
              <a:rPr lang="ru-RU" sz="2000" dirty="0"/>
              <a:t>7. Выявленные при инвентаризации расхождения между фактическим наличием активов и данными бухгалтерского учёта подлежат регистрации в бухгалтерском учёте в том отчётном периоде, к которому относится дата, по состоянию на которую проводилась инвентаризация.</a:t>
            </a:r>
          </a:p>
        </p:txBody>
      </p:sp>
    </p:spTree>
    <p:extLst>
      <p:ext uri="{BB962C8B-B14F-4D97-AF65-F5344CB8AC3E}">
        <p14:creationId xmlns:p14="http://schemas.microsoft.com/office/powerpoint/2010/main" val="3138422233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E2F8A88-5FFB-4E33-9D38-50ADCC295DC2}"/>
              </a:ext>
            </a:extLst>
          </p:cNvPr>
          <p:cNvSpPr/>
          <p:nvPr/>
        </p:nvSpPr>
        <p:spPr>
          <a:xfrm>
            <a:off x="1931963" y="197346"/>
            <a:ext cx="8328074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Порядок отражения результатов инвентаризации в учёте:</a:t>
            </a:r>
          </a:p>
          <a:p>
            <a:endParaRPr lang="ru-RU" dirty="0"/>
          </a:p>
          <a:p>
            <a:r>
              <a:rPr lang="ru-RU" dirty="0"/>
              <a:t>I. Излишки приходуются в доход организации:</a:t>
            </a:r>
          </a:p>
          <a:p>
            <a:r>
              <a:rPr lang="ru-RU" dirty="0" err="1"/>
              <a:t>Дт</a:t>
            </a:r>
            <a:r>
              <a:rPr lang="ru-RU" dirty="0"/>
              <a:t> </a:t>
            </a:r>
            <a:r>
              <a:rPr lang="ru-RU" dirty="0" err="1"/>
              <a:t>Кт</a:t>
            </a:r>
            <a:endParaRPr lang="ru-RU" dirty="0"/>
          </a:p>
          <a:p>
            <a:r>
              <a:rPr lang="ru-RU" dirty="0"/>
              <a:t>50,10,41,01,43 91/1</a:t>
            </a:r>
          </a:p>
          <a:p>
            <a:r>
              <a:rPr lang="ru-RU" dirty="0"/>
              <a:t>II. 1. Недостача активов до решения руководителя:</a:t>
            </a:r>
          </a:p>
          <a:p>
            <a:r>
              <a:rPr lang="ru-RU" dirty="0" err="1"/>
              <a:t>Дт</a:t>
            </a:r>
            <a:r>
              <a:rPr lang="ru-RU" dirty="0"/>
              <a:t> </a:t>
            </a:r>
            <a:r>
              <a:rPr lang="ru-RU" dirty="0" err="1"/>
              <a:t>Кт</a:t>
            </a:r>
            <a:endParaRPr lang="ru-RU" dirty="0"/>
          </a:p>
          <a:p>
            <a:r>
              <a:rPr lang="ru-RU" dirty="0"/>
              <a:t>94 50,01,10,41,43</a:t>
            </a:r>
          </a:p>
          <a:p>
            <a:r>
              <a:rPr lang="ru-RU" dirty="0"/>
              <a:t>2. Списание недостачи в пределах норм естественной убыли за счёт организации</a:t>
            </a:r>
          </a:p>
          <a:p>
            <a:r>
              <a:rPr lang="ru-RU" dirty="0" err="1"/>
              <a:t>Дт</a:t>
            </a:r>
            <a:r>
              <a:rPr lang="ru-RU" dirty="0"/>
              <a:t> </a:t>
            </a:r>
            <a:r>
              <a:rPr lang="ru-RU" dirty="0" err="1"/>
              <a:t>Кт</a:t>
            </a:r>
            <a:endParaRPr lang="ru-RU" dirty="0"/>
          </a:p>
          <a:p>
            <a:r>
              <a:rPr lang="ru-RU" dirty="0"/>
              <a:t>26,44 94</a:t>
            </a:r>
          </a:p>
          <a:p>
            <a:r>
              <a:rPr lang="ru-RU" dirty="0"/>
              <a:t>3. Окончательная недостача относиться на виновное лицо:</a:t>
            </a:r>
          </a:p>
          <a:p>
            <a:r>
              <a:rPr lang="ru-RU" dirty="0" err="1"/>
              <a:t>Дт</a:t>
            </a:r>
            <a:r>
              <a:rPr lang="ru-RU" dirty="0"/>
              <a:t> </a:t>
            </a:r>
            <a:r>
              <a:rPr lang="ru-RU" dirty="0" err="1"/>
              <a:t>Кт</a:t>
            </a:r>
            <a:endParaRPr lang="ru-RU" dirty="0"/>
          </a:p>
          <a:p>
            <a:r>
              <a:rPr lang="ru-RU" dirty="0"/>
              <a:t>73/2 94</a:t>
            </a:r>
          </a:p>
          <a:p>
            <a:r>
              <a:rPr lang="ru-RU" dirty="0"/>
              <a:t>4. Погашение недостачи виновным лицом:</a:t>
            </a:r>
          </a:p>
          <a:p>
            <a:r>
              <a:rPr lang="ru-RU" dirty="0"/>
              <a:t>а) в кассу - </a:t>
            </a:r>
            <a:r>
              <a:rPr lang="ru-RU" dirty="0" err="1"/>
              <a:t>Дт</a:t>
            </a:r>
            <a:r>
              <a:rPr lang="ru-RU" dirty="0"/>
              <a:t> 50/1 </a:t>
            </a:r>
            <a:r>
              <a:rPr lang="ru-RU" dirty="0" err="1"/>
              <a:t>Кт</a:t>
            </a:r>
            <a:r>
              <a:rPr lang="ru-RU" dirty="0"/>
              <a:t> 73/2</a:t>
            </a:r>
          </a:p>
          <a:p>
            <a:r>
              <a:rPr lang="ru-RU" dirty="0"/>
              <a:t>б) удержание из заработной платы:</a:t>
            </a:r>
          </a:p>
          <a:p>
            <a:r>
              <a:rPr lang="ru-RU" dirty="0" err="1"/>
              <a:t>Дт</a:t>
            </a:r>
            <a:r>
              <a:rPr lang="ru-RU" dirty="0"/>
              <a:t> </a:t>
            </a:r>
            <a:r>
              <a:rPr lang="ru-RU" dirty="0" err="1"/>
              <a:t>Кт</a:t>
            </a:r>
            <a:endParaRPr lang="ru-RU" dirty="0"/>
          </a:p>
          <a:p>
            <a:r>
              <a:rPr lang="ru-RU" dirty="0"/>
              <a:t>70 73/2</a:t>
            </a:r>
          </a:p>
          <a:p>
            <a:r>
              <a:rPr lang="ru-RU" dirty="0"/>
              <a:t>5. Недостачи отказанные судом в иске:</a:t>
            </a:r>
          </a:p>
          <a:p>
            <a:r>
              <a:rPr lang="ru-RU" dirty="0" err="1"/>
              <a:t>Дт</a:t>
            </a:r>
            <a:r>
              <a:rPr lang="ru-RU" dirty="0"/>
              <a:t> </a:t>
            </a:r>
            <a:r>
              <a:rPr lang="ru-RU" dirty="0" err="1"/>
              <a:t>Кт</a:t>
            </a:r>
            <a:endParaRPr lang="ru-RU" dirty="0"/>
          </a:p>
          <a:p>
            <a:r>
              <a:rPr lang="ru-RU" dirty="0"/>
              <a:t>91/2 94</a:t>
            </a:r>
          </a:p>
        </p:txBody>
      </p:sp>
    </p:spTree>
    <p:extLst>
      <p:ext uri="{BB962C8B-B14F-4D97-AF65-F5344CB8AC3E}">
        <p14:creationId xmlns:p14="http://schemas.microsoft.com/office/powerpoint/2010/main" val="198755622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F9EEEF-F88B-4133-825E-5ACA0E21B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dirty="0"/>
              <a:t>План: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4C9203-F628-4DFD-A7E9-48B1180C3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Понятие, цели, виды инвентаризации.</a:t>
            </a:r>
          </a:p>
          <a:p>
            <a:r>
              <a:rPr lang="ru-RU" sz="2800" dirty="0"/>
              <a:t>Общий порядок проведения инвентаризации.</a:t>
            </a:r>
          </a:p>
          <a:p>
            <a:r>
              <a:rPr lang="ru-RU" sz="2800" dirty="0"/>
              <a:t>Документальное оформление инвентаризации.</a:t>
            </a:r>
          </a:p>
          <a:p>
            <a:r>
              <a:rPr lang="ru-RU" sz="2800" dirty="0"/>
              <a:t>Порядок выявления результатов инвентаризации и отражение их в учёте.</a:t>
            </a:r>
          </a:p>
        </p:txBody>
      </p:sp>
    </p:spTree>
    <p:extLst>
      <p:ext uri="{BB962C8B-B14F-4D97-AF65-F5344CB8AC3E}">
        <p14:creationId xmlns:p14="http://schemas.microsoft.com/office/powerpoint/2010/main" val="922655563"/>
      </p:ext>
    </p:extLst>
  </p:cSld>
  <p:clrMapOvr>
    <a:masterClrMapping/>
  </p:clrMapOvr>
  <p:transition spd="slow">
    <p:randomBar dir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E831291-CD37-42BF-82CE-C649325B12A6}"/>
              </a:ext>
            </a:extLst>
          </p:cNvPr>
          <p:cNvSpPr/>
          <p:nvPr/>
        </p:nvSpPr>
        <p:spPr>
          <a:xfrm>
            <a:off x="0" y="1905506"/>
            <a:ext cx="12192000" cy="30469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96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Спасибо за </a:t>
            </a:r>
          </a:p>
          <a:p>
            <a:pPr algn="ctr"/>
            <a:r>
              <a:rPr lang="ru-RU" sz="96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802815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zoom/>
      </p:transition>
    </mc:Choice>
    <mc:Fallback>
      <p:transition spd="slow">
        <p:zo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6EFD5C2-1797-4F03-AE45-0A55FEBE7B20}"/>
              </a:ext>
            </a:extLst>
          </p:cNvPr>
          <p:cNvSpPr txBox="1"/>
          <p:nvPr/>
        </p:nvSpPr>
        <p:spPr>
          <a:xfrm>
            <a:off x="368150" y="126609"/>
            <a:ext cx="5727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Вопрос 1. Понятие, цели, виды инвентаризации.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26FEDB-196F-4929-88CF-696DDEDE9939}"/>
              </a:ext>
            </a:extLst>
          </p:cNvPr>
          <p:cNvSpPr txBox="1"/>
          <p:nvPr/>
        </p:nvSpPr>
        <p:spPr>
          <a:xfrm>
            <a:off x="1519311" y="1378634"/>
            <a:ext cx="84124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В соответствии со статьёй 11 ФЗ «О бухгалтерском учёте»</a:t>
            </a:r>
          </a:p>
          <a:p>
            <a:r>
              <a:rPr lang="ru-RU" sz="2000" dirty="0"/>
              <a:t>активы и обязательства организации подлежат инвентаризации.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A8DD87-934A-4C83-B6A1-B2D0D17ECAE9}"/>
              </a:ext>
            </a:extLst>
          </p:cNvPr>
          <p:cNvSpPr txBox="1"/>
          <p:nvPr/>
        </p:nvSpPr>
        <p:spPr>
          <a:xfrm>
            <a:off x="1477109" y="2432809"/>
            <a:ext cx="81029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>
                <a:solidFill>
                  <a:schemeClr val="accent2">
                    <a:lumMod val="75000"/>
                  </a:schemeClr>
                </a:solidFill>
              </a:rPr>
              <a:t>Инвентаризация </a:t>
            </a:r>
            <a:r>
              <a:rPr lang="ru-RU" sz="2000" b="1" dirty="0"/>
              <a:t>– это уточнение фактического наличия имущества и финансовых обязательств путём сопоставления их с данными бухгалтерского учёта на определённую дату.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88D3CE-F0FD-42A3-AF41-DE58B4B8F9CA}"/>
              </a:ext>
            </a:extLst>
          </p:cNvPr>
          <p:cNvSpPr txBox="1"/>
          <p:nvPr/>
        </p:nvSpPr>
        <p:spPr>
          <a:xfrm>
            <a:off x="1505244" y="3794760"/>
            <a:ext cx="855181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Инвентаризация является инструментом:</a:t>
            </a:r>
          </a:p>
          <a:p>
            <a:r>
              <a:rPr lang="ru-RU" sz="2000" b="1" dirty="0"/>
              <a:t>-</a:t>
            </a:r>
            <a:r>
              <a:rPr lang="ru-RU" sz="2000" dirty="0"/>
              <a:t>Эффективного контроля за сохранностью имущества организации;</a:t>
            </a:r>
          </a:p>
          <a:p>
            <a:r>
              <a:rPr lang="ru-RU" sz="2000" b="1" dirty="0"/>
              <a:t>-</a:t>
            </a:r>
            <a:r>
              <a:rPr lang="ru-RU" sz="2000" dirty="0"/>
              <a:t>Соблюдения финансовой дисциплины;</a:t>
            </a:r>
          </a:p>
          <a:p>
            <a:r>
              <a:rPr lang="ru-RU" sz="2000" b="1" dirty="0"/>
              <a:t>-</a:t>
            </a:r>
            <a:r>
              <a:rPr lang="ru-RU" sz="2000" dirty="0"/>
              <a:t>Своевременного обнаружения и исправления расхождений между фактическими и учётными данными.</a:t>
            </a:r>
          </a:p>
        </p:txBody>
      </p:sp>
    </p:spTree>
    <p:extLst>
      <p:ext uri="{BB962C8B-B14F-4D97-AF65-F5344CB8AC3E}">
        <p14:creationId xmlns:p14="http://schemas.microsoft.com/office/powerpoint/2010/main" val="25361923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F8F9ED1-343F-4715-8FD6-F807A0FB457B}"/>
              </a:ext>
            </a:extLst>
          </p:cNvPr>
          <p:cNvSpPr txBox="1"/>
          <p:nvPr/>
        </p:nvSpPr>
        <p:spPr>
          <a:xfrm flipH="1">
            <a:off x="1672381" y="982176"/>
            <a:ext cx="884723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Общие требования к порядку и срокам проведения инвентаризации определены:</a:t>
            </a:r>
          </a:p>
          <a:p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000" b="1" dirty="0"/>
              <a:t>-</a:t>
            </a:r>
            <a:r>
              <a:rPr lang="ru-RU" sz="2000" dirty="0"/>
              <a:t>ФЗ «О бухгалтерском учёте»;</a:t>
            </a:r>
          </a:p>
          <a:p>
            <a:r>
              <a:rPr lang="ru-RU" sz="2000" b="1" dirty="0"/>
              <a:t>-</a:t>
            </a:r>
            <a:r>
              <a:rPr lang="ru-RU" sz="2000" dirty="0"/>
              <a:t>Положением по ведению бухгалтерского учёта и отчётности в Российской Федерации;</a:t>
            </a:r>
          </a:p>
          <a:p>
            <a:r>
              <a:rPr lang="ru-RU" sz="2000" b="1" dirty="0"/>
              <a:t>-</a:t>
            </a:r>
            <a:r>
              <a:rPr lang="ru-RU" sz="2000" dirty="0"/>
              <a:t>Методическими указаниями по инвентаризации имущества и финансовых обязательств.</a:t>
            </a:r>
          </a:p>
          <a:p>
            <a:endParaRPr lang="ru-RU" sz="2400" dirty="0"/>
          </a:p>
          <a:p>
            <a:r>
              <a:rPr lang="ru-RU" sz="2400" u="sng" dirty="0">
                <a:solidFill>
                  <a:schemeClr val="accent2">
                    <a:lumMod val="75000"/>
                  </a:schemeClr>
                </a:solidFill>
              </a:rPr>
              <a:t>Цель инвентаризации </a:t>
            </a:r>
            <a:r>
              <a:rPr lang="ru-RU" sz="2000" b="1" dirty="0"/>
              <a:t>– обеспечение достоверности данных бухгалтерского учёта и бухгалтерской отчётности. В ходе инвентаризации активов и обязательств проверяются и документально подтверждаются их наличие, состояние и оценка.</a:t>
            </a:r>
          </a:p>
        </p:txBody>
      </p:sp>
    </p:spTree>
    <p:extLst>
      <p:ext uri="{BB962C8B-B14F-4D97-AF65-F5344CB8AC3E}">
        <p14:creationId xmlns:p14="http://schemas.microsoft.com/office/powerpoint/2010/main" val="374407754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2FB90E1-F152-4748-8CE7-0E92E5DE03E6}"/>
              </a:ext>
            </a:extLst>
          </p:cNvPr>
          <p:cNvSpPr/>
          <p:nvPr/>
        </p:nvSpPr>
        <p:spPr>
          <a:xfrm>
            <a:off x="715645" y="290119"/>
            <a:ext cx="45929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/>
              <a:t>Классификация инвентаризаций: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858C1BE-939B-48F5-B054-156BC3DCB10A}"/>
              </a:ext>
            </a:extLst>
          </p:cNvPr>
          <p:cNvSpPr/>
          <p:nvPr/>
        </p:nvSpPr>
        <p:spPr>
          <a:xfrm>
            <a:off x="1445724" y="992673"/>
            <a:ext cx="9300551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1. По периодичности проведения:</a:t>
            </a:r>
          </a:p>
          <a:p>
            <a:r>
              <a:rPr lang="ru-RU" sz="2000" dirty="0"/>
              <a:t>-Плановые – проводятся по графику в сроки , установленные руководителем;</a:t>
            </a:r>
          </a:p>
          <a:p>
            <a:r>
              <a:rPr lang="ru-RU" sz="2000" dirty="0"/>
              <a:t>-Внеплановые – проводятся не по плану, а в силу сложившихся обстоятельств.</a:t>
            </a:r>
          </a:p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2. По полноте охвата активов и обязательств:</a:t>
            </a:r>
          </a:p>
          <a:p>
            <a:r>
              <a:rPr lang="ru-RU" sz="2000" dirty="0"/>
              <a:t>-Полные – охватывают все материальные ценности, денежные средства и расчётные отношения с другими организациями и лицами;</a:t>
            </a:r>
          </a:p>
          <a:p>
            <a:r>
              <a:rPr lang="ru-RU" sz="2000" dirty="0"/>
              <a:t>-Частичные (выборочные) – охватывают часть средств организации.</a:t>
            </a:r>
          </a:p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3. По обязательности проведения:</a:t>
            </a:r>
          </a:p>
          <a:p>
            <a:r>
              <a:rPr lang="ru-RU" sz="2000" dirty="0"/>
              <a:t>-Обязательные – проводятся в соответствии с законодательством;</a:t>
            </a:r>
          </a:p>
          <a:p>
            <a:r>
              <a:rPr lang="ru-RU" sz="2000" dirty="0"/>
              <a:t>-Инициативные – по инициативе руководителя.</a:t>
            </a:r>
          </a:p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4. По методу проведения:</a:t>
            </a:r>
          </a:p>
          <a:p>
            <a:r>
              <a:rPr lang="ru-RU" sz="2000" dirty="0"/>
              <a:t>-Натуральная – проводится путём пересчёта, взвешивания, обмера ценностей;</a:t>
            </a:r>
          </a:p>
          <a:p>
            <a:r>
              <a:rPr lang="ru-RU" sz="2000" dirty="0"/>
              <a:t>-Документальная – проводится на основании документов.</a:t>
            </a:r>
          </a:p>
        </p:txBody>
      </p:sp>
    </p:spTree>
    <p:extLst>
      <p:ext uri="{BB962C8B-B14F-4D97-AF65-F5344CB8AC3E}">
        <p14:creationId xmlns:p14="http://schemas.microsoft.com/office/powerpoint/2010/main" val="2384071919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4724111-0EFA-41B9-9E7C-61798086CE78}"/>
              </a:ext>
            </a:extLst>
          </p:cNvPr>
          <p:cNvSpPr/>
          <p:nvPr/>
        </p:nvSpPr>
        <p:spPr>
          <a:xfrm>
            <a:off x="1826455" y="1228397"/>
            <a:ext cx="853908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Сроки проведения инвентаризации:</a:t>
            </a:r>
          </a:p>
          <a:p>
            <a:endParaRPr lang="ru-RU" sz="2000" dirty="0"/>
          </a:p>
          <a:p>
            <a:r>
              <a:rPr lang="ru-RU" sz="2000" dirty="0"/>
              <a:t>-Основные средства - не реже одного раза в три года перед составлением годовой бухгалтерской отчётности;</a:t>
            </a:r>
          </a:p>
          <a:p>
            <a:r>
              <a:rPr lang="ru-RU" sz="2000" dirty="0"/>
              <a:t>-Запасы– не реже одного раза в год;</a:t>
            </a:r>
          </a:p>
          <a:p>
            <a:r>
              <a:rPr lang="ru-RU" sz="2000" dirty="0"/>
              <a:t>-Библиотечные фонды – не реже раза в 5 лет;</a:t>
            </a:r>
          </a:p>
          <a:p>
            <a:r>
              <a:rPr lang="ru-RU" sz="2000" dirty="0"/>
              <a:t>-Денежные средства, денежные документы – не реже одного раза в месяц;</a:t>
            </a:r>
          </a:p>
          <a:p>
            <a:r>
              <a:rPr lang="ru-RU" sz="2000" dirty="0"/>
              <a:t>-Расчёты с банками (по расчётным и другим счетам) – по мере получения выписки банков и на 1-ое число каждого месяца;</a:t>
            </a:r>
          </a:p>
          <a:p>
            <a:r>
              <a:rPr lang="ru-RU" sz="2000" dirty="0"/>
              <a:t>-Расчёты по платежам в бюджет и внебюджетные фонды -не реже одного раза в квартал;</a:t>
            </a:r>
          </a:p>
          <a:p>
            <a:r>
              <a:rPr lang="ru-RU" sz="2000" dirty="0"/>
              <a:t>-Расчёты с дебиторами и кредиторами – не менее двух раз в год.</a:t>
            </a:r>
          </a:p>
        </p:txBody>
      </p:sp>
    </p:spTree>
    <p:extLst>
      <p:ext uri="{BB962C8B-B14F-4D97-AF65-F5344CB8AC3E}">
        <p14:creationId xmlns:p14="http://schemas.microsoft.com/office/powerpoint/2010/main" val="3501559599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1E3C95E-E33B-48C7-B5B5-C1A20E7CC8F4}"/>
              </a:ext>
            </a:extLst>
          </p:cNvPr>
          <p:cNvSpPr/>
          <p:nvPr/>
        </p:nvSpPr>
        <p:spPr>
          <a:xfrm>
            <a:off x="1923756" y="1690062"/>
            <a:ext cx="834448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Случаи, требующие обязательного проведения инвентаризации:</a:t>
            </a:r>
          </a:p>
          <a:p>
            <a:endParaRPr lang="ru-RU" sz="2000" dirty="0"/>
          </a:p>
          <a:p>
            <a:r>
              <a:rPr lang="ru-RU" sz="2000" dirty="0"/>
              <a:t>-По мере передачи имущества в аренду, выкупе, продаже;</a:t>
            </a:r>
          </a:p>
          <a:p>
            <a:r>
              <a:rPr lang="ru-RU" sz="2000" dirty="0"/>
              <a:t>-Перед составлением бухгалтерской отчётности;</a:t>
            </a:r>
          </a:p>
          <a:p>
            <a:r>
              <a:rPr lang="ru-RU" sz="2000" dirty="0"/>
              <a:t>-При смене материально – ответственных лиц;</a:t>
            </a:r>
          </a:p>
          <a:p>
            <a:r>
              <a:rPr lang="ru-RU" sz="2000" dirty="0"/>
              <a:t>-При выявлении фактов злоупотреблений и порчи имущества;</a:t>
            </a:r>
          </a:p>
          <a:p>
            <a:r>
              <a:rPr lang="ru-RU" sz="2000" dirty="0"/>
              <a:t>-В случае стихийного бедствия, пожара и других чрезвычайный ситуаций, вызванных экстремальными условиями;</a:t>
            </a:r>
          </a:p>
          <a:p>
            <a:r>
              <a:rPr lang="ru-RU" sz="2000" dirty="0"/>
              <a:t>-При реорганизации или ликвидации организации;</a:t>
            </a:r>
          </a:p>
          <a:p>
            <a:r>
              <a:rPr lang="ru-RU" sz="2000" dirty="0"/>
              <a:t>-В других случаях предусмотренных законодательством РФ;.</a:t>
            </a:r>
          </a:p>
        </p:txBody>
      </p:sp>
    </p:spTree>
    <p:extLst>
      <p:ext uri="{BB962C8B-B14F-4D97-AF65-F5344CB8AC3E}">
        <p14:creationId xmlns:p14="http://schemas.microsoft.com/office/powerpoint/2010/main" val="230037979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9DE11EA-11DE-44FF-A571-66FA1768B8B3}"/>
              </a:ext>
            </a:extLst>
          </p:cNvPr>
          <p:cNvSpPr txBox="1"/>
          <p:nvPr/>
        </p:nvSpPr>
        <p:spPr>
          <a:xfrm>
            <a:off x="478301" y="281355"/>
            <a:ext cx="6753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Вопрос 2. Общий порядок проведения инвентаризации.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E6C1B02-92E2-4628-9648-CC531B7BAEC0}"/>
              </a:ext>
            </a:extLst>
          </p:cNvPr>
          <p:cNvSpPr/>
          <p:nvPr/>
        </p:nvSpPr>
        <p:spPr>
          <a:xfrm>
            <a:off x="1955410" y="1351900"/>
            <a:ext cx="921199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Для проведения инвентаризации в организации создаётся       </a:t>
            </a:r>
          </a:p>
          <a:p>
            <a:r>
              <a:rPr lang="ru-RU" sz="2000" dirty="0"/>
              <a:t>постоянно действующая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инвентаризационная комиссия.</a:t>
            </a:r>
          </a:p>
          <a:p>
            <a:endParaRPr lang="ru-RU" sz="2000" dirty="0"/>
          </a:p>
          <a:p>
            <a:r>
              <a:rPr lang="ru-RU" sz="2000" dirty="0"/>
              <a:t>В состав комиссии включаются:</a:t>
            </a:r>
          </a:p>
          <a:p>
            <a:r>
              <a:rPr lang="ru-RU" sz="2000" dirty="0"/>
              <a:t>-Представители администрации;</a:t>
            </a:r>
          </a:p>
          <a:p>
            <a:r>
              <a:rPr lang="ru-RU" sz="2000" dirty="0"/>
              <a:t>-Работники бухгалтерской службы;</a:t>
            </a:r>
          </a:p>
          <a:p>
            <a:r>
              <a:rPr lang="ru-RU" sz="2000" dirty="0"/>
              <a:t>-Другие специалисты (экономисты, техники, инженеры).</a:t>
            </a:r>
          </a:p>
          <a:p>
            <a:r>
              <a:rPr lang="ru-RU" sz="2000" dirty="0"/>
              <a:t>Инвентаризацию проводят в присутствии материально – ответственного лица.</a:t>
            </a:r>
          </a:p>
          <a:p>
            <a:endParaRPr lang="ru-RU" sz="2000" dirty="0"/>
          </a:p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Отсутствие хотя бы одного члена комиссии при проведении </a:t>
            </a:r>
            <a:r>
              <a:rPr lang="ru-RU" sz="2000" dirty="0"/>
              <a:t>инвентаризации служит основанием для признания результатов инвентаризации недействительными.</a:t>
            </a:r>
          </a:p>
          <a:p>
            <a:r>
              <a:rPr lang="ru-RU" sz="2000" dirty="0"/>
              <a:t>Для проведения инвентаризации руководителем организации издаётся приказ, в котором указывается персональный состав комиссии.</a:t>
            </a:r>
          </a:p>
        </p:txBody>
      </p:sp>
    </p:spTree>
    <p:extLst>
      <p:ext uri="{BB962C8B-B14F-4D97-AF65-F5344CB8AC3E}">
        <p14:creationId xmlns:p14="http://schemas.microsoft.com/office/powerpoint/2010/main" val="1536730968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21F100D-282D-4EF2-B7E6-C949F42230E8}"/>
              </a:ext>
            </a:extLst>
          </p:cNvPr>
          <p:cNvSpPr/>
          <p:nvPr/>
        </p:nvSpPr>
        <p:spPr>
          <a:xfrm>
            <a:off x="2166425" y="1333477"/>
            <a:ext cx="779819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Предварительная работа инвентаризационной комиссии на предприятии:</a:t>
            </a:r>
          </a:p>
          <a:p>
            <a:r>
              <a:rPr lang="ru-RU" sz="2000" dirty="0"/>
              <a:t>1. Изучаются объекты, подлежащие инвентаризации;</a:t>
            </a:r>
          </a:p>
          <a:p>
            <a:r>
              <a:rPr lang="ru-RU" sz="2000" dirty="0"/>
              <a:t>2. Организуется пломбирование мест хранения материальных ценностей;</a:t>
            </a:r>
          </a:p>
          <a:p>
            <a:r>
              <a:rPr lang="ru-RU" sz="2000" dirty="0"/>
              <a:t>3. Проверяется правильность </a:t>
            </a:r>
            <a:r>
              <a:rPr lang="ru-RU" sz="2000" dirty="0" err="1"/>
              <a:t>весоизмерительных</a:t>
            </a:r>
            <a:r>
              <a:rPr lang="ru-RU" sz="2000" dirty="0"/>
              <a:t> приборов;</a:t>
            </a:r>
          </a:p>
          <a:p>
            <a:r>
              <a:rPr lang="ru-RU" sz="2000" dirty="0"/>
              <a:t>4. Члены инвентаризационной комиссии разбиваются на группы и закрепляются за активами, подлежащими инвентаризации;</a:t>
            </a:r>
          </a:p>
          <a:p>
            <a:r>
              <a:rPr lang="ru-RU" sz="2000" dirty="0"/>
              <a:t>5. Члены инвентаризационной комиссии должны быть ознакомлены с Методическими указаниями по инвентаризации имущества и финансовых обязательств и получить необходимые бланки для проведения инвентаризации;</a:t>
            </a:r>
          </a:p>
        </p:txBody>
      </p:sp>
    </p:spTree>
    <p:extLst>
      <p:ext uri="{BB962C8B-B14F-4D97-AF65-F5344CB8AC3E}">
        <p14:creationId xmlns:p14="http://schemas.microsoft.com/office/powerpoint/2010/main" val="3470866853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126</TotalTime>
  <Words>1559</Words>
  <Application>Microsoft Office PowerPoint</Application>
  <PresentationFormat>Широкоэкранный</PresentationFormat>
  <Paragraphs>173</Paragraphs>
  <Slides>20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Calibri</vt:lpstr>
      <vt:lpstr>Century Gothic</vt:lpstr>
      <vt:lpstr>Wingdings 3</vt:lpstr>
      <vt:lpstr>Ион</vt:lpstr>
      <vt:lpstr>Особенности инвентаризации имущества и обязательств индивидуального предпринимателя</vt:lpstr>
      <vt:lpstr>План: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инвентаризации имущества и обязательств индивидуального предпринимателя</dc:title>
  <dc:creator>Арина Лукинская</dc:creator>
  <cp:lastModifiedBy>Арина Лукинская</cp:lastModifiedBy>
  <cp:revision>2</cp:revision>
  <dcterms:created xsi:type="dcterms:W3CDTF">2022-05-19T20:46:54Z</dcterms:created>
  <dcterms:modified xsi:type="dcterms:W3CDTF">2022-05-20T20:59:53Z</dcterms:modified>
</cp:coreProperties>
</file>