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F28DA-6ED0-4CED-1DBE-35B78C0110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Аудиторская проверка документального оформления трудовых соглашений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F27B3D-51AE-BD33-EBAE-FC2B46CAB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4297" y="5009649"/>
            <a:ext cx="6236853" cy="1579410"/>
          </a:xfrm>
        </p:spPr>
        <p:txBody>
          <a:bodyPr>
            <a:normAutofit/>
          </a:bodyPr>
          <a:lstStyle/>
          <a:p>
            <a:r>
              <a:rPr lang="ru-RU" b="1"/>
              <a:t>Выполнила студентка </a:t>
            </a:r>
          </a:p>
          <a:p>
            <a:r>
              <a:rPr lang="ru-RU" b="1"/>
              <a:t>232 группы </a:t>
            </a:r>
          </a:p>
          <a:p>
            <a:r>
              <a:rPr lang="ru-RU" b="1"/>
              <a:t>Менухова Диана 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884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8FE26-5C88-4B79-88F2-5E4C2D336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3072" y="838200"/>
            <a:ext cx="8761413" cy="706964"/>
          </a:xfrm>
        </p:spPr>
        <p:txBody>
          <a:bodyPr/>
          <a:lstStyle/>
          <a:p>
            <a:r>
              <a:rPr lang="ru-RU"/>
              <a:t>Аудиторская проверка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F44E96-E4D6-EE9A-492C-6723A532C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013" y="2322334"/>
            <a:ext cx="10140575" cy="45356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/>
              <a:t>Для проверки применяется метод сбора аудиторских доказательств по сопоставлению соответствующих документов (личных карточек, табелей учета рабочего времени) с приказами и распоряжениями.</a:t>
            </a:r>
          </a:p>
          <a:p>
            <a:pPr marL="0" indent="0">
              <a:buNone/>
            </a:pPr>
            <a:r>
              <a:rPr lang="ru-RU"/>
              <a:t>Аудитор проверяет, как оформлены первичные документы (наряды, маршрутные листы и др.), правильность применения норм и расценок, наличие подписей должностных лиц, заполнение соответствующих реквизитов, обращает внимание на имеющиеся исправления. Особое внимание уделяется расчетам сдельного заработка, расчетам за дни пребывания в отпуске, расчетам премий и других видов оплат, правильности переноса итоговых сумм по работающим в расчетно-платежные ведомости. Целесообразно проверить, нет ли случаев повторного начисления сумм по ранее оплаченным документам (нарядам, разовым документам и др.). Если расчеты по учету сдельной заработной платы выполняются с применением ПК, то целесообразно проверить алгоритмы расчетов, нормативно-справочные данные.При проверке применяются такие методы сбора аудиторских доказательств, как проверка документов, подготовленных на предприятии, контроль арифметических расчетов (определение сумм сдельной заработной платы).
При несовпадении полученных аудитором данных с бухгалтерскими записями необходимо установить причину расхождения, и, если выясниться, что бухгалтер-расчетчик неправильно произвел расчеты, то делаются соответствующие замечания в отчете аудитора. Бухгалтер-расчетчик должен произвести исправления и отразить их в соответствующих документах.Аудитор также проверяет правильность начислений по прочим видам оплат и доплат: оплата отпусков, работы в праздничные дни, доплата за работу в ночное время и др. Методика проверки сводится к проверке алгоритмов расчетов и исходных данных. По обнаруженным ошибкам бухгалтер-расчетчик вносит необходимые исправления, пересчитывает начисления и удержания по работающим.</a:t>
            </a:r>
          </a:p>
        </p:txBody>
      </p:sp>
    </p:spTree>
    <p:extLst>
      <p:ext uri="{BB962C8B-B14F-4D97-AF65-F5344CB8AC3E}">
        <p14:creationId xmlns:p14="http://schemas.microsoft.com/office/powerpoint/2010/main" val="421923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7E938-4749-0964-F571-41070CB4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767" y="927478"/>
            <a:ext cx="8761413" cy="706964"/>
          </a:xfrm>
        </p:spPr>
        <p:txBody>
          <a:bodyPr/>
          <a:lstStyle/>
          <a:p>
            <a:r>
              <a:rPr lang="ru-RU"/>
              <a:t>      Цель и источники </a:t>
            </a:r>
            <a:br>
              <a:rPr lang="ru-RU"/>
            </a:br>
            <a:r>
              <a:rPr lang="ru-RU"/>
              <a:t> аудиторской проверки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7E425A-A928-FD80-A714-37FF3FC12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942" y="2432356"/>
            <a:ext cx="10617335" cy="3416300"/>
          </a:xfrm>
        </p:spPr>
        <p:txBody>
          <a:bodyPr/>
          <a:lstStyle/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Цель: контроль соблюдения нормативно-правовых актов, касающихся трудового законодательства, правильности начисления заработной платы и удержания из нее; документального оформления и отражения в учете всех видов расчетов между организацией и работником; определение обоснованности и правильности начисления основной и дополнительной заработной платы, различных доплат и удержаний</a:t>
            </a:r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FEC7E6-A96E-3BC2-A46E-A437FF36C58F}"/>
              </a:ext>
            </a:extLst>
          </p:cNvPr>
          <p:cNvSpPr txBox="1"/>
          <p:nvPr/>
        </p:nvSpPr>
        <p:spPr>
          <a:xfrm>
            <a:off x="1420586" y="4028185"/>
            <a:ext cx="953265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Источники информации: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документы по зачислению, увольнению и переводу работников,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приказы, распоряжения, контракты;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договоры гражданско-правового характера;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договоры личного страхования;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договоры на выдачу ссуд;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табели учета рабочего времени;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наряды;</a:t>
            </a:r>
          </a:p>
          <a:p>
            <a:pPr algn="l"/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- листки временной нетрудоспособности.</a:t>
            </a:r>
          </a:p>
        </p:txBody>
      </p:sp>
    </p:spTree>
    <p:extLst>
      <p:ext uri="{BB962C8B-B14F-4D97-AF65-F5344CB8AC3E}">
        <p14:creationId xmlns:p14="http://schemas.microsoft.com/office/powerpoint/2010/main" val="32559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90600-6244-1D9A-8413-9E1966C8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0587" y="1010343"/>
            <a:ext cx="8761413" cy="706964"/>
          </a:xfrm>
        </p:spPr>
        <p:txBody>
          <a:bodyPr/>
          <a:lstStyle/>
          <a:p>
            <a:r>
              <a:rPr lang="ru-RU"/>
              <a:t>Нормативная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829FB-CA20-6D0D-0A07-C3199AF1C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471" y="2432355"/>
            <a:ext cx="9187057" cy="4058906"/>
          </a:xfrm>
        </p:spPr>
        <p:txBody>
          <a:bodyPr>
            <a:normAutofit fontScale="85000" lnSpcReduction="10000"/>
          </a:bodyPr>
          <a:lstStyle/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Нормативная база: Основным документом законодательства о труде является Трудовой кодекс Российской Федерации , вступивший в действие с 1 февраля 2002 года. Статья 56 ТК РФ рассматривает понятие и стороны трудового договора. Существенными условиями договора являются: место работы, дата начала работы, наименование должности, специальности, профессии с указанием квалификации в соответствии со штатным расписанием, права и обязанности работника, права и обязанности работодателя, условия оплаты труда, режим труда и отдыха, и т.д.</a:t>
            </a:r>
          </a:p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 В статье 59 ТК РФ оговорены случаи заключения срочного договора: замена временно отсутствующего работника, проведение срочных работ, работа в организациях -- субъектах малого предпринимательства, работа за границей, работа творческих работников, с руководителями, заместителями руководителей, главными бухгалтерами организаций всех форм собственности. При этом срочный трудовой договор расторгается с истечением срока его действия с письменным уведомлением работника не менее чем за три дня до увольнения (ст. 79 ТК РФ). Другие случаи прекращения трудового договора предусматривает глава 13 ТК РФ. </a:t>
            </a:r>
          </a:p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В статье 40 ТК РФ рассмотрен порядок заключения коллективных договоров, которые должны регулировать социально-трудовые отношения в организации, заключаемые работниками и работодателями в лице их представителей.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58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64030-4D43-3C0D-4198-D553CF73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План и программа проверки: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24395-3EEA-C19F-76F9-88E40AA0A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786869"/>
            <a:ext cx="8825659" cy="3416300"/>
          </a:xfrm>
        </p:spPr>
        <p:txBody>
          <a:bodyPr>
            <a:normAutofit/>
          </a:bodyPr>
          <a:lstStyle/>
          <a:p>
            <a:r>
              <a:rPr lang="ru-RU"/>
              <a:t>Проверка применения типовых форм документов по учету личного состава:
- личные карточки на работников;
- приказы (распоряжения) о предоставлении отпуска о переводе на другую работу, о прекращении трудового договора (контракта);
- установление ведения трудовых книжек на работников;
- проверка соответствия применяемых окладов и разрядов рабочих, установленных в штатном расписании;
- проверка ведения в цехах (отделах) табеля рабочего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69931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0E6DE-0E69-3A1E-B989-466FE8496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1756" y="985893"/>
            <a:ext cx="8761413" cy="706964"/>
          </a:xfrm>
        </p:spPr>
        <p:txBody>
          <a:bodyPr/>
          <a:lstStyle/>
          <a:p>
            <a:r>
              <a:rPr lang="ru-RU"/>
              <a:t>Регистры подлежащие проверке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E44B35-6E65-8D11-7D39-21F3123D4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7307" y="2676848"/>
            <a:ext cx="8825659" cy="3416300"/>
          </a:xfrm>
        </p:spPr>
        <p:txBody>
          <a:bodyPr>
            <a:normAutofit/>
          </a:bodyPr>
          <a:lstStyle/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К регистрам, которые подлежат проверке, относятся:</a:t>
            </a:r>
          </a:p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 - сводные ведомости распределения заработной платы (по видам, шифрам затрат и др.),</a:t>
            </a:r>
          </a:p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 - регистры по сч. 76 «Расчеты с разными дебиторами и кредиторами» в части расчетов по исполнительным листам и депонированной заработной плате,</a:t>
            </a:r>
          </a:p>
          <a:p>
            <a:r>
              <a:rPr lang="ru-RU">
                <a:solidFill>
                  <a:srgbClr val="646464"/>
                </a:solidFill>
                <a:latin typeface="Roboto" panose="02000000000000000000" pitchFamily="2" charset="0"/>
              </a:rPr>
              <a:t> -</a:t>
            </a:r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 журналы-ордера № 8 и № 10 (при журнально-ордерной форме учета),</a:t>
            </a:r>
          </a:p>
          <a:p>
            <a:r>
              <a:rPr lang="ru-RU">
                <a:solidFill>
                  <a:srgbClr val="646464"/>
                </a:solidFill>
                <a:latin typeface="Roboto" panose="02000000000000000000" pitchFamily="2" charset="0"/>
              </a:rPr>
              <a:t> - </a:t>
            </a:r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 Главная книга</a:t>
            </a:r>
          </a:p>
          <a:p>
            <a:r>
              <a:rPr lang="ru-RU">
                <a:solidFill>
                  <a:srgbClr val="646464"/>
                </a:solidFill>
                <a:latin typeface="Roboto" panose="02000000000000000000" pitchFamily="2" charset="0"/>
              </a:rPr>
              <a:t> - </a:t>
            </a:r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баланс 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0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D01C6-5FBA-DAAE-9054-57EF7AC1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334" y="936994"/>
            <a:ext cx="8761413" cy="706964"/>
          </a:xfrm>
        </p:spPr>
        <p:txBody>
          <a:bodyPr/>
          <a:lstStyle/>
          <a:p>
            <a:r>
              <a:rPr lang="ru-RU"/>
              <a:t>Основные комплексы задач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DEB13-D45A-1085-4179-5CBA74053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873" y="2273436"/>
            <a:ext cx="11340254" cy="4498992"/>
          </a:xfrm>
        </p:spPr>
        <p:txBody>
          <a:bodyPr>
            <a:normAutofit lnSpcReduction="10000"/>
          </a:bodyPr>
          <a:lstStyle/>
          <a:p>
            <a:r>
              <a:rPr lang="ru-RU"/>
              <a:t>К числу основных комплексов задач, которые необходимо проверить, относятся следующие:
1) соблюдение положений законодательства о труде, состояние внутреннего контроля по трудовым отношениям:
- применяются ли типовые формы документов по учету личного состава;
- личные карточки на работающих (ф. № Т-2);
- приказ (распоряжение) о предоставлении отпуска (ф. № Т-6);
- приказ о переводе на другую работу (ф. № Т-5);
- приказ (распоряжение) о прекращении трудового договора (контракта) (ф. № Т-8);
- ведутся ли на работающих трудовые книжки;
- проверяется ли отделом кадров соответствие применяемых окладов и разрядов рабочих, установленных в штатном расписании;
- ведутся ли в цехах (отделах) табели рабочего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409763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0655C-AE41-709B-1809-5D0C20E1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037" y="949219"/>
            <a:ext cx="8761413" cy="706964"/>
          </a:xfrm>
        </p:spPr>
        <p:txBody>
          <a:bodyPr/>
          <a:lstStyle/>
          <a:p>
            <a:r>
              <a:rPr lang="ru-RU"/>
              <a:t>Основные комплексы задач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CCE136-9039-ACD8-B2FB-7AFFC54F4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616" y="2505703"/>
            <a:ext cx="10923834" cy="4034457"/>
          </a:xfrm>
        </p:spPr>
        <p:txBody>
          <a:bodyPr>
            <a:normAutofit fontScale="92500" lnSpcReduction="20000"/>
          </a:bodyPr>
          <a:lstStyle/>
          <a:p>
            <a:r>
              <a:rPr lang="ru-RU"/>
              <a:t>2) учет и контроль выработки и начисления заработной платы рабочим-сдельщикам:
- применяются ли на предприятии утвержденные отделом труда нормы и расценки по видам работ;
- используются ли типовые формы первичных документов;
- организовано ли гашение (проставление отметки об оплате) первичных документов;
- применяются ли ПК для выполнения расчетов по сдельной оплате труда;
- применяются ли наряды на бригаду.
3) учет и начисление повременных и прочих видов оплат:
- ведутся ли расчеты по начислению повременных видов оплат согласно табелю рабочего времени;
- проверяет ли отдел труда или внутренний аудитор правильность расчетов по начислениям различных видов оплат;
- применяется ли ПК для выполнения расчетов по начислению заработной платы.</a:t>
            </a:r>
          </a:p>
        </p:txBody>
      </p:sp>
    </p:spTree>
    <p:extLst>
      <p:ext uri="{BB962C8B-B14F-4D97-AF65-F5344CB8AC3E}">
        <p14:creationId xmlns:p14="http://schemas.microsoft.com/office/powerpoint/2010/main" val="337481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C6FAE-FFE5-E9B7-F9E0-426C84B32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536" y="949219"/>
            <a:ext cx="8761413" cy="706964"/>
          </a:xfrm>
        </p:spPr>
        <p:txBody>
          <a:bodyPr/>
          <a:lstStyle/>
          <a:p>
            <a:r>
              <a:rPr lang="ru-RU"/>
              <a:t>Основные комплексы задач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95750-9921-7051-49A2-A2CA5FFF1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605" y="2322672"/>
            <a:ext cx="11303680" cy="4743145"/>
          </a:xfrm>
        </p:spPr>
        <p:txBody>
          <a:bodyPr>
            <a:normAutofit fontScale="92500" lnSpcReduction="20000"/>
          </a:bodyPr>
          <a:lstStyle/>
          <a:p>
            <a:r>
              <a:rPr lang="ru-RU"/>
              <a:t>4) расчеты удержаний из заработной платы физических лиц:
- проставлены ли в расчетных ведомостях (лицевых счетах) данные для правильного исчисления удержаний;
- налог на доходы с физических лиц;
- удержаний по исполнительным листам;
- прочих удержаний;
- применяются ли ПК для прочих удержаний;
- проверяли ли органы фондов социального страхования и налоговых служб расчеты по налогу на доходы с физических лиц.
5) аналитический учет по работникам (по видам начислений и удержаний):
- какие ведутся документы по аналитическому учету;
- расчетно-платежные ведомости;
- расчетно-платежные ведомости и лицевые счета на работающих;
- применяются ли ПК для ведения аналитического учета;</a:t>
            </a:r>
          </a:p>
        </p:txBody>
      </p:sp>
    </p:spTree>
    <p:extLst>
      <p:ext uri="{BB962C8B-B14F-4D97-AF65-F5344CB8AC3E}">
        <p14:creationId xmlns:p14="http://schemas.microsoft.com/office/powerpoint/2010/main" val="197914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08F4D-64DD-1BD4-211B-785645F4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087" y="949219"/>
            <a:ext cx="8761413" cy="706964"/>
          </a:xfrm>
        </p:spPr>
        <p:txBody>
          <a:bodyPr/>
          <a:lstStyle/>
          <a:p>
            <a:r>
              <a:rPr lang="ru-RU"/>
              <a:t>Основные комплексы задач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EC095B-814F-EFA8-AEB5-8D0E8E95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73" y="2236760"/>
            <a:ext cx="12008723" cy="6895013"/>
          </a:xfrm>
        </p:spPr>
        <p:txBody>
          <a:bodyPr>
            <a:normAutofit/>
          </a:bodyPr>
          <a:lstStyle/>
          <a:p>
            <a:r>
              <a:rPr lang="ru-RU"/>
              <a:t>6) сводные расчеты по заработной плате, расчет налогооблагаемой базы с фонда оплаты труда, учет налогов и платежей с ФОТ:
- имеют ли сквозную нумерацию расчетно-платежные ведомости;
- сопоставляются ли начисления на оплату труда с данными отчетов по социальному страхованию, медицинскому страхованию, пенсионному фонду, фонду занятости;
- проверяет ли ответственный бухгалтер данные о месячных, квартальных и годовых накоплениях сумм начислений по оплате труда;
- применяются ли ПК для сводных расчетов по оплате труда;
- имеются ли на предприятии задержки с расчетами и выплатами по оплате труда.
7) расчеты по депонированной заработной плате:
- ведутся ли на предприятии карточки по депонированной заработной плате;
- производится ли отнесение депонированных сумм на счета «Прибыли и убытки» по истечении срока исковой давности;</a:t>
            </a:r>
          </a:p>
        </p:txBody>
      </p:sp>
    </p:spTree>
    <p:extLst>
      <p:ext uri="{BB962C8B-B14F-4D97-AF65-F5344CB8AC3E}">
        <p14:creationId xmlns:p14="http://schemas.microsoft.com/office/powerpoint/2010/main" val="1755630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10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TF10001029</vt:lpstr>
      <vt:lpstr>Аудиторская проверка документального оформления трудовых соглашений </vt:lpstr>
      <vt:lpstr>      Цель и источники   аудиторской проверки </vt:lpstr>
      <vt:lpstr>Нормативная база</vt:lpstr>
      <vt:lpstr>План и программа проверки:</vt:lpstr>
      <vt:lpstr>Регистры подлежащие проверке</vt:lpstr>
      <vt:lpstr>Основные комплексы задач </vt:lpstr>
      <vt:lpstr>Основные комплексы задач </vt:lpstr>
      <vt:lpstr>Основные комплексы задач </vt:lpstr>
      <vt:lpstr>Основные комплексы задач</vt:lpstr>
      <vt:lpstr>Аудиторская проверка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Аудиторская проверка документального оформления трудовых соглашений </dc:title>
  <dc:creator>Неизвестный пользователь</dc:creator>
  <cp:lastModifiedBy>Неизвестный пользователь</cp:lastModifiedBy>
  <cp:revision>1</cp:revision>
  <dcterms:created xsi:type="dcterms:W3CDTF">2022-05-22T18:31:32Z</dcterms:created>
  <dcterms:modified xsi:type="dcterms:W3CDTF">2022-05-22T19:00:00Z</dcterms:modified>
</cp:coreProperties>
</file>