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</p:sldIdLst>
  <p:sldSz cy="5143500" cx="9144000"/>
  <p:notesSz cx="6858000" cy="9144000"/>
  <p:embeddedFontLst>
    <p:embeddedFont>
      <p:font typeface="Roboto"/>
      <p:regular r:id="rId17"/>
      <p:bold r:id="rId18"/>
      <p:italic r:id="rId19"/>
      <p:boldItalic r:id="rId20"/>
    </p:embeddedFont>
    <p:embeddedFont>
      <p:font typeface="Merriweather"/>
      <p:regular r:id="rId21"/>
      <p:bold r:id="rId22"/>
      <p:italic r:id="rId23"/>
      <p:boldItalic r:id="rId24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Roboto-boldItalic.fntdata"/><Relationship Id="rId11" Type="http://schemas.openxmlformats.org/officeDocument/2006/relationships/slide" Target="slides/slide6.xml"/><Relationship Id="rId22" Type="http://schemas.openxmlformats.org/officeDocument/2006/relationships/font" Target="fonts/Merriweather-bold.fntdata"/><Relationship Id="rId10" Type="http://schemas.openxmlformats.org/officeDocument/2006/relationships/slide" Target="slides/slide5.xml"/><Relationship Id="rId21" Type="http://schemas.openxmlformats.org/officeDocument/2006/relationships/font" Target="fonts/Merriweather-regular.fntdata"/><Relationship Id="rId13" Type="http://schemas.openxmlformats.org/officeDocument/2006/relationships/slide" Target="slides/slide8.xml"/><Relationship Id="rId24" Type="http://schemas.openxmlformats.org/officeDocument/2006/relationships/font" Target="fonts/Merriweather-boldItalic.fntdata"/><Relationship Id="rId12" Type="http://schemas.openxmlformats.org/officeDocument/2006/relationships/slide" Target="slides/slide7.xml"/><Relationship Id="rId23" Type="http://schemas.openxmlformats.org/officeDocument/2006/relationships/font" Target="fonts/Merriweather-italic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font" Target="fonts/Roboto-regular.fntdata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19" Type="http://schemas.openxmlformats.org/officeDocument/2006/relationships/font" Target="fonts/Roboto-italic.fntdata"/><Relationship Id="rId6" Type="http://schemas.openxmlformats.org/officeDocument/2006/relationships/slide" Target="slides/slide1.xml"/><Relationship Id="rId18" Type="http://schemas.openxmlformats.org/officeDocument/2006/relationships/font" Target="fonts/Roboto-bold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g69de61d333321107_10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" name="Google Shape;120;g69de61d333321107_10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69de61d333321107_11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7" name="Google Shape;127;g69de61d333321107_1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69de61d333321107_5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69de61d333321107_5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g69de61d333321107_6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Google Shape;74;g69de61d333321107_6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g69de61d333321107_7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Google Shape;80;g69de61d333321107_7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69de61d333321107_7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69de61d333321107_7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69de61d333321107_8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69de61d333321107_8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69de61d333321107_8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Google Shape;100;g69de61d333321107_8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69de61d333321107_9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Google Shape;106;g69de61d333321107_9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69de61d333321107_9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3" name="Google Shape;113;g69de61d333321107_9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-125" y="0"/>
            <a:ext cx="9144250" cy="4398100"/>
          </a:xfrm>
          <a:custGeom>
            <a:rect b="b" l="l" r="r" t="t"/>
            <a:pathLst>
              <a:path extrusionOk="0" h="175924" w="365770">
                <a:moveTo>
                  <a:pt x="0" y="0"/>
                </a:moveTo>
                <a:lnTo>
                  <a:pt x="365770" y="0"/>
                </a:lnTo>
                <a:lnTo>
                  <a:pt x="365760" y="70914"/>
                </a:lnTo>
                <a:lnTo>
                  <a:pt x="0" y="175924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</p:sp>
      <p:sp>
        <p:nvSpPr>
          <p:cNvPr id="11" name="Google Shape;11;p2"/>
          <p:cNvSpPr txBox="1"/>
          <p:nvPr>
            <p:ph type="ctrTitle"/>
          </p:nvPr>
        </p:nvSpPr>
        <p:spPr>
          <a:xfrm>
            <a:off x="311700" y="539725"/>
            <a:ext cx="8520600" cy="1282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311700" y="1878560"/>
            <a:ext cx="4242600" cy="738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bg>
      <p:bgPr>
        <a:solidFill>
          <a:schemeClr val="dk1"/>
        </a:solidFill>
      </p:bgPr>
    </p:bg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1"/>
          <p:cNvSpPr txBox="1"/>
          <p:nvPr>
            <p:ph hasCustomPrompt="1" type="title"/>
          </p:nvPr>
        </p:nvSpPr>
        <p:spPr>
          <a:xfrm>
            <a:off x="311750" y="831175"/>
            <a:ext cx="5334900" cy="1244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6" name="Google Shape;56;p11"/>
          <p:cNvSpPr txBox="1"/>
          <p:nvPr>
            <p:ph idx="1" type="body"/>
          </p:nvPr>
        </p:nvSpPr>
        <p:spPr>
          <a:xfrm>
            <a:off x="311700" y="2121425"/>
            <a:ext cx="5334900" cy="94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00"/>
              <a:buChar char="●"/>
              <a:defRPr>
                <a:solidFill>
                  <a:schemeClr val="accent2"/>
                </a:solidFill>
              </a:defRPr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●"/>
              <a:defRPr>
                <a:solidFill>
                  <a:schemeClr val="accent2"/>
                </a:solidFill>
              </a:defRPr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●"/>
              <a:defRPr>
                <a:solidFill>
                  <a:schemeClr val="accent2"/>
                </a:solidFill>
              </a:defRPr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9pPr>
          </a:lstStyle>
          <a:p/>
        </p:txBody>
      </p:sp>
      <p:sp>
        <p:nvSpPr>
          <p:cNvPr id="57" name="Google Shape;5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3"/>
        </a:solidFill>
      </p:bgPr>
    </p:bg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3"/>
          <p:cNvSpPr/>
          <p:nvPr/>
        </p:nvSpPr>
        <p:spPr>
          <a:xfrm>
            <a:off x="0" y="48099"/>
            <a:ext cx="9144250" cy="4398100"/>
          </a:xfrm>
          <a:custGeom>
            <a:rect b="b" l="l" r="r" t="t"/>
            <a:pathLst>
              <a:path extrusionOk="0" h="175924" w="365770">
                <a:moveTo>
                  <a:pt x="0" y="0"/>
                </a:moveTo>
                <a:lnTo>
                  <a:pt x="365770" y="0"/>
                </a:lnTo>
                <a:lnTo>
                  <a:pt x="365760" y="70914"/>
                </a:lnTo>
                <a:lnTo>
                  <a:pt x="0" y="175924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</p:sp>
      <p:sp>
        <p:nvSpPr>
          <p:cNvPr id="16" name="Google Shape;16;p3"/>
          <p:cNvSpPr/>
          <p:nvPr/>
        </p:nvSpPr>
        <p:spPr>
          <a:xfrm>
            <a:off x="0" y="0"/>
            <a:ext cx="9144250" cy="4398100"/>
          </a:xfrm>
          <a:custGeom>
            <a:rect b="b" l="l" r="r" t="t"/>
            <a:pathLst>
              <a:path extrusionOk="0" h="175924" w="365770">
                <a:moveTo>
                  <a:pt x="0" y="0"/>
                </a:moveTo>
                <a:lnTo>
                  <a:pt x="365770" y="0"/>
                </a:lnTo>
                <a:lnTo>
                  <a:pt x="365760" y="70914"/>
                </a:lnTo>
                <a:lnTo>
                  <a:pt x="0" y="175924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</p:sp>
      <p:sp>
        <p:nvSpPr>
          <p:cNvPr id="17" name="Google Shape;17;p3"/>
          <p:cNvSpPr txBox="1"/>
          <p:nvPr>
            <p:ph type="title"/>
          </p:nvPr>
        </p:nvSpPr>
        <p:spPr>
          <a:xfrm>
            <a:off x="311700" y="539725"/>
            <a:ext cx="8520600" cy="1282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8" name="Google Shape;18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accent1"/>
                </a:solidFill>
              </a:defRPr>
            </a:lvl1pPr>
            <a:lvl2pPr lvl="1">
              <a:buNone/>
              <a:defRPr>
                <a:solidFill>
                  <a:schemeClr val="accent1"/>
                </a:solidFill>
              </a:defRPr>
            </a:lvl2pPr>
            <a:lvl3pPr lvl="2">
              <a:buNone/>
              <a:defRPr>
                <a:solidFill>
                  <a:schemeClr val="accent1"/>
                </a:solidFill>
              </a:defRPr>
            </a:lvl3pPr>
            <a:lvl4pPr lvl="3">
              <a:buNone/>
              <a:defRPr>
                <a:solidFill>
                  <a:schemeClr val="accent1"/>
                </a:solidFill>
              </a:defRPr>
            </a:lvl4pPr>
            <a:lvl5pPr lvl="4">
              <a:buNone/>
              <a:defRPr>
                <a:solidFill>
                  <a:schemeClr val="accent1"/>
                </a:solidFill>
              </a:defRPr>
            </a:lvl5pPr>
            <a:lvl6pPr lvl="5">
              <a:buNone/>
              <a:defRPr>
                <a:solidFill>
                  <a:schemeClr val="accent1"/>
                </a:solidFill>
              </a:defRPr>
            </a:lvl6pPr>
            <a:lvl7pPr lvl="6">
              <a:buNone/>
              <a:defRPr>
                <a:solidFill>
                  <a:schemeClr val="accent1"/>
                </a:solidFill>
              </a:defRPr>
            </a:lvl7pPr>
            <a:lvl8pPr lvl="7">
              <a:buNone/>
              <a:defRPr>
                <a:solidFill>
                  <a:schemeClr val="accent1"/>
                </a:solidFill>
              </a:defRPr>
            </a:lvl8pPr>
            <a:lvl9pPr lvl="8">
              <a:buNone/>
              <a:defRPr>
                <a:solidFill>
                  <a:schemeClr val="accen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4"/>
          <p:cNvSpPr/>
          <p:nvPr/>
        </p:nvSpPr>
        <p:spPr>
          <a:xfrm>
            <a:off x="0" y="0"/>
            <a:ext cx="4314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" name="Google Shape;21;p4"/>
          <p:cNvSpPr/>
          <p:nvPr/>
        </p:nvSpPr>
        <p:spPr>
          <a:xfrm>
            <a:off x="0" y="44125"/>
            <a:ext cx="4313625" cy="4399375"/>
          </a:xfrm>
          <a:custGeom>
            <a:rect b="b" l="l" r="r" t="t"/>
            <a:pathLst>
              <a:path extrusionOk="0" h="175975" w="172545">
                <a:moveTo>
                  <a:pt x="0" y="157"/>
                </a:moveTo>
                <a:lnTo>
                  <a:pt x="172419" y="0"/>
                </a:lnTo>
                <a:lnTo>
                  <a:pt x="172545" y="126541"/>
                </a:lnTo>
                <a:lnTo>
                  <a:pt x="0" y="175975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</p:sp>
      <p:sp>
        <p:nvSpPr>
          <p:cNvPr id="22" name="Google Shape;22;p4"/>
          <p:cNvSpPr/>
          <p:nvPr/>
        </p:nvSpPr>
        <p:spPr>
          <a:xfrm>
            <a:off x="-125" y="0"/>
            <a:ext cx="4316900" cy="4395600"/>
          </a:xfrm>
          <a:custGeom>
            <a:rect b="b" l="l" r="r" t="t"/>
            <a:pathLst>
              <a:path extrusionOk="0" h="175824" w="172676">
                <a:moveTo>
                  <a:pt x="0" y="6"/>
                </a:moveTo>
                <a:lnTo>
                  <a:pt x="172676" y="0"/>
                </a:lnTo>
                <a:lnTo>
                  <a:pt x="172562" y="126442"/>
                </a:lnTo>
                <a:lnTo>
                  <a:pt x="0" y="175824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</p:sp>
      <p:sp>
        <p:nvSpPr>
          <p:cNvPr id="23" name="Google Shape;23;p4"/>
          <p:cNvSpPr txBox="1"/>
          <p:nvPr>
            <p:ph type="title"/>
          </p:nvPr>
        </p:nvSpPr>
        <p:spPr>
          <a:xfrm>
            <a:off x="311725" y="500925"/>
            <a:ext cx="3706500" cy="250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4" name="Google Shape;24;p4"/>
          <p:cNvSpPr txBox="1"/>
          <p:nvPr>
            <p:ph idx="1" type="body"/>
          </p:nvPr>
        </p:nvSpPr>
        <p:spPr>
          <a:xfrm>
            <a:off x="4644675" y="500925"/>
            <a:ext cx="4166400" cy="4098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25" name="Google Shape;25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5"/>
          <p:cNvSpPr/>
          <p:nvPr/>
        </p:nvSpPr>
        <p:spPr>
          <a:xfrm>
            <a:off x="0" y="0"/>
            <a:ext cx="9144000" cy="12771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" name="Google Shape;28;p5"/>
          <p:cNvSpPr txBox="1"/>
          <p:nvPr>
            <p:ph type="title"/>
          </p:nvPr>
        </p:nvSpPr>
        <p:spPr>
          <a:xfrm>
            <a:off x="311725" y="500925"/>
            <a:ext cx="8520600" cy="62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9" name="Google Shape;29;p5"/>
          <p:cNvSpPr txBox="1"/>
          <p:nvPr>
            <p:ph idx="1" type="body"/>
          </p:nvPr>
        </p:nvSpPr>
        <p:spPr>
          <a:xfrm>
            <a:off x="311700" y="1505700"/>
            <a:ext cx="3999900" cy="3076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30" name="Google Shape;30;p5"/>
          <p:cNvSpPr txBox="1"/>
          <p:nvPr>
            <p:ph idx="2" type="body"/>
          </p:nvPr>
        </p:nvSpPr>
        <p:spPr>
          <a:xfrm>
            <a:off x="4832400" y="1505700"/>
            <a:ext cx="3999900" cy="3076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31" name="Google Shape;31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6"/>
          <p:cNvSpPr/>
          <p:nvPr/>
        </p:nvSpPr>
        <p:spPr>
          <a:xfrm>
            <a:off x="0" y="0"/>
            <a:ext cx="9144000" cy="12771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" name="Google Shape;34;p6"/>
          <p:cNvSpPr txBox="1"/>
          <p:nvPr>
            <p:ph type="title"/>
          </p:nvPr>
        </p:nvSpPr>
        <p:spPr>
          <a:xfrm>
            <a:off x="311725" y="500925"/>
            <a:ext cx="8520600" cy="62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5" name="Google Shape;35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/>
          <p:nvPr/>
        </p:nvSpPr>
        <p:spPr>
          <a:xfrm>
            <a:off x="0" y="0"/>
            <a:ext cx="37644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" name="Google Shape;38;p7"/>
          <p:cNvSpPr txBox="1"/>
          <p:nvPr>
            <p:ph type="title"/>
          </p:nvPr>
        </p:nvSpPr>
        <p:spPr>
          <a:xfrm>
            <a:off x="311725" y="500925"/>
            <a:ext cx="3127500" cy="1829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9" name="Google Shape;39;p7"/>
          <p:cNvSpPr txBox="1"/>
          <p:nvPr>
            <p:ph idx="1" type="body"/>
          </p:nvPr>
        </p:nvSpPr>
        <p:spPr>
          <a:xfrm>
            <a:off x="311700" y="2390650"/>
            <a:ext cx="3127500" cy="229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00"/>
              <a:buChar char="●"/>
              <a:defRPr>
                <a:solidFill>
                  <a:schemeClr val="accent2"/>
                </a:solidFill>
              </a:defRPr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●"/>
              <a:defRPr>
                <a:solidFill>
                  <a:schemeClr val="accent2"/>
                </a:solidFill>
              </a:defRPr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●"/>
              <a:defRPr>
                <a:solidFill>
                  <a:schemeClr val="accent2"/>
                </a:solidFill>
              </a:defRPr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9pPr>
          </a:lstStyle>
          <a:p/>
        </p:txBody>
      </p:sp>
      <p:sp>
        <p:nvSpPr>
          <p:cNvPr id="40" name="Google Shape;40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3"/>
        </a:solidFill>
      </p:bgPr>
    </p:bg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8"/>
          <p:cNvSpPr txBox="1"/>
          <p:nvPr>
            <p:ph type="title"/>
          </p:nvPr>
        </p:nvSpPr>
        <p:spPr>
          <a:xfrm>
            <a:off x="311675" y="798600"/>
            <a:ext cx="6247800" cy="3546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43" name="Google Shape;43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accent1"/>
                </a:solidFill>
              </a:defRPr>
            </a:lvl1pPr>
            <a:lvl2pPr lvl="1">
              <a:buNone/>
              <a:defRPr>
                <a:solidFill>
                  <a:schemeClr val="accent1"/>
                </a:solidFill>
              </a:defRPr>
            </a:lvl2pPr>
            <a:lvl3pPr lvl="2">
              <a:buNone/>
              <a:defRPr>
                <a:solidFill>
                  <a:schemeClr val="accent1"/>
                </a:solidFill>
              </a:defRPr>
            </a:lvl3pPr>
            <a:lvl4pPr lvl="3">
              <a:buNone/>
              <a:defRPr>
                <a:solidFill>
                  <a:schemeClr val="accent1"/>
                </a:solidFill>
              </a:defRPr>
            </a:lvl4pPr>
            <a:lvl5pPr lvl="4">
              <a:buNone/>
              <a:defRPr>
                <a:solidFill>
                  <a:schemeClr val="accent1"/>
                </a:solidFill>
              </a:defRPr>
            </a:lvl5pPr>
            <a:lvl6pPr lvl="5">
              <a:buNone/>
              <a:defRPr>
                <a:solidFill>
                  <a:schemeClr val="accent1"/>
                </a:solidFill>
              </a:defRPr>
            </a:lvl6pPr>
            <a:lvl7pPr lvl="6">
              <a:buNone/>
              <a:defRPr>
                <a:solidFill>
                  <a:schemeClr val="accent1"/>
                </a:solidFill>
              </a:defRPr>
            </a:lvl7pPr>
            <a:lvl8pPr lvl="7">
              <a:buNone/>
              <a:defRPr>
                <a:solidFill>
                  <a:schemeClr val="accent1"/>
                </a:solidFill>
              </a:defRPr>
            </a:lvl8pPr>
            <a:lvl9pPr lvl="8">
              <a:buNone/>
              <a:defRPr>
                <a:solidFill>
                  <a:schemeClr val="accen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9"/>
          <p:cNvSpPr/>
          <p:nvPr/>
        </p:nvSpPr>
        <p:spPr>
          <a:xfrm>
            <a:off x="0" y="0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6" name="Google Shape;46;p9"/>
          <p:cNvSpPr txBox="1"/>
          <p:nvPr>
            <p:ph type="title"/>
          </p:nvPr>
        </p:nvSpPr>
        <p:spPr>
          <a:xfrm>
            <a:off x="311300" y="500925"/>
            <a:ext cx="3704400" cy="2049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7" name="Google Shape;47;p9"/>
          <p:cNvSpPr txBox="1"/>
          <p:nvPr>
            <p:ph idx="1" type="subTitle"/>
          </p:nvPr>
        </p:nvSpPr>
        <p:spPr>
          <a:xfrm>
            <a:off x="304800" y="2626725"/>
            <a:ext cx="3704400" cy="926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9pPr>
          </a:lstStyle>
          <a:p/>
        </p:txBody>
      </p:sp>
      <p:sp>
        <p:nvSpPr>
          <p:cNvPr id="48" name="Google Shape;48;p9"/>
          <p:cNvSpPr txBox="1"/>
          <p:nvPr>
            <p:ph idx="2" type="body"/>
          </p:nvPr>
        </p:nvSpPr>
        <p:spPr>
          <a:xfrm>
            <a:off x="4879025" y="500925"/>
            <a:ext cx="3954000" cy="4111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49" name="Google Shape;49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0"/>
          <p:cNvSpPr/>
          <p:nvPr/>
        </p:nvSpPr>
        <p:spPr>
          <a:xfrm>
            <a:off x="0" y="4369000"/>
            <a:ext cx="9144000" cy="7743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2" name="Google Shape;52;p10"/>
          <p:cNvSpPr txBox="1"/>
          <p:nvPr>
            <p:ph idx="1" type="body"/>
          </p:nvPr>
        </p:nvSpPr>
        <p:spPr>
          <a:xfrm>
            <a:off x="311700" y="4521400"/>
            <a:ext cx="7979400" cy="460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Merriweather"/>
              <a:buNone/>
              <a:defRPr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</a:lstStyle>
          <a:p/>
        </p:txBody>
      </p:sp>
      <p:sp>
        <p:nvSpPr>
          <p:cNvPr id="53" name="Google Shape;5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paradigm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Roboto"/>
              <a:buChar char="●"/>
              <a:defRPr sz="13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29845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○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29845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■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29845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●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29845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○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29845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■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-29845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●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-29845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○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-29845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■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Relationship Id="rId3" Type="http://schemas.openxmlformats.org/officeDocument/2006/relationships/hyperlink" Target="https://www.cleverence.ru/articles/auto-busines/inventarizaciya-chto-eto-takoe-i-dlya-chego-provoditsya-proverka-opredelenie-i-vse-tonkosti-processa/" TargetMode="External"/><Relationship Id="rId4" Type="http://schemas.openxmlformats.org/officeDocument/2006/relationships/hyperlink" Target="https://ru.m.wikipedia.org/wiki/%D0%98%D0%BD%D0%B2%D0%B5%D0%BD%D1%82%D0%B0%D1%80%D0%B8%D0%B7%D0%B0%D1%86%D0%B8%D1%8F" TargetMode="External"/><Relationship Id="rId5" Type="http://schemas.openxmlformats.org/officeDocument/2006/relationships/hyperlink" Target="https://klerk-ru.turbopages.org/klerk.ru/s/buh/articles/506523/" TargetMode="External"/><Relationship Id="rId6" Type="http://schemas.openxmlformats.org/officeDocument/2006/relationships/hyperlink" Target="https://www.consultant.ru/document/cons_doc_LAW_7152/bb5a21908eb87f4b6c7f8cf1de1cb9e2dd1cbe1b/" TargetMode="Externa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3"/>
          <p:cNvSpPr txBox="1"/>
          <p:nvPr>
            <p:ph type="ctrTitle"/>
          </p:nvPr>
        </p:nvSpPr>
        <p:spPr>
          <a:xfrm>
            <a:off x="311700" y="539725"/>
            <a:ext cx="8520600" cy="1282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Инвентаризация активов и обязательств </a:t>
            </a:r>
            <a:r>
              <a:rPr lang="ru"/>
              <a:t>организации</a:t>
            </a:r>
            <a:endParaRPr/>
          </a:p>
        </p:txBody>
      </p:sp>
      <p:sp>
        <p:nvSpPr>
          <p:cNvPr id="65" name="Google Shape;65;p13"/>
          <p:cNvSpPr txBox="1"/>
          <p:nvPr>
            <p:ph idx="1" type="subTitle"/>
          </p:nvPr>
        </p:nvSpPr>
        <p:spPr>
          <a:xfrm>
            <a:off x="311700" y="1878560"/>
            <a:ext cx="4242600" cy="738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Выполнила студентка 232 группы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Серкова Александра Андреевна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22"/>
          <p:cNvSpPr txBox="1"/>
          <p:nvPr>
            <p:ph type="title"/>
          </p:nvPr>
        </p:nvSpPr>
        <p:spPr>
          <a:xfrm>
            <a:off x="311700" y="417581"/>
            <a:ext cx="8520600" cy="62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3000">
                <a:latin typeface="Times New Roman"/>
                <a:ea typeface="Times New Roman"/>
                <a:cs typeface="Times New Roman"/>
                <a:sym typeface="Times New Roman"/>
              </a:rPr>
              <a:t>Разновидности инвентаризации</a:t>
            </a:r>
            <a:endParaRPr/>
          </a:p>
        </p:txBody>
      </p:sp>
      <p:sp>
        <p:nvSpPr>
          <p:cNvPr id="123" name="Google Shape;123;p22"/>
          <p:cNvSpPr txBox="1"/>
          <p:nvPr>
            <p:ph idx="1" type="body"/>
          </p:nvPr>
        </p:nvSpPr>
        <p:spPr>
          <a:xfrm>
            <a:off x="311700" y="1505700"/>
            <a:ext cx="3999900" cy="3076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По обязательности проведения</a:t>
            </a:r>
            <a:endParaRPr sz="14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17500" lvl="0" marL="457200" rtl="0" algn="l"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Char char="●"/>
            </a:pPr>
            <a:r>
              <a:rPr lang="ru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Обязательный. Его проводят в соответствии с законодательством страны.</a:t>
            </a:r>
            <a:endParaRPr sz="14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Char char="●"/>
            </a:pPr>
            <a:r>
              <a:rPr lang="ru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Инициативный. Организуется по решению директора.</a:t>
            </a:r>
            <a:endParaRPr sz="14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24" name="Google Shape;124;p22"/>
          <p:cNvSpPr txBox="1"/>
          <p:nvPr>
            <p:ph idx="2" type="body"/>
          </p:nvPr>
        </p:nvSpPr>
        <p:spPr>
          <a:xfrm>
            <a:off x="4832400" y="1505700"/>
            <a:ext cx="3999900" cy="3076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По методу проведения</a:t>
            </a:r>
            <a:endParaRPr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11150" lvl="0" marL="457200" rtl="0" algn="l"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Times New Roman"/>
              <a:buChar char="●"/>
            </a:pPr>
            <a:r>
              <a:rPr lang="ru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Натуральным. Когда работники действительно пошли и выполнили задачу, все подсчитали, оформили и учли. Если это делается регулярно, то информация в программе отражает реальную картину, а работа всех частей организации будет эффективной.</a:t>
            </a:r>
            <a:endParaRPr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Times New Roman"/>
              <a:buChar char="●"/>
            </a:pPr>
            <a:r>
              <a:rPr lang="ru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Документальным. Когда сотрудники занимаются поиском подтверждения наличия вида товаров или финансовых активов в документах.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23"/>
          <p:cNvSpPr txBox="1"/>
          <p:nvPr>
            <p:ph type="title"/>
          </p:nvPr>
        </p:nvSpPr>
        <p:spPr>
          <a:xfrm>
            <a:off x="299819" y="1012894"/>
            <a:ext cx="3706500" cy="2508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2900">
                <a:latin typeface="Times New Roman"/>
                <a:ea typeface="Times New Roman"/>
                <a:cs typeface="Times New Roman"/>
                <a:sym typeface="Times New Roman"/>
              </a:rPr>
              <a:t>Список использованной литературы </a:t>
            </a:r>
            <a:endParaRPr sz="29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30" name="Google Shape;130;p23"/>
          <p:cNvSpPr txBox="1"/>
          <p:nvPr>
            <p:ph idx="1" type="body"/>
          </p:nvPr>
        </p:nvSpPr>
        <p:spPr>
          <a:xfrm>
            <a:off x="4644675" y="500925"/>
            <a:ext cx="4166400" cy="4098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ru" u="sng">
                <a:solidFill>
                  <a:schemeClr val="hlink"/>
                </a:solidFill>
                <a:hlinkClick r:id="rId3"/>
              </a:rPr>
              <a:t>https://www.cleverence.ru/articles/auto-busines/inventarizaciya-chto-eto-takoe-i-dlya-chego-provoditsya-proverka-opredelenie-i-vse-tonkosti-processa/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ru" u="sng">
                <a:solidFill>
                  <a:schemeClr val="hlink"/>
                </a:solidFill>
                <a:hlinkClick r:id="rId4"/>
              </a:rPr>
              <a:t>https://ru.m.wikipedia.org/wiki/Инвентаризация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ru" u="sng">
                <a:solidFill>
                  <a:schemeClr val="hlink"/>
                </a:solidFill>
                <a:hlinkClick r:id="rId5"/>
              </a:rPr>
              <a:t>https://klerk-ru.turbopages.org/klerk.ru/s/buh/articles/506523/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ru" u="sng">
                <a:solidFill>
                  <a:schemeClr val="hlink"/>
                </a:solidFill>
                <a:hlinkClick r:id="rId6"/>
              </a:rPr>
              <a:t>https://www.consultant.ru/document/cons_doc_LAW_7152/bb5a21908eb87f4b6c7f8cf1de1cb9e2dd1cbe1b/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4"/>
          <p:cNvSpPr txBox="1"/>
          <p:nvPr>
            <p:ph type="title"/>
          </p:nvPr>
        </p:nvSpPr>
        <p:spPr>
          <a:xfrm>
            <a:off x="347444" y="1317300"/>
            <a:ext cx="3706500" cy="250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Инвентаризация</a:t>
            </a:r>
            <a:endParaRPr/>
          </a:p>
        </p:txBody>
      </p:sp>
      <p:sp>
        <p:nvSpPr>
          <p:cNvPr id="71" name="Google Shape;71;p14"/>
          <p:cNvSpPr txBox="1"/>
          <p:nvPr>
            <p:ph idx="1" type="body"/>
          </p:nvPr>
        </p:nvSpPr>
        <p:spPr>
          <a:xfrm>
            <a:off x="4644675" y="500925"/>
            <a:ext cx="4166400" cy="4098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ru" sz="15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Инвентаризация представляет собой проверку соответствия данных бухгалтерского учета и фактического наличия имущества и финансовых обязательств организации на определенную дату.</a:t>
            </a:r>
            <a:endParaRPr sz="15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5"/>
          <p:cNvSpPr txBox="1"/>
          <p:nvPr>
            <p:ph type="title"/>
          </p:nvPr>
        </p:nvSpPr>
        <p:spPr>
          <a:xfrm>
            <a:off x="371256" y="1024800"/>
            <a:ext cx="3706500" cy="2508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Основные цели инвентаризации</a:t>
            </a:r>
            <a:endParaRPr/>
          </a:p>
        </p:txBody>
      </p:sp>
      <p:sp>
        <p:nvSpPr>
          <p:cNvPr id="77" name="Google Shape;77;p15"/>
          <p:cNvSpPr txBox="1"/>
          <p:nvPr>
            <p:ph idx="1" type="body"/>
          </p:nvPr>
        </p:nvSpPr>
        <p:spPr>
          <a:xfrm>
            <a:off x="4644675" y="500925"/>
            <a:ext cx="4166400" cy="4098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Times New Roman"/>
              <a:buChar char="●"/>
            </a:pPr>
            <a:r>
              <a:rPr lang="ru" sz="16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выявление фактического наличия имущества и обязательств организаций;</a:t>
            </a:r>
            <a:endParaRPr sz="16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Times New Roman"/>
              <a:buChar char="●"/>
            </a:pPr>
            <a:r>
              <a:rPr lang="ru" sz="16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проверка полноты отражения в учете имущества и обязательств;</a:t>
            </a:r>
            <a:endParaRPr sz="16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Times New Roman"/>
              <a:buChar char="●"/>
            </a:pPr>
            <a:r>
              <a:rPr lang="ru" sz="16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сопоставления фактического наличия имущества и обязательств с данными бухгалтерского учета;</a:t>
            </a:r>
            <a:endParaRPr sz="16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6"/>
          <p:cNvSpPr txBox="1"/>
          <p:nvPr>
            <p:ph type="title"/>
          </p:nvPr>
        </p:nvSpPr>
        <p:spPr>
          <a:xfrm>
            <a:off x="311700" y="334238"/>
            <a:ext cx="8520600" cy="62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>
                <a:latin typeface="Times New Roman"/>
                <a:ea typeface="Times New Roman"/>
                <a:cs typeface="Times New Roman"/>
                <a:sym typeface="Times New Roman"/>
              </a:rPr>
              <a:t>Процесс </a:t>
            </a:r>
            <a:r>
              <a:rPr lang="ru" sz="2400">
                <a:latin typeface="Times New Roman"/>
                <a:ea typeface="Times New Roman"/>
                <a:cs typeface="Times New Roman"/>
                <a:sym typeface="Times New Roman"/>
              </a:rPr>
              <a:t>инвентаризации можно разделить на следующие этапы</a:t>
            </a:r>
            <a:endParaRPr sz="24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3" name="Google Shape;83;p16"/>
          <p:cNvSpPr txBox="1"/>
          <p:nvPr>
            <p:ph idx="1" type="body"/>
          </p:nvPr>
        </p:nvSpPr>
        <p:spPr>
          <a:xfrm>
            <a:off x="311700" y="1505700"/>
            <a:ext cx="3999900" cy="3076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Times New Roman"/>
              <a:buAutoNum type="arabicPeriod"/>
            </a:pPr>
            <a:r>
              <a:rPr lang="ru" sz="11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Подготовительный этап:</a:t>
            </a:r>
            <a:endParaRPr sz="11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ru" sz="11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До начала инвентаризации проводится р</a:t>
            </a:r>
            <a:r>
              <a:rPr lang="ru" sz="11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яд подготовительных мероприятий. </a:t>
            </a:r>
            <a:endParaRPr sz="11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ru" sz="11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Пломбируются места хранения подлежащих проверки ценностей. Инвентаризируемые ценности раскладываются по стеллажам, полкам, т.е. приводятся в состояние, пригодное для проверки. Проверяется все весовое, измерительные приборы и сроки их клеймения. Перед проведением инвентаризации все первичные документы по приходу и расходу должны быть составлены и предъявлены комиссии или сданы в бухгалтерию, а от материально ответственного лица получены расписки о том, что на дату проведения инвентаризации нет не оприходованных или не списанных в расход отдельных наименований имущества.</a:t>
            </a:r>
            <a:endParaRPr sz="11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sp>
        <p:nvSpPr>
          <p:cNvPr id="84" name="Google Shape;84;p16"/>
          <p:cNvSpPr txBox="1"/>
          <p:nvPr>
            <p:ph idx="2" type="body"/>
          </p:nvPr>
        </p:nvSpPr>
        <p:spPr>
          <a:xfrm>
            <a:off x="4832400" y="1505700"/>
            <a:ext cx="3999900" cy="3076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2.     Этап проверки фактического наличия имущества и обязательств.</a:t>
            </a:r>
            <a:endParaRPr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ru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Проверка материальных ценностей проводится по местам их нахождения. Снятие фактических остатков ценностей осуществляется в присутствии материально ответственного лица путем пересчета, перемеривания, перевешивания. Результаты инвентаризации необходимо оформлять Типовыми формами первичной учетной документации по учету результатов инвентаризации, утвержденными Постановлением Госкомстата России от 18.08.1998 № 88.</a:t>
            </a:r>
            <a:endParaRPr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7"/>
          <p:cNvSpPr txBox="1"/>
          <p:nvPr>
            <p:ph type="title"/>
          </p:nvPr>
        </p:nvSpPr>
        <p:spPr>
          <a:xfrm>
            <a:off x="311700" y="238988"/>
            <a:ext cx="8520600" cy="62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2450">
                <a:latin typeface="Times New Roman"/>
                <a:ea typeface="Times New Roman"/>
                <a:cs typeface="Times New Roman"/>
                <a:sym typeface="Times New Roman"/>
              </a:rPr>
              <a:t>Процесс инвентаризации можно разделить на следующие этапы</a:t>
            </a:r>
            <a:endParaRPr sz="2450"/>
          </a:p>
        </p:txBody>
      </p:sp>
      <p:sp>
        <p:nvSpPr>
          <p:cNvPr id="90" name="Google Shape;90;p17"/>
          <p:cNvSpPr txBox="1"/>
          <p:nvPr>
            <p:ph idx="1" type="body"/>
          </p:nvPr>
        </p:nvSpPr>
        <p:spPr>
          <a:xfrm>
            <a:off x="311700" y="1505700"/>
            <a:ext cx="3999900" cy="3076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85000"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    </a:t>
            </a:r>
            <a:r>
              <a:rPr lang="ru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3.    Таксировочный этап.</a:t>
            </a:r>
            <a:endParaRPr sz="14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ru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В описи (акты) вносятся денежные оценки имущества и обязательств по данным первичных документов и бухгалтерского учета.</a:t>
            </a:r>
            <a:endParaRPr sz="14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ru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4.  Сравнительно-аналитический этап.</a:t>
            </a:r>
            <a:endParaRPr sz="14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ru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Производится сравнение фактического наличия имущества и обязательств с данными бухгалтерского учета. Инвентаризационная комиссия выявляет причины отклонений и предлагает способы их отражения в учете. По фактам расхождений необходимо получить письменные объяснения от материально ответственного лица.</a:t>
            </a:r>
            <a:endParaRPr sz="14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1" name="Google Shape;91;p17"/>
          <p:cNvSpPr txBox="1"/>
          <p:nvPr>
            <p:ph idx="2" type="body"/>
          </p:nvPr>
        </p:nvSpPr>
        <p:spPr>
          <a:xfrm>
            <a:off x="4832400" y="1505700"/>
            <a:ext cx="3999900" cy="3076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   5.   </a:t>
            </a:r>
            <a:r>
              <a:rPr lang="ru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Заключительный этап</a:t>
            </a:r>
            <a:endParaRPr sz="14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ru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Ведомость учета результатов инвентаризации подписывается главным бухгалтером и руководителем одновременно с изданием приказа об утверждении результатов инвентаризации. Приказ служит основание для отражения результатов инвентаризации в учете.</a:t>
            </a:r>
            <a:endParaRPr sz="14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8"/>
          <p:cNvSpPr txBox="1"/>
          <p:nvPr>
            <p:ph type="title"/>
          </p:nvPr>
        </p:nvSpPr>
        <p:spPr>
          <a:xfrm>
            <a:off x="311725" y="989081"/>
            <a:ext cx="3706500" cy="2508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2900">
                <a:latin typeface="Times New Roman"/>
                <a:ea typeface="Times New Roman"/>
                <a:cs typeface="Times New Roman"/>
                <a:sym typeface="Times New Roman"/>
              </a:rPr>
              <a:t>Основные законодательные документы</a:t>
            </a:r>
            <a:endParaRPr sz="29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7" name="Google Shape;97;p18"/>
          <p:cNvSpPr txBox="1"/>
          <p:nvPr>
            <p:ph idx="1" type="body"/>
          </p:nvPr>
        </p:nvSpPr>
        <p:spPr>
          <a:xfrm>
            <a:off x="4644675" y="500925"/>
            <a:ext cx="4166400" cy="4098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ru" sz="16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Существует специальный нормативный приказ, который определяет, в каком порядке и на каких правилах осуществляется процедура. Это условие министра финансов, изданное 13 июня 1995 года. Номер документа №49.</a:t>
            </a:r>
            <a:endParaRPr sz="16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9"/>
          <p:cNvSpPr txBox="1"/>
          <p:nvPr>
            <p:ph type="title"/>
          </p:nvPr>
        </p:nvSpPr>
        <p:spPr>
          <a:xfrm>
            <a:off x="371256" y="1072425"/>
            <a:ext cx="3706500" cy="2508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2900">
                <a:latin typeface="Times New Roman"/>
                <a:ea typeface="Times New Roman"/>
                <a:cs typeface="Times New Roman"/>
                <a:sym typeface="Times New Roman"/>
              </a:rPr>
              <a:t>Цели проведения инвентаризации</a:t>
            </a:r>
            <a:endParaRPr sz="29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03" name="Google Shape;103;p19"/>
          <p:cNvSpPr txBox="1"/>
          <p:nvPr>
            <p:ph idx="1" type="body"/>
          </p:nvPr>
        </p:nvSpPr>
        <p:spPr>
          <a:xfrm>
            <a:off x="4644675" y="500925"/>
            <a:ext cx="4166400" cy="4098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Char char="●"/>
            </a:pPr>
            <a:r>
              <a:rPr lang="ru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Определение фактического количества имущества, числящегося за организацией. Смысл в нахождении неучтенного, недостатков и пересортицы, а также — в проверке состояния.</a:t>
            </a:r>
            <a:endParaRPr sz="14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Char char="●"/>
            </a:pPr>
            <a:r>
              <a:rPr lang="ru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Сопоставление реальных размеров запасов и прочего с базами данных. Нужно найти отличия и ответственных лиц.</a:t>
            </a:r>
            <a:endParaRPr sz="14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Char char="●"/>
            </a:pPr>
            <a:r>
              <a:rPr lang="ru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Выравнивание. Чтобы дальнейшая хозяйственная деятельность велась правильно и без ошибок.</a:t>
            </a:r>
            <a:endParaRPr sz="14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Char char="●"/>
            </a:pPr>
            <a:r>
              <a:rPr lang="ru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Контроль полноты учета. Насколько полно отражается все, что есть в фирме, в системе.</a:t>
            </a:r>
            <a:endParaRPr sz="14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Char char="●"/>
            </a:pPr>
            <a:r>
              <a:rPr lang="ru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Отслеживание соблюдения правил использования и хранения основных средств.</a:t>
            </a:r>
            <a:endParaRPr sz="14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20"/>
          <p:cNvSpPr txBox="1"/>
          <p:nvPr>
            <p:ph type="title"/>
          </p:nvPr>
        </p:nvSpPr>
        <p:spPr>
          <a:xfrm>
            <a:off x="311700" y="393769"/>
            <a:ext cx="8520600" cy="62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3000">
                <a:latin typeface="Times New Roman"/>
                <a:ea typeface="Times New Roman"/>
                <a:cs typeface="Times New Roman"/>
                <a:sym typeface="Times New Roman"/>
              </a:rPr>
              <a:t>Разновидности </a:t>
            </a:r>
            <a:r>
              <a:rPr lang="ru" sz="3000">
                <a:latin typeface="Times New Roman"/>
                <a:ea typeface="Times New Roman"/>
                <a:cs typeface="Times New Roman"/>
                <a:sym typeface="Times New Roman"/>
              </a:rPr>
              <a:t>инвентаризации</a:t>
            </a:r>
            <a:endParaRPr sz="30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09" name="Google Shape;109;p20"/>
          <p:cNvSpPr txBox="1"/>
          <p:nvPr>
            <p:ph idx="1" type="body"/>
          </p:nvPr>
        </p:nvSpPr>
        <p:spPr>
          <a:xfrm>
            <a:off x="311700" y="1505700"/>
            <a:ext cx="3999900" cy="3076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По назначению</a:t>
            </a:r>
            <a:endParaRPr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11150" lvl="0" marL="457200" rtl="0" algn="l"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Times New Roman"/>
              <a:buChar char="●"/>
            </a:pPr>
            <a:r>
              <a:rPr lang="ru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Плановая. Она выполняется согласно календарю и подписанному заранее приказу. К ней готовятся и о ней знают за несколько месяцев. График утверждается в начале года руководителем.</a:t>
            </a:r>
            <a:endParaRPr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Times New Roman"/>
              <a:buChar char="●"/>
            </a:pPr>
            <a:r>
              <a:rPr lang="ru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Внеплановая. Такая инвентаризация является способом определить наличие и размер хищений, недоимок. Ее назначают при смене ответственного лица, чтобы передать ответственность новому сотруднику. Проводят после стихийных бедствий, пожаров, прорывов труб.</a:t>
            </a:r>
            <a:endParaRPr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10" name="Google Shape;110;p20"/>
          <p:cNvSpPr txBox="1"/>
          <p:nvPr>
            <p:ph idx="2" type="body"/>
          </p:nvPr>
        </p:nvSpPr>
        <p:spPr>
          <a:xfrm>
            <a:off x="4832400" y="1880025"/>
            <a:ext cx="3999900" cy="3076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Char char="●"/>
            </a:pPr>
            <a:r>
              <a:rPr lang="ru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Повторная. Ее начинают, если есть сомнения в уже полученных результатах и составленных документах. Если есть подозрения в отношении ответственных лиц, в их объективности и качестве работы.</a:t>
            </a:r>
            <a:endParaRPr sz="14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Char char="●"/>
            </a:pPr>
            <a:r>
              <a:rPr lang="ru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Контрольная. Организуется сразу после плановой для проверки качественного пересчета. Обязательное условие — провести до открытия помещений.</a:t>
            </a:r>
            <a:endParaRPr sz="14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21"/>
          <p:cNvSpPr txBox="1"/>
          <p:nvPr>
            <p:ph type="title"/>
          </p:nvPr>
        </p:nvSpPr>
        <p:spPr>
          <a:xfrm>
            <a:off x="311700" y="310425"/>
            <a:ext cx="8520600" cy="62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3000">
                <a:latin typeface="Times New Roman"/>
                <a:ea typeface="Times New Roman"/>
                <a:cs typeface="Times New Roman"/>
                <a:sym typeface="Times New Roman"/>
              </a:rPr>
              <a:t>Разновидности инвентаризации</a:t>
            </a:r>
            <a:endParaRPr/>
          </a:p>
        </p:txBody>
      </p:sp>
      <p:sp>
        <p:nvSpPr>
          <p:cNvPr id="116" name="Google Shape;116;p21"/>
          <p:cNvSpPr txBox="1"/>
          <p:nvPr>
            <p:ph idx="1" type="body"/>
          </p:nvPr>
        </p:nvSpPr>
        <p:spPr>
          <a:xfrm>
            <a:off x="311700" y="1505700"/>
            <a:ext cx="3999900" cy="3076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По объему</a:t>
            </a:r>
            <a:endParaRPr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11150" lvl="0" marL="457200" rtl="0" algn="l"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Times New Roman"/>
              <a:buChar char="●"/>
            </a:pPr>
            <a:r>
              <a:rPr lang="ru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Полной. Раз в год фирма должна проводить ревизию всего, что у нее есть. Это нужно для создания годового бухгалтерского отчета. Формируется в отношении финансовых активов предприятия, материалов, товаров и взаимодействия с другими лицами.</a:t>
            </a:r>
            <a:endParaRPr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Times New Roman"/>
              <a:buChar char="●"/>
            </a:pPr>
            <a:r>
              <a:rPr lang="ru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Частичная. Охватывает подразделение, отдел, направление. Может быть проведена только в кассе, на складе, даже в выделенном виде продукции.</a:t>
            </a:r>
            <a:endParaRPr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17" name="Google Shape;117;p21"/>
          <p:cNvSpPr txBox="1"/>
          <p:nvPr>
            <p:ph idx="2" type="body"/>
          </p:nvPr>
        </p:nvSpPr>
        <p:spPr>
          <a:xfrm>
            <a:off x="4832400" y="1505700"/>
            <a:ext cx="3999900" cy="3076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По степени охвата</a:t>
            </a:r>
            <a:endParaRPr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11150" lvl="0" marL="457200" rtl="0" algn="l"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Times New Roman"/>
              <a:buChar char="●"/>
            </a:pPr>
            <a:r>
              <a:rPr lang="ru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Выборочная. Проверяются отдельные ценности, закрепленные за человеком. Практикуется в организациях с большим ассортиментом и широким перечнем услуг или в фирме с отделениями по разным адресам.</a:t>
            </a:r>
            <a:endParaRPr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Times New Roman"/>
              <a:buChar char="●"/>
            </a:pPr>
            <a:r>
              <a:rPr lang="ru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Сплошная. Проводится везде, даже если у компании несколько ответвлений, подчиненных отделов. В каждом назначается своя комиссия и проверяющие, это может быть приглашенный ревизор.</a:t>
            </a:r>
            <a:endParaRPr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Paradigm">
  <a:themeElements>
    <a:clrScheme name="Paradigm">
      <a:dk1>
        <a:srgbClr val="31394D"/>
      </a:dk1>
      <a:lt1>
        <a:srgbClr val="FFFFFF"/>
      </a:lt1>
      <a:dk2>
        <a:srgbClr val="666666"/>
      </a:dk2>
      <a:lt2>
        <a:srgbClr val="626B73"/>
      </a:lt2>
      <a:accent1>
        <a:srgbClr val="002F4A"/>
      </a:accent1>
      <a:accent2>
        <a:srgbClr val="D9C4B1"/>
      </a:accent2>
      <a:accent3>
        <a:srgbClr val="EDE3DA"/>
      </a:accent3>
      <a:accent4>
        <a:srgbClr val="B85741"/>
      </a:accent4>
      <a:accent5>
        <a:srgbClr val="009384"/>
      </a:accent5>
      <a:accent6>
        <a:srgbClr val="D0F6FF"/>
      </a:accent6>
      <a:hlink>
        <a:srgbClr val="009384"/>
      </a:hlink>
      <a:folHlink>
        <a:srgbClr val="00938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