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  <p:embeddedFont>
      <p:font typeface="Merriweather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22" Type="http://schemas.openxmlformats.org/officeDocument/2006/relationships/font" Target="fonts/Merriweather-bold.fntdata"/><Relationship Id="rId10" Type="http://schemas.openxmlformats.org/officeDocument/2006/relationships/slide" Target="slides/slide5.xml"/><Relationship Id="rId21" Type="http://schemas.openxmlformats.org/officeDocument/2006/relationships/font" Target="fonts/Merriweather-regular.fntdata"/><Relationship Id="rId13" Type="http://schemas.openxmlformats.org/officeDocument/2006/relationships/slide" Target="slides/slide8.xml"/><Relationship Id="rId24" Type="http://schemas.openxmlformats.org/officeDocument/2006/relationships/font" Target="fonts/Merriweather-boldItalic.fntdata"/><Relationship Id="rId12" Type="http://schemas.openxmlformats.org/officeDocument/2006/relationships/slide" Target="slides/slide7.xml"/><Relationship Id="rId23" Type="http://schemas.openxmlformats.org/officeDocument/2006/relationships/font" Target="fonts/Merriweather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9de61d333321107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69de61d333321107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9de61d333321107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9de61d333321107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9de61d333321107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9de61d333321107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69de61d333321107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69de61d333321107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9de61d333321107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9de61d333321107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9de61d333321107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9de61d333321107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9de61d333321107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9de61d333321107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9de61d333321107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69de61d333321107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9de61d333321107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69de61d333321107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9de61d333321107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9de61d333321107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cleverence.ru/articles/auto-busines/inventarizaciya-chto-eto-takoe-i-dlya-chego-provoditsya-proverka-opredelenie-i-vse-tonkosti-processa/" TargetMode="External"/><Relationship Id="rId4" Type="http://schemas.openxmlformats.org/officeDocument/2006/relationships/hyperlink" Target="https://ru.m.wikipedia.org/wiki/%D0%98%D0%BD%D0%B2%D0%B5%D0%BD%D1%82%D0%B0%D1%80%D0%B8%D0%B7%D0%B0%D1%86%D0%B8%D1%8F" TargetMode="External"/><Relationship Id="rId5" Type="http://schemas.openxmlformats.org/officeDocument/2006/relationships/hyperlink" Target="https://klerk-ru.turbopages.org/klerk.ru/s/buh/articles/506523/" TargetMode="External"/><Relationship Id="rId6" Type="http://schemas.openxmlformats.org/officeDocument/2006/relationships/hyperlink" Target="https://www.consultant.ru/document/cons_doc_LAW_7152/bb5a21908eb87f4b6c7f8cf1de1cb9e2dd1cbe1b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Инвентаризация активов и обязательств </a:t>
            </a:r>
            <a:r>
              <a:rPr lang="ru"/>
              <a:t>организации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Выполнила студентка 232 группы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Серкова Александра Андреевна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417581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Times New Roman"/>
                <a:ea typeface="Times New Roman"/>
                <a:cs typeface="Times New Roman"/>
                <a:sym typeface="Times New Roman"/>
              </a:rPr>
              <a:t>Разновидности инвентаризации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обязательности проведения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Обязательный. Его проводят в соответствии с законодательством страны.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Инициативный. Организуется по решению директора.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22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методу проведения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Char char="●"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Натуральным. Когда работники действительно пошли и выполнили задачу, все подсчитали, оформили и учли. Если это делается регулярно, то информация в программе отражает реальную картину, а работа всех частей организации будет эффективной.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Char char="●"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Документальным. Когда сотрудники занимаются поиском подтверждения наличия вида товаров или финансовых активов в документах.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type="title"/>
          </p:nvPr>
        </p:nvSpPr>
        <p:spPr>
          <a:xfrm>
            <a:off x="299819" y="1012894"/>
            <a:ext cx="3706500" cy="2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>
                <a:latin typeface="Times New Roman"/>
                <a:ea typeface="Times New Roman"/>
                <a:cs typeface="Times New Roman"/>
                <a:sym typeface="Times New Roman"/>
              </a:rPr>
              <a:t>Список использованной литературы 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23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u="sng">
                <a:solidFill>
                  <a:schemeClr val="hlink"/>
                </a:solidFill>
                <a:hlinkClick r:id="rId3"/>
              </a:rPr>
              <a:t>https://www.cleverence.ru/articles/auto-busines/inventarizaciya-chto-eto-takoe-i-dlya-chego-provoditsya-proverka-opredelenie-i-vse-tonkosti-processa/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u="sng">
                <a:solidFill>
                  <a:schemeClr val="hlink"/>
                </a:solidFill>
                <a:hlinkClick r:id="rId4"/>
              </a:rPr>
              <a:t>https://ru.m.wikipedia.org/wiki/Инвентаризация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u="sng">
                <a:solidFill>
                  <a:schemeClr val="hlink"/>
                </a:solidFill>
                <a:hlinkClick r:id="rId5"/>
              </a:rPr>
              <a:t>https://klerk-ru.turbopages.org/klerk.ru/s/buh/articles/506523/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u="sng">
                <a:solidFill>
                  <a:schemeClr val="hlink"/>
                </a:solidFill>
                <a:hlinkClick r:id="rId6"/>
              </a:rPr>
              <a:t>https://www.consultant.ru/document/cons_doc_LAW_7152/bb5a21908eb87f4b6c7f8cf1de1cb9e2dd1cbe1b/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47444" y="1317300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Инвентаризация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Инвентаризация представляет собой проверку соответствия данных бухгалтерского учета и фактического наличия имущества и финансовых обязательств организации на определенную дату.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71256" y="1024800"/>
            <a:ext cx="3706500" cy="2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Основные цели инвентаризации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выявление фактического наличия имущества и обязательств организаций;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проверка полноты отражения в учете имущества и обязательств;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●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сопоставления фактического наличия имущества и обязательств с данными бухгалтерского учета;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334238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Процесс </a:t>
            </a: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инвентаризации можно разделить на следующие этапы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Times New Roman"/>
              <a:buAutoNum type="arabicPeriod"/>
            </a:pPr>
            <a:r>
              <a:rPr lang="ru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Подготовительный этап: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 начала инвентаризации проводится р</a:t>
            </a:r>
            <a:r>
              <a:rPr lang="ru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яд подготовительных мероприятий. 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Пломбируются места хранения подлежащих проверки ценностей. Инвентаризируемые ценности раскладываются по стеллажам, полкам, т.е. приводятся в состояние, пригодное для проверки. Проверяется все весовое, измерительные приборы и сроки их клеймения. Перед проведением инвентаризации все первичные документы по приходу и расходу должны быть составлены и предъявлены комиссии или сданы в бухгалтерию, а от материально ответственного лица получены расписки о том, что на дату проведения инвентаризации нет не оприходованных или не списанных в расход отдельных наименований имущества.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2.     Этап проверки фактического наличия имущества и обязательств.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Проверка материальных ценностей проводится по местам их нахождения. Снятие фактических остатков ценностей осуществляется в присутствии материально ответственного лица путем пересчета, перемеривания, перевешивания. Результаты инвентаризации необходимо оформлять Типовыми формами первичной учетной документации по учету результатов инвентаризации, утвержденными Постановлением Госкомстата России от 18.08.1998 № 88.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238988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50">
                <a:latin typeface="Times New Roman"/>
                <a:ea typeface="Times New Roman"/>
                <a:cs typeface="Times New Roman"/>
                <a:sym typeface="Times New Roman"/>
              </a:rPr>
              <a:t>Процесс инвентаризации можно разделить на следующие этапы</a:t>
            </a:r>
            <a:endParaRPr sz="2450"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   Таксировочный этап.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описи (акты) вносятся денежные оценки имущества и обязательств по данным первичных документов и бухгалтерского учета.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4.  Сравнительно-аналитический этап.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Производится сравнение фактического наличия имущества и обязательств с данными бухгалтерского учета. Инвентаризационная комиссия выявляет причины отклонений и предлагает способы их отражения в учете. По фактам расхождений необходимо получить письменные объяснения от материально ответственного лица.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7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5.  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Заключительный этап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Ведомость учета результатов инвентаризации подписывается главным бухгалтером и руководителем одновременно с изданием приказа об утверждении результатов инвентаризации. Приказ служит основание для отражения результатов инвентаризации в учете.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25" y="989081"/>
            <a:ext cx="3706500" cy="2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>
                <a:latin typeface="Times New Roman"/>
                <a:ea typeface="Times New Roman"/>
                <a:cs typeface="Times New Roman"/>
                <a:sym typeface="Times New Roman"/>
              </a:rPr>
              <a:t>Основные законодательные документы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Существует специальный нормативный приказ, который определяет, в каком порядке и на каких правилах осуществляется процедура. Это условие министра финансов, изданное 13 июня 1995 года. Номер документа №49.</a:t>
            </a: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71256" y="1072425"/>
            <a:ext cx="3706500" cy="2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>
                <a:latin typeface="Times New Roman"/>
                <a:ea typeface="Times New Roman"/>
                <a:cs typeface="Times New Roman"/>
                <a:sym typeface="Times New Roman"/>
              </a:rPr>
              <a:t>Цели проведения инвентаризации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Определение фактического количества имущества, числящегося за организацией. Смысл в нахождении неучтенного, недостатков и пересортицы, а также — в проверке состояния.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Сопоставление реальных размеров запасов и прочего с базами данных. Нужно найти отличия и ответственных лиц.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Выравнивание. Чтобы дальнейшая хозяйственная деятельность велась правильно и без ошибок.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Контроль полноты учета. Насколько полно отражается все, что есть в фирме, в системе.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Отслеживание соблюдения правил использования и хранения основных средств.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393769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Times New Roman"/>
                <a:ea typeface="Times New Roman"/>
                <a:cs typeface="Times New Roman"/>
                <a:sym typeface="Times New Roman"/>
              </a:rPr>
              <a:t>Разновидности </a:t>
            </a:r>
            <a:r>
              <a:rPr lang="ru" sz="3000">
                <a:latin typeface="Times New Roman"/>
                <a:ea typeface="Times New Roman"/>
                <a:cs typeface="Times New Roman"/>
                <a:sym typeface="Times New Roman"/>
              </a:rPr>
              <a:t>инвентаризации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назначению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Char char="●"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Плановая. Она выполняется согласно календарю и подписанному заранее приказу. К ней готовятся и о ней знают за несколько месяцев. График утверждается в начале года руководителем.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Char char="●"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Внеплановая. Такая инвентаризация является способом определить наличие и размер хищений, недоимок. Ее назначают при смене ответственного лица, чтобы передать ответственность новому сотруднику. Проводят после стихийных бедствий, пожаров, прорывов труб.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20"/>
          <p:cNvSpPr txBox="1"/>
          <p:nvPr>
            <p:ph idx="2" type="body"/>
          </p:nvPr>
        </p:nvSpPr>
        <p:spPr>
          <a:xfrm>
            <a:off x="4832400" y="1880025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Повторная. Ее начинают, если есть сомнения в уже полученных результатах и составленных документах. Если есть подозрения в отношении ответственных лиц, в их объективности и качестве работы.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Контрольная. Организуется сразу после плановой для проверки качественного пересчета. Обязательное условие — провести до открытия помещений.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3104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Times New Roman"/>
                <a:ea typeface="Times New Roman"/>
                <a:cs typeface="Times New Roman"/>
                <a:sym typeface="Times New Roman"/>
              </a:rPr>
              <a:t>Разновидности инвентаризации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объему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Char char="●"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Полной. Раз в год фирма должна проводить ревизию всего, что у нее есть. Это нужно для создания годового бухгалтерского отчета. Формируется в отношении финансовых активов предприятия, материалов, товаров и взаимодействия с другими лицами.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Char char="●"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Частичная. Охватывает подразделение, отдел, направление. Может быть проведена только в кассе, на складе, даже в выделенном виде продукции.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21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степени охвата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Char char="●"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Выборочная. Проверяются отдельные ценности, закрепленные за человеком. Практикуется в организациях с большим ассортиментом и широким перечнем услуг или в фирме с отделениями по разным адресам.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Char char="●"/>
            </a:pPr>
            <a:r>
              <a:rPr lang="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Сплошная. Проводится везде, даже если у компании несколько ответвлений, подчиненных отделов. В каждом назначается своя комиссия и проверяющие, это может быть приглашенный ревизор.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