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FFFFFF"/>
    <a:srgbClr val="729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9ED8-9D1C-444C-9068-D5824DCC5076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56C3-C350-4CD5-8E71-4326B4FB7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098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9ED8-9D1C-444C-9068-D5824DCC5076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56C3-C350-4CD5-8E71-4326B4FB7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391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9ED8-9D1C-444C-9068-D5824DCC5076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56C3-C350-4CD5-8E71-4326B4FB770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0400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9ED8-9D1C-444C-9068-D5824DCC5076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56C3-C350-4CD5-8E71-4326B4FB7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003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9ED8-9D1C-444C-9068-D5824DCC5076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56C3-C350-4CD5-8E71-4326B4FB770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1441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9ED8-9D1C-444C-9068-D5824DCC5076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56C3-C350-4CD5-8E71-4326B4FB7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90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9ED8-9D1C-444C-9068-D5824DCC5076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56C3-C350-4CD5-8E71-4326B4FB7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254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9ED8-9D1C-444C-9068-D5824DCC5076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56C3-C350-4CD5-8E71-4326B4FB7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43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9ED8-9D1C-444C-9068-D5824DCC5076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56C3-C350-4CD5-8E71-4326B4FB7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96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9ED8-9D1C-444C-9068-D5824DCC5076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56C3-C350-4CD5-8E71-4326B4FB7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248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9ED8-9D1C-444C-9068-D5824DCC5076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56C3-C350-4CD5-8E71-4326B4FB7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46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9ED8-9D1C-444C-9068-D5824DCC5076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56C3-C350-4CD5-8E71-4326B4FB7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666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9ED8-9D1C-444C-9068-D5824DCC5076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56C3-C350-4CD5-8E71-4326B4FB7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317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9ED8-9D1C-444C-9068-D5824DCC5076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56C3-C350-4CD5-8E71-4326B4FB7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998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9ED8-9D1C-444C-9068-D5824DCC5076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56C3-C350-4CD5-8E71-4326B4FB7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564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9ED8-9D1C-444C-9068-D5824DCC5076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56C3-C350-4CD5-8E71-4326B4FB7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754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F9ED8-9D1C-444C-9068-D5824DCC5076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05A56C3-C350-4CD5-8E71-4326B4FB7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358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666E4F-16CD-4E79-958A-243D103FA5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5772" y="-154305"/>
            <a:ext cx="7766936" cy="1646302"/>
          </a:xfrm>
        </p:spPr>
        <p:txBody>
          <a:bodyPr/>
          <a:lstStyle/>
          <a:p>
            <a:pPr algn="ctr"/>
            <a:r>
              <a:rPr lang="ru-RU" sz="2000" dirty="0"/>
              <a:t>Департамент образования Вологодской области.</a:t>
            </a:r>
            <a:br>
              <a:rPr lang="ru-RU" sz="2000" dirty="0"/>
            </a:br>
            <a:r>
              <a:rPr lang="ru-RU" sz="2000" dirty="0"/>
              <a:t>БПОУ ВО «Вологодский аграрно-экономический колледж».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A42996-0717-46C7-B92D-45C04DB5F4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738" y="1782698"/>
            <a:ext cx="8829204" cy="1646302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Тема: Особенности инвентаризации спецодежды: порядок проведения, документальное оформление и учет результатов</a:t>
            </a:r>
            <a:r>
              <a:rPr lang="ru-RU" sz="20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A366F0-8F38-4756-8CCE-D35300DBB488}"/>
              </a:ext>
            </a:extLst>
          </p:cNvPr>
          <p:cNvSpPr txBox="1"/>
          <p:nvPr/>
        </p:nvSpPr>
        <p:spPr>
          <a:xfrm>
            <a:off x="121920" y="4010671"/>
            <a:ext cx="4297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rgbClr val="7F7F7F"/>
              </a:solidFill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7F7F7F"/>
                </a:solidFill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sz="2000" dirty="0" err="1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Ламова</a:t>
            </a:r>
            <a:r>
              <a:rPr lang="ru-RU" sz="2000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Дарья Сергеевна, 232 группа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C1FE92-69BF-4CFF-9749-8A364288C241}"/>
              </a:ext>
            </a:extLst>
          </p:cNvPr>
          <p:cNvSpPr txBox="1"/>
          <p:nvPr/>
        </p:nvSpPr>
        <p:spPr>
          <a:xfrm>
            <a:off x="0" y="5026334"/>
            <a:ext cx="5349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2000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Демидова Юлия Васильевна, преподаватель МДК 02.02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B72610-81B7-4320-A0AC-5503348F6E13}"/>
              </a:ext>
            </a:extLst>
          </p:cNvPr>
          <p:cNvSpPr txBox="1"/>
          <p:nvPr/>
        </p:nvSpPr>
        <p:spPr>
          <a:xfrm>
            <a:off x="5654040" y="6488668"/>
            <a:ext cx="1767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</a:p>
        </p:txBody>
      </p:sp>
    </p:spTree>
    <p:extLst>
      <p:ext uri="{BB962C8B-B14F-4D97-AF65-F5344CB8AC3E}">
        <p14:creationId xmlns:p14="http://schemas.microsoft.com/office/powerpoint/2010/main" val="227836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:a16="http://schemas.microsoft.com/office/drawing/2014/main" id="{FC3A8AAD-042F-44BC-9E27-4EB785065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79" y="410818"/>
            <a:ext cx="8796924" cy="5630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  Администрация вправе устанавливать повышенные нормативы выдачи и списания спецодежды, но их нужно обосновать (п. 6 межотраслевых правил №290н) специальной независимой оценкой условий труда и отразить в ЛНА. Установленные произвольно повышенные нормы списания спецодежды могут стать причиной конфликта с контролирующими органами. О необходимости независимой оценки напоминает и Минфин (Письмо №03-03-06/1/59763 от 25/11/14 г.).</a:t>
            </a:r>
          </a:p>
          <a:p>
            <a:pPr marL="0" indent="0">
              <a:buNone/>
            </a:pPr>
            <a:r>
              <a:rPr lang="ru-RU" dirty="0"/>
              <a:t>   Списание спецодежды, как и другие хозяйственные операции, требует оформления первичного документа. Обязательной формы акта на списание или иного подобного документа законодательство не содержит. Обычно используют унифицированные межведомственные формы, такие как МБ-4 (на выбытие малоценных и быстроизнашивающихся предметов), МБ-8 (на списание МБП).</a:t>
            </a:r>
          </a:p>
          <a:p>
            <a:pPr marL="0" indent="0">
              <a:buNone/>
            </a:pPr>
            <a:r>
              <a:rPr lang="ru-RU" dirty="0"/>
              <a:t>   Спецодежда может, исходя из стоимости и срока службы, в некоторых случаях относиться и к основным средствам, с применением для списания таких ОС соответствующих унифицированных форм (например, ОС-4).</a:t>
            </a:r>
          </a:p>
          <a:p>
            <a:pPr marL="0" indent="0">
              <a:buNone/>
            </a:pPr>
            <a:r>
              <a:rPr lang="ru-RU" dirty="0"/>
              <a:t>   Указанные формы не являются в настоящее время обязательными к применению. На основе унифицированных компания имеет право разработать собственный акт на списание спецодежды и использовать этот бланк в учете.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70022EE-C266-4FCF-99C6-82F75B59A36F}"/>
              </a:ext>
            </a:extLst>
          </p:cNvPr>
          <p:cNvSpPr/>
          <p:nvPr/>
        </p:nvSpPr>
        <p:spPr>
          <a:xfrm>
            <a:off x="9647583" y="255105"/>
            <a:ext cx="2266121" cy="634779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Акт на списание спецодежды может содержать следующие данные:</a:t>
            </a:r>
          </a:p>
          <a:p>
            <a:pPr algn="ctr"/>
            <a:endParaRPr lang="ru-RU" dirty="0"/>
          </a:p>
          <a:p>
            <a:r>
              <a:rPr lang="ru-RU" dirty="0"/>
              <a:t>  1. дату и номер;</a:t>
            </a:r>
          </a:p>
          <a:p>
            <a:r>
              <a:rPr lang="ru-RU" dirty="0"/>
              <a:t>наименование и номенклатурный номер спецодежды;</a:t>
            </a:r>
          </a:p>
          <a:p>
            <a:r>
              <a:rPr lang="ru-RU" dirty="0"/>
              <a:t>  2. количество, единицу измерения;</a:t>
            </a:r>
          </a:p>
          <a:p>
            <a:r>
              <a:rPr lang="ru-RU" dirty="0"/>
              <a:t>  3. даты начала использования и списания;</a:t>
            </a:r>
            <a:br>
              <a:rPr lang="ru-RU" dirty="0"/>
            </a:br>
            <a:r>
              <a:rPr lang="ru-RU" dirty="0"/>
              <a:t>  4. причину списания;</a:t>
            </a:r>
          </a:p>
          <a:p>
            <a:r>
              <a:rPr lang="ru-RU" dirty="0"/>
              <a:t>срок службы;</a:t>
            </a:r>
          </a:p>
          <a:p>
            <a:r>
              <a:rPr lang="ru-RU" dirty="0"/>
              <a:t>стоимость.</a:t>
            </a:r>
          </a:p>
        </p:txBody>
      </p:sp>
    </p:spTree>
    <p:extLst>
      <p:ext uri="{BB962C8B-B14F-4D97-AF65-F5344CB8AC3E}">
        <p14:creationId xmlns:p14="http://schemas.microsoft.com/office/powerpoint/2010/main" val="19483214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E4CF39A-B2B1-44BC-9B21-E1B1123CF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5" y="360707"/>
            <a:ext cx="7252666" cy="520485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3D05E2-D7AD-4660-B329-1A7DB16FD8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156" y="1497496"/>
            <a:ext cx="7307395" cy="499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368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0D28A3-F448-4A21-BF12-FDCB4A157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использованной литературы: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AD9988-8AF3-4B96-BB3F-29A14010F0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8281136" cy="3880772"/>
          </a:xfrm>
        </p:spPr>
        <p:txBody>
          <a:bodyPr/>
          <a:lstStyle/>
          <a:p>
            <a:r>
              <a:rPr lang="en-US" dirty="0"/>
              <a:t>assistentus.ru</a:t>
            </a:r>
            <a:endParaRPr lang="ru-RU" dirty="0"/>
          </a:p>
          <a:p>
            <a:r>
              <a:rPr lang="en-US" dirty="0"/>
              <a:t>Glavkniga.ru</a:t>
            </a:r>
          </a:p>
          <a:p>
            <a:r>
              <a:rPr lang="en-US" dirty="0"/>
              <a:t>1c-ant.ru</a:t>
            </a:r>
          </a:p>
          <a:p>
            <a:r>
              <a:rPr lang="en-US" dirty="0"/>
              <a:t>voblachke.ru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0286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81DD60-4C5A-4A5F-9A15-3AD9CE06C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829" y="2768600"/>
            <a:ext cx="8596668" cy="1320800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46697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5D75B-5F33-44BF-8105-CE04F15E1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58222"/>
            <a:ext cx="8596668" cy="798095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92D050"/>
                </a:solidFill>
              </a:rPr>
              <a:t>Цели и задачи работы: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7A93C1-1EA5-4500-9BCB-2E3B782FA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Узнать что такое инвентаризация и какая она бывает</a:t>
            </a:r>
            <a:br>
              <a:rPr lang="ru-RU" dirty="0"/>
            </a:br>
            <a:endParaRPr lang="ru-RU" dirty="0"/>
          </a:p>
          <a:p>
            <a:r>
              <a:rPr lang="ru-RU" dirty="0"/>
              <a:t>2. Узнать как происходит проведение инвентаризации спецодежды</a:t>
            </a:r>
            <a:br>
              <a:rPr lang="ru-RU" dirty="0"/>
            </a:br>
            <a:endParaRPr lang="ru-RU" dirty="0"/>
          </a:p>
          <a:p>
            <a:r>
              <a:rPr lang="ru-RU" dirty="0"/>
              <a:t>3. Сформировать документальное оформление инвентаризации и учет результатов инвентаризации</a:t>
            </a:r>
          </a:p>
        </p:txBody>
      </p:sp>
    </p:spTree>
    <p:extLst>
      <p:ext uri="{BB962C8B-B14F-4D97-AF65-F5344CB8AC3E}">
        <p14:creationId xmlns:p14="http://schemas.microsoft.com/office/powerpoint/2010/main" val="3954816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7609B0-831B-4ACB-A1A9-B1605B201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13" y="213054"/>
            <a:ext cx="8596668" cy="1207168"/>
          </a:xfrm>
        </p:spPr>
        <p:txBody>
          <a:bodyPr>
            <a:normAutofit/>
          </a:bodyPr>
          <a:lstStyle/>
          <a:p>
            <a:r>
              <a:rPr lang="ru-RU" sz="2400" dirty="0"/>
              <a:t>Что такое инвентаризация и какая она бывает.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1AF81D-AC9C-4784-A148-ED66A3367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113" y="1080294"/>
            <a:ext cx="8093687" cy="37503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Инвентаризация - один из элементов метода бюджетного учета, который помогает обеспечивать сохранность хозяйственных ресурсов, а также контролирует их целевое и рациональное использование, по средствам сопоставления данных бухгалтерского учета с фактическим наличием ценностей.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Инвентаризацию нужно проводить в соответствии с Методическими указаниями, утвержденными приказом Минфина РФ от 13.06.1995 № 49.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Законодательство не содержит какой-либо классификации инвентаризаций. Но условно, в зависимости от причины инвентаризации, видов инвентаризируемого имущества, момента проведения инвентаризации, можно назвать следующие виды инвентаризации имущества и обязательств организации: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36BFE1-125D-4772-8883-059EF6B24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781" y="1553834"/>
            <a:ext cx="2625230" cy="375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644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83709-F6A0-4D1B-8F30-1D11EF8CF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312" y="145367"/>
            <a:ext cx="1629768" cy="431409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05C33E0-4D1F-4666-98F4-5FF1B66B7C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384" y="1728618"/>
            <a:ext cx="2190420" cy="62317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4107C4-1949-4A22-9C90-D5EABDEC3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33" y="3194644"/>
            <a:ext cx="2668721" cy="18865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F9C836-AFBA-4F8C-AF84-E177B1BD72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2307" y="1728617"/>
            <a:ext cx="2190420" cy="616843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67C3B78-C579-4FE1-8EE8-D3EA55AE36C8}"/>
              </a:ext>
            </a:extLst>
          </p:cNvPr>
          <p:cNvSpPr/>
          <p:nvPr/>
        </p:nvSpPr>
        <p:spPr>
          <a:xfrm>
            <a:off x="4043156" y="3194644"/>
            <a:ext cx="2668721" cy="18865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Полная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Частичная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8D856ED-EEE4-408C-9822-77DE068902B3}"/>
              </a:ext>
            </a:extLst>
          </p:cNvPr>
          <p:cNvSpPr/>
          <p:nvPr/>
        </p:nvSpPr>
        <p:spPr>
          <a:xfrm>
            <a:off x="7737230" y="1728618"/>
            <a:ext cx="2190420" cy="6168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методу проведения: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C4DC18F-DF8D-4524-810B-59DDDC69A379}"/>
              </a:ext>
            </a:extLst>
          </p:cNvPr>
          <p:cNvSpPr/>
          <p:nvPr/>
        </p:nvSpPr>
        <p:spPr>
          <a:xfrm>
            <a:off x="7498080" y="3194644"/>
            <a:ext cx="2668721" cy="18865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Выборочная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Сплошная</a:t>
            </a:r>
          </a:p>
        </p:txBody>
      </p:sp>
    </p:spTree>
    <p:extLst>
      <p:ext uri="{BB962C8B-B14F-4D97-AF65-F5344CB8AC3E}">
        <p14:creationId xmlns:p14="http://schemas.microsoft.com/office/powerpoint/2010/main" val="579697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444E6B5F-F0C4-415E-A29C-7821A230CA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594" y="390165"/>
            <a:ext cx="2722358" cy="2722358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7E9166-3612-4E30-B1C3-DC6F72970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845" y="3745478"/>
            <a:ext cx="4247107" cy="27221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6A6681-71A2-4D2F-9AEF-23E3E0D2D9A1}"/>
              </a:ext>
            </a:extLst>
          </p:cNvPr>
          <p:cNvSpPr txBox="1"/>
          <p:nvPr/>
        </p:nvSpPr>
        <p:spPr>
          <a:xfrm>
            <a:off x="410048" y="390165"/>
            <a:ext cx="794824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Нормами ТК РФ предусмотрена обязанность работодателя обеспечить безопасные условия труда, в том числе посредством выдачи сотрудникам, на трудовых местах которых наличествуют опасные и вредные факторы, средств индивидуальной защиты. Те СИЗ, которые в течение срока их использования учитываются в качестве активов предприятия, подлежат обязательной проверке.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Стоимость спецодежды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спецоснастки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признанных запасами, подлежит только единовременному списанию на расходы при передаче в эксплуатацию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К каким расходам в бухгалтерском и налоговом учете относится стоимость передаваемого в эксплуатацию имущества определяется реквизитами Способ отражения расходов табличных частей документа.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В соответствии с п. 8 ФСБУ 5/2019, организация должна обеспечить надлежащий контроль (в том числе с использованием забалансового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учета) наличия и движения переданных в производство (эксплуатацию) объектов, указанных в подпункте «б» пункта 3 настоящего Стандарта.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переданная в эксплуатацию спецодежда,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спецоснастка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инвентарь учитываются документом по дебету забалансового счета МЦ «Материальные ценности в эксплуатации» на отдельных субсчетах для каждого вида имущества.</a:t>
            </a:r>
          </a:p>
        </p:txBody>
      </p:sp>
    </p:spTree>
    <p:extLst>
      <p:ext uri="{BB962C8B-B14F-4D97-AF65-F5344CB8AC3E}">
        <p14:creationId xmlns:p14="http://schemas.microsoft.com/office/powerpoint/2010/main" val="10971735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7FFF9B9-30C3-471D-8248-94117423B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725" y="361782"/>
            <a:ext cx="8596668" cy="909711"/>
          </a:xfrm>
        </p:spPr>
        <p:txBody>
          <a:bodyPr>
            <a:normAutofit/>
          </a:bodyPr>
          <a:lstStyle/>
          <a:p>
            <a:r>
              <a:rPr lang="ru-RU" sz="2400" dirty="0"/>
              <a:t>Как происходит проведение инвентаризации спецодежды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2E2EAC16-F365-4731-9B17-D4BFF86AB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725" y="1271493"/>
            <a:ext cx="8596668" cy="5224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  Инвентаризация СИЗ теперь проводится тем же документом, которым проводилась инвентаризация по складам.</a:t>
            </a:r>
          </a:p>
          <a:p>
            <a:pPr marL="0" indent="0">
              <a:buNone/>
            </a:pPr>
            <a:r>
              <a:rPr lang="ru-RU" dirty="0"/>
              <a:t>   Сначала защитные комплекты подлежат инвентаризации, в ходе которой сличают количество комплектов в натуре и по учетным данным, фактические и нормативные сроки эксплуатации, оценивают качество спецодежды, возможность их дальнейшего использования, а также возможность использования отходов после списания. </a:t>
            </a:r>
          </a:p>
          <a:p>
            <a:pPr marL="0" indent="0">
              <a:buNone/>
            </a:pPr>
            <a:r>
              <a:rPr lang="ru-RU" dirty="0"/>
              <a:t>   Особенностью учета эксплуатируемых СИЗ является то, что их учет ведется в личных карточках сотрудников. Для уменьшения количества оформляемых при сличительной проверке документов допускается составление актов, объединяющих данные сотрудников, получивших в пользование СИЗ.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В зависимости от особенностей организации это может быть либо единый акт, включающий сведения о всех сотрудниках и всех СИЗ, выданных им, либо отдельные акты, содержащие сведения о всех сотрудниках, получивших в пользование определенный вид СИЗ.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718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1E4EDE1-C382-48B9-BEF3-DAECAEB47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777" y="458398"/>
            <a:ext cx="8596668" cy="38807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   </a:t>
            </a:r>
            <a:r>
              <a:rPr lang="ru-RU" sz="2100" dirty="0"/>
              <a:t>Каждое инспектируемое лицо в соответствующей графе личной подписью подтверждает фактические данные по СИЗ, зафиксированным за ним в личной карточке.</a:t>
            </a:r>
          </a:p>
          <a:p>
            <a:pPr marL="0" indent="0">
              <a:buNone/>
            </a:pPr>
            <a:r>
              <a:rPr lang="ru-RU" sz="2100" dirty="0"/>
              <a:t>По акту суммируются итоги.</a:t>
            </a:r>
          </a:p>
          <a:p>
            <a:pPr marL="0" indent="0">
              <a:buNone/>
            </a:pPr>
            <a:r>
              <a:rPr lang="ru-RU" sz="2100" dirty="0"/>
              <a:t>   Правильность зафиксированных в акте данных подтверждается подписями всех членов комиссии и инспектируемых лиц. После этого акт передается для принятия решения руководителю.</a:t>
            </a:r>
          </a:p>
          <a:p>
            <a:pPr marL="0" indent="0">
              <a:buNone/>
            </a:pPr>
            <a:r>
              <a:rPr lang="ru-RU" sz="2100" dirty="0"/>
              <a:t>   Если в результате сличительной проверки выяснится, что СИЗ утрачены или приведены в непригодное для дальнейшего использования состояние, руководителю необходимо будет решить, будет ли произведено списание недостающих объектов за счет виновных лиц или утрата будет отнесена на издержки производства и обращения.</a:t>
            </a:r>
          </a:p>
        </p:txBody>
      </p:sp>
    </p:spTree>
    <p:extLst>
      <p:ext uri="{BB962C8B-B14F-4D97-AF65-F5344CB8AC3E}">
        <p14:creationId xmlns:p14="http://schemas.microsoft.com/office/powerpoint/2010/main" val="1268351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0C8E33-5B46-40E9-9ED1-4EB33976A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1164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Документальное оформление инвентаризации и учет ее результатов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80BF8B-ECFF-4ED5-8434-6667C58E4A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431236"/>
            <a:ext cx="8596668" cy="48171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   СИЗ, числящиеся в учете предприятия, являются частью его активов. Поэтому их следует инвентаризировать по правилам проверки наличия материалов, сырья, товаров и иных запасов.</a:t>
            </a:r>
          </a:p>
          <a:p>
            <a:pPr marL="0" indent="0">
              <a:buNone/>
            </a:pPr>
            <a:r>
              <a:rPr lang="ru-RU" dirty="0"/>
              <a:t>   Эти правила устанавливаются организацией самостоятельно с учетом требований, содержащихся в:</a:t>
            </a:r>
          </a:p>
          <a:p>
            <a:pPr marL="0" indent="0">
              <a:buNone/>
            </a:pPr>
            <a:r>
              <a:rPr lang="ru-RU" dirty="0"/>
              <a:t>   1. Методических указаниях по инвентаризации имущества и финансовых обязательств, утвержденных приказом Минфина РФ от 13.06.1995 N 49;</a:t>
            </a:r>
          </a:p>
          <a:p>
            <a:pPr marL="0" indent="0">
              <a:buNone/>
            </a:pPr>
            <a:r>
              <a:rPr lang="ru-RU" dirty="0"/>
              <a:t>   2. Методических указаниях по бухгалтерскому учету специального инструмента, специальных приспособлений, специального оборудования и специальной одежды, утвержденных приказом Минфина РФ от 26 декабря 2002 г. N 135н.</a:t>
            </a:r>
          </a:p>
          <a:p>
            <a:pPr marL="0" indent="0">
              <a:buNone/>
            </a:pPr>
            <a:r>
              <a:rPr lang="ru-RU" dirty="0"/>
              <a:t>   Если СИЗ не находятся в эксплуатации, то они инвентаризируются по правилам проверки наличия объектов учета на складах. В случае, если СИЗ перестали эксплуатироваться в связи с их негодностью, в акт дополнительно следует внести сведения о продолжительности их эксплуатации, причинах непригодности и допустимости их использования в ином качестве.</a:t>
            </a:r>
          </a:p>
        </p:txBody>
      </p:sp>
    </p:spTree>
    <p:extLst>
      <p:ext uri="{BB962C8B-B14F-4D97-AF65-F5344CB8AC3E}">
        <p14:creationId xmlns:p14="http://schemas.microsoft.com/office/powerpoint/2010/main" val="2324039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EE6F8F-2D8F-4C4C-A851-2AD7DDC94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983" y="576471"/>
            <a:ext cx="6101770" cy="52279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489E8A0A-1295-4E13-AFEA-387812F309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809" y="848139"/>
            <a:ext cx="5738191" cy="54333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   По итогам инвентаризации составляется акт на списание, который подписывает комиссия и впоследствии утверждает руководитель.</a:t>
            </a:r>
          </a:p>
          <a:p>
            <a:pPr marL="0" indent="0">
              <a:buNone/>
            </a:pPr>
            <a:r>
              <a:rPr lang="ru-RU" dirty="0"/>
              <a:t>   Спецодежду списывают по установленным в организации нормам. Их расчет производится на основании Правил </a:t>
            </a:r>
            <a:r>
              <a:rPr lang="ru-RU" dirty="0" err="1"/>
              <a:t>Минсоцразвития</a:t>
            </a:r>
            <a:r>
              <a:rPr lang="ru-RU" dirty="0"/>
              <a:t> №290н от 01/06/09 г. регулирующих на межотраслевом уровне выдачу спецодежды работникам. </a:t>
            </a:r>
          </a:p>
          <a:p>
            <a:pPr marL="0" indent="0">
              <a:buNone/>
            </a:pPr>
            <a:r>
              <a:rPr lang="ru-RU" dirty="0"/>
              <a:t>   Согласно этому документу нормы выдачи могут применяться:</a:t>
            </a:r>
          </a:p>
          <a:p>
            <a:endParaRPr lang="ru-RU" dirty="0"/>
          </a:p>
          <a:p>
            <a:r>
              <a:rPr lang="ru-RU" dirty="0"/>
              <a:t>типовые (Приказ Минтруда №997 от 09/12/14 г.);</a:t>
            </a:r>
          </a:p>
          <a:p>
            <a:r>
              <a:rPr lang="ru-RU" dirty="0"/>
              <a:t>отраслевые (в каждой отрасли свой нормативный документ);</a:t>
            </a:r>
          </a:p>
          <a:p>
            <a:r>
              <a:rPr lang="ru-RU" dirty="0"/>
              <a:t>принятые в организации на основании решения руководителя.</a:t>
            </a:r>
          </a:p>
        </p:txBody>
      </p:sp>
    </p:spTree>
    <p:extLst>
      <p:ext uri="{BB962C8B-B14F-4D97-AF65-F5344CB8AC3E}">
        <p14:creationId xmlns:p14="http://schemas.microsoft.com/office/powerpoint/2010/main" val="2943789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191</TotalTime>
  <Words>1094</Words>
  <Application>Microsoft Office PowerPoint</Application>
  <PresentationFormat>Широкоэкранный</PresentationFormat>
  <Paragraphs>70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Trebuchet MS</vt:lpstr>
      <vt:lpstr>Wingdings 3</vt:lpstr>
      <vt:lpstr>Аспект</vt:lpstr>
      <vt:lpstr>Департамент образования Вологодской области. БПОУ ВО «Вологодский аграрно-экономический колледж». </vt:lpstr>
      <vt:lpstr>Цели и задачи работы:</vt:lpstr>
      <vt:lpstr>Что такое инвентаризация и какая она бывает.</vt:lpstr>
      <vt:lpstr> </vt:lpstr>
      <vt:lpstr>Презентация PowerPoint</vt:lpstr>
      <vt:lpstr>Как происходит проведение инвентаризации спецодежды</vt:lpstr>
      <vt:lpstr>Презентация PowerPoint</vt:lpstr>
      <vt:lpstr>Документальное оформление инвентаризации и учет ее результатов</vt:lpstr>
      <vt:lpstr>Презентация PowerPoint</vt:lpstr>
      <vt:lpstr>Презентация PowerPoint</vt:lpstr>
      <vt:lpstr>Презентация PowerPoint</vt:lpstr>
      <vt:lpstr>Список использованной литературы: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Вологодской области. БПОУ ВО «Вологодский аграрно-экономический колледж».</dc:title>
  <dc:creator>Kenshi Ro</dc:creator>
  <cp:lastModifiedBy>Kenshi Ro</cp:lastModifiedBy>
  <cp:revision>3</cp:revision>
  <dcterms:created xsi:type="dcterms:W3CDTF">2022-05-19T18:53:38Z</dcterms:created>
  <dcterms:modified xsi:type="dcterms:W3CDTF">2022-05-19T22:15:08Z</dcterms:modified>
</cp:coreProperties>
</file>