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7" r:id="rId5"/>
    <p:sldId id="266" r:id="rId6"/>
    <p:sldId id="268" r:id="rId7"/>
    <p:sldId id="269" r:id="rId8"/>
    <p:sldId id="257" r:id="rId9"/>
    <p:sldId id="261" r:id="rId10"/>
    <p:sldId id="262" r:id="rId11"/>
    <p:sldId id="264" r:id="rId12"/>
    <p:sldId id="265" r:id="rId13"/>
    <p:sldId id="263" r:id="rId14"/>
    <p:sldId id="25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57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pul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130425"/>
            <a:ext cx="8429684" cy="1798641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Отличия инвентаризации от ревизии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35716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Департамент образования Вологодской области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БПОУ ВО «Вологодский аграрно-экономический колледж»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929058" y="6286520"/>
            <a:ext cx="15984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Вологда 2022г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86182" y="4500570"/>
            <a:ext cx="521497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Выполнила: студентка 232 группы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Шабурина Ксения Сергеевна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Специальность: 38.02.01 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Экономика и бухгалтерский учет (по отраслям)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Руководитель: Демидова Юлия Васильевна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000132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Для чего необходимы ревизии?</a:t>
            </a:r>
            <a:b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проверки законности и правильности ведения хозяйственной деятельности конкретных компаний и фирм;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проверки корректности отражения хозяйственных операций в бухгалтерских документах;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контроля за целевыми траншами из государственного бюджета (при их наличии);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выявления злоупотреблений и принятия мер по их устранению;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обнаружения недостатков в системе контроля;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выявления неиспользуемых (используемых неэффективно) резервов ТМЦ.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Результаты ревизии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Оформляются специальным актом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который заверяется ревизорами, руководителем и главным бухгалтером проверяемой организации. Акт представляет собой документ, в котором отражены все выявленные нарушения, несоответствия и указаны виновники этого (при наличии).</a:t>
            </a:r>
          </a:p>
          <a:p>
            <a:pPr algn="just">
              <a:lnSpc>
                <a:spcPct val="17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Руководитель проверяемого предприятия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вправе зафиксировать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этом документе свое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несогласие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итогами ревизии или указать на некорректные действия ревизоров.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42918"/>
            <a:ext cx="9144000" cy="1654164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На основании акта о результатах проведения ревизии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5257800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70000"/>
              </a:lnSpc>
              <a:buNone/>
            </a:pP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Разрабатываются адекватные меры, направленные:</a:t>
            </a:r>
          </a:p>
          <a:p>
            <a:pPr algn="just">
              <a:lnSpc>
                <a:spcPct val="170000"/>
              </a:lnSpc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на устранение выявленных нарушений;</a:t>
            </a:r>
          </a:p>
          <a:p>
            <a:pPr algn="just">
              <a:lnSpc>
                <a:spcPct val="170000"/>
              </a:lnSpc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на недопущение подобных нарушений в дальнейшем;</a:t>
            </a:r>
          </a:p>
          <a:p>
            <a:pPr algn="just">
              <a:lnSpc>
                <a:spcPct val="170000"/>
              </a:lnSpc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на наказание виновных по обнаруженным нарушениям. Меры воздействия могут носить дисциплинарный характер (замечание, выговор, отстранение от должности, увольнение), административный (штраф), уголовный (штраф, тюремное заключение, запрет на занятие определенными видами деятельности).</a:t>
            </a:r>
          </a:p>
          <a:p>
            <a:pPr indent="374650" algn="just">
              <a:lnSpc>
                <a:spcPct val="170000"/>
              </a:lnSpc>
              <a:buNone/>
            </a:pP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Стоит отметить, что </a:t>
            </a:r>
            <a:r>
              <a:rPr lang="ru-RU" sz="4500" b="1" dirty="0" smtClean="0">
                <a:latin typeface="Times New Roman" pitchFamily="18" charset="0"/>
                <a:cs typeface="Times New Roman" pitchFamily="18" charset="0"/>
              </a:rPr>
              <a:t>при наличии состава преступления</a:t>
            </a:r>
            <a:r>
              <a:rPr lang="ru-RU" sz="4500" dirty="0" smtClean="0">
                <a:latin typeface="Times New Roman" pitchFamily="18" charset="0"/>
                <a:cs typeface="Times New Roman" pitchFamily="18" charset="0"/>
              </a:rPr>
              <a:t>, обнаруженного в ходе ревизии, дело сразу же передается следственным органам для дальнейшего детального расследования.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222566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Алгоритм проведения финансово-экономической ревизии: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071966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Издание приказа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о проведении ревизии с указанием графика выполнения, состава ревизионной комиссии, порядка утверждения результатов проверки.</a:t>
            </a:r>
          </a:p>
          <a:p>
            <a:pPr algn="just">
              <a:lnSpc>
                <a:spcPct val="170000"/>
              </a:lnSpc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Подготовительный этап:</a:t>
            </a:r>
          </a:p>
          <a:p>
            <a:pPr lvl="1" algn="just">
              <a:lnSpc>
                <a:spcPct val="170000"/>
              </a:lnSpc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запрос и изучение документов;</a:t>
            </a:r>
          </a:p>
          <a:p>
            <a:pPr lvl="1" algn="just">
              <a:lnSpc>
                <a:spcPct val="170000"/>
              </a:lnSpc>
            </a:pP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составление плана ревизии (исходя из выводов, сделанных при анализе документов).</a:t>
            </a:r>
          </a:p>
          <a:p>
            <a:pPr algn="just">
              <a:lnSpc>
                <a:spcPct val="170000"/>
              </a:lnSpc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Непосредственно процедура ревизии 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в соответствии с разработанным планом.</a:t>
            </a:r>
          </a:p>
          <a:p>
            <a:pPr algn="just">
              <a:lnSpc>
                <a:spcPct val="170000"/>
              </a:lnSpc>
            </a:pPr>
            <a:r>
              <a:rPr lang="ru-RU" sz="5500" b="1" dirty="0" smtClean="0">
                <a:latin typeface="Times New Roman" pitchFamily="18" charset="0"/>
                <a:cs typeface="Times New Roman" pitchFamily="18" charset="0"/>
              </a:rPr>
              <a:t>Документирование</a:t>
            </a:r>
            <a:r>
              <a:rPr lang="ru-RU" sz="5500" dirty="0" smtClean="0">
                <a:latin typeface="Times New Roman" pitchFamily="18" charset="0"/>
                <a:cs typeface="Times New Roman" pitchFamily="18" charset="0"/>
              </a:rPr>
              <a:t> результатов проверки.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-142900"/>
            <a:ext cx="9144000" cy="70009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285992"/>
            <a:ext cx="8229600" cy="4214842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Главное отличие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инвентаризации от ревизии состоит в том, что в первом случае процесс учёта бухгалтерских и фактических данных проводится внутри предприятия самими сотрудниками. В комиссии может находиться сторонний наблюдатель, но лишь в качестве свидетеля, который следит за выполнением регламента.</a:t>
            </a:r>
            <a:endParaRPr lang="ru-RU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Ревизия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мероприятие внеплановое.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Инвентаризация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в свою очередь, планируется заранее. Ее проводят внутренние контролирующие органы предприятия. В отличие от инвентаризации ревизия — не обязательная процедура.</a:t>
            </a:r>
          </a:p>
          <a:p>
            <a:pPr algn="just"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357166"/>
            <a:ext cx="835824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Основные различия инвентаризации от ревизии: 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142984"/>
            <a:ext cx="8229600" cy="535787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Aft>
                <a:spcPts val="1200"/>
              </a:spcAft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 окончании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ревизии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составляется акт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В нем описаны все недостатки, отклонения и злоупотребления полномочиями руководством предприятия. По окончании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инвентаризации составляется акт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указующий на обнаруженные ошибки и недостатки. В акте также рассматриваются пути их исправления. Документ подписывается всеми членами комиссии.</a:t>
            </a:r>
          </a:p>
          <a:p>
            <a:pPr algn="just">
              <a:lnSpc>
                <a:spcPct val="150000"/>
              </a:lnSpc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Основная цель ревизии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– выявление законности действий, проводимых на предприятии.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Основная цель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инвентаризации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– контроль за верным ведением бухгалтерского учета, выявление в нем ситуаций, которые являются проблемными для предприятия. </a:t>
            </a:r>
          </a:p>
          <a:p>
            <a:pPr algn="just">
              <a:lnSpc>
                <a:spcPct val="150000"/>
              </a:lnSpc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285993"/>
            <a:ext cx="9144000" cy="185738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1143000"/>
          </a:xfrm>
        </p:spPr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Инвентаризация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214423"/>
            <a:ext cx="8229600" cy="3286148"/>
          </a:xfrm>
        </p:spPr>
        <p:txBody>
          <a:bodyPr>
            <a:normAutofit fontScale="92500"/>
          </a:bodyPr>
          <a:lstStyle/>
          <a:p>
            <a:pPr indent="374650" algn="just">
              <a:lnSpc>
                <a:spcPct val="15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 проверка имущества и финансовых обязательств компании путем их сравнения с данными бухучета. </a:t>
            </a:r>
          </a:p>
          <a:p>
            <a:pPr indent="374650" algn="just">
              <a:lnSpc>
                <a:spcPct val="160000"/>
              </a:lnSpc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Ее нужно проводить в соответствии с Методическими указаниями, утвержденными приказом Минфина РФ от 13.06.1995 № 49 (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25 ноября 2020 г. №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02-07-05/102604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Все организации в общем случае обязаны ежегодно проводить инвентаризацию перед составлением годового отчета.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364" name="Picture 4" descr="https://www.lokal-media.com/wp-content/uploads/2017/11/Warehouse-management.jpg"/>
          <p:cNvPicPr>
            <a:picLocks noChangeAspect="1" noChangeArrowheads="1"/>
          </p:cNvPicPr>
          <p:nvPr/>
        </p:nvPicPr>
        <p:blipFill>
          <a:blip r:embed="rId3" cstate="print"/>
          <a:srcRect r="506" b="18518"/>
          <a:stretch>
            <a:fillRect/>
          </a:stretch>
        </p:blipFill>
        <p:spPr bwMode="auto">
          <a:xfrm>
            <a:off x="2357422" y="4286256"/>
            <a:ext cx="4429155" cy="2418217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571636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Среди основных целей инвентаризации:</a:t>
            </a:r>
            <a:b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428868"/>
            <a:ext cx="8229600" cy="4097335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подготовка и обеспечение проведения в назначенную дату;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проверка правильности выведения результатов;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выявление обоснованности предложенных зачетов по пересортице;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вынесение предложений о порядке урегулирования недостач;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контроль правильности информации;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если выявлены нарушения в ходе процесса, инициация повторного осмотра.</a:t>
            </a:r>
          </a:p>
          <a:p>
            <a:pPr algn="just">
              <a:lnSpc>
                <a:spcPct val="170000"/>
              </a:lnSpc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Autofit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Для чего необходимы инвентаризации?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5429264"/>
          </a:xfrm>
        </p:spPr>
        <p:txBody>
          <a:bodyPr>
            <a:noAutofit/>
          </a:bodyPr>
          <a:lstStyle/>
          <a:p>
            <a:pPr algn="just" fontAlgn="base">
              <a:lnSpc>
                <a:spcPct val="17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выявления фактическое наличие имущества у организации для обеспечения его сохранности, а также выявить неучтенные имущество и товар.</a:t>
            </a:r>
          </a:p>
          <a:p>
            <a:pPr algn="just" fontAlgn="base">
              <a:lnSpc>
                <a:spcPct val="17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проверки содержание и правила эксплуатации основных средств организации, а также правильное условие хранений товарно-материальных ценностей, использование нематериальных активов.</a:t>
            </a:r>
          </a:p>
          <a:p>
            <a:pPr algn="just" fontAlgn="base">
              <a:lnSpc>
                <a:spcPct val="17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определения фактическое использование товарно-материальных средств в процессе производства и изготовление продукции.</a:t>
            </a:r>
          </a:p>
          <a:p>
            <a:pPr algn="just" fontAlgn="base">
              <a:lnSpc>
                <a:spcPct val="17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выявления наличие на складе и в магазине излишек и недостач товаров.</a:t>
            </a:r>
          </a:p>
          <a:p>
            <a:pPr algn="just" fontAlgn="base">
              <a:lnSpc>
                <a:spcPct val="17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Для проверки полное и корректное отражение в бухгалтерском учете.</a:t>
            </a:r>
          </a:p>
          <a:p>
            <a:endParaRPr lang="ru-RU" sz="16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00042"/>
            <a:ext cx="9144000" cy="114300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Кто обязан проводить инвентаризацию?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2900370"/>
          </a:xfrm>
        </p:spPr>
        <p:txBody>
          <a:bodyPr>
            <a:normAutofit/>
          </a:bodyPr>
          <a:lstStyle/>
          <a:p>
            <a:pPr indent="374650" algn="just">
              <a:lnSpc>
                <a:spcPct val="150000"/>
              </a:lnSpc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Методичка предусматривает, что инвентаризацию должны производить все без исключения организации, которые ведут бухгалтерский учет,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включая:</a:t>
            </a:r>
          </a:p>
          <a:p>
            <a:pPr algn="just"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компании, которые являются субъектами малого предпринимательства;</a:t>
            </a:r>
          </a:p>
          <a:p>
            <a:pPr algn="just"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Юридические лица, не подлежащих обязательному аудиту;</a:t>
            </a:r>
          </a:p>
          <a:p>
            <a:pPr algn="just">
              <a:lnSpc>
                <a:spcPct val="150000"/>
              </a:lnSpc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фирмы, применяющие УСН или ЕНВД.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4143380"/>
            <a:ext cx="8286808" cy="25423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8775" indent="358775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каждом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предприятии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должна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быть постоянно действующая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инвентаризационная комиссия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В состав комиссии нужно включить представителей руководства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компании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финансовых служб, а также технических специалистов — с учетом специфики проверки. Также в комиссию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могут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входить представители службы внутреннего аудита и внешних аудиторских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компаний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с которыми сотрудничает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организация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857232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Инвентаризация проходит в 4 этапа:</a:t>
            </a:r>
            <a:b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285992"/>
            <a:ext cx="8229600" cy="3900502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Подготовительный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— когда готовятся нужные документы, ведомости под заполнение, формируется комиссия, устанавливаются сроки и даты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Счетный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— сотрудники или проверяющий орган все подсчитывают, взвешивают, занимаются поиском реального количества ценностей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Сличительный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— сравнивается факт с планом, утверждаются расхождения, выявляются причины различий</a:t>
            </a:r>
          </a:p>
          <a:p>
            <a:pPr marL="514350" indent="-514350">
              <a:lnSpc>
                <a:spcPct val="170000"/>
              </a:lnSpc>
              <a:buFont typeface="+mj-lt"/>
              <a:buAutoNum type="arabicPeriod"/>
            </a:pP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Заключительный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— виновные наказываются, данные в базе обновляются, результаты оформляются документально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642918"/>
            <a:ext cx="9001156" cy="1857388"/>
          </a:xfrm>
        </p:spPr>
        <p:txBody>
          <a:bodyPr>
            <a:normAutofit fontScale="90000"/>
          </a:bodyPr>
          <a:lstStyle/>
          <a:p>
            <a:r>
              <a:rPr lang="ru-RU" sz="49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Какими документами оформляются результаты инвентаризации?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3429024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Опись - ОС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№ИНВ-1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 также ведомость по форме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№ИНВ-18.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МПЗ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№ИНВ-3, №ИНВ-4, №ИНВ-19.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обозначения расходов будущих периодов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 №ИНВ-11.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 окончании сличения кассы —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№ИНВ-15.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Нематериальные активы фиксируются по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№ИНВ-16.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Финансовые обязательства заносятся в таком формате —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№ИНВ-17.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Ревизия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00200"/>
            <a:ext cx="8572560" cy="4525963"/>
          </a:xfrm>
        </p:spPr>
        <p:txBody>
          <a:bodyPr>
            <a:normAutofit/>
          </a:bodyPr>
          <a:lstStyle/>
          <a:p>
            <a:pPr marL="358775" indent="358775" algn="just">
              <a:lnSpc>
                <a:spcPct val="150000"/>
              </a:lnSpc>
              <a:buNone/>
              <a:tabLst>
                <a:tab pos="92075" algn="l"/>
              </a:tabLs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это исследование правомерности всех операций, проводимых на предприятии, с учетом действующего законодательства. </a:t>
            </a:r>
          </a:p>
          <a:p>
            <a:pPr marL="358775" indent="358775" algn="just">
              <a:lnSpc>
                <a:spcPct val="150000"/>
              </a:lnSpc>
              <a:buNone/>
              <a:tabLst>
                <a:tab pos="9207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Она проводится без предварительного согласования с руководителями предприятия. Внутренняя проверка финансовой отчетности компании.</a:t>
            </a:r>
          </a:p>
          <a:p>
            <a:pPr marL="0" indent="531813">
              <a:lnSpc>
                <a:spcPct val="150000"/>
              </a:lnSpc>
              <a:buNone/>
              <a:tabLst>
                <a:tab pos="92075" algn="l"/>
              </a:tabLst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s://www.audit-fg.ru/images/2018/10/21/audit-servic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4143380"/>
            <a:ext cx="5788800" cy="2160000"/>
          </a:xfrm>
          <a:prstGeom prst="rect">
            <a:avLst/>
          </a:prstGeom>
          <a:noFill/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catherineasquithgallery.com/uploads/posts/2021-02/1613466790_48-p-fon-dlya-prezentatsii-v-stile-minimalizm-63.jpg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26905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Кто вправе проводить ревизию?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500174"/>
            <a:ext cx="8229600" cy="5072098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60000"/>
              </a:lnSpc>
              <a:spcAft>
                <a:spcPts val="600"/>
              </a:spcAft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Для проведения ревизий формируются ревизионные комиссии. Специалисты, занимающиеся этим, называются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ревизорами,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 также:</a:t>
            </a: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отраслевые органы управления в своих подведомственных организациях (ведомственные ревизии);</a:t>
            </a: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руководство и владельцы в принадлежащих им компаниях (внутрихозяйственные ревизии);</a:t>
            </a: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следственные органы;</a:t>
            </a: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прокуратура;</a:t>
            </a:r>
          </a:p>
          <a:p>
            <a:pPr algn="just">
              <a:lnSpc>
                <a:spcPct val="16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государственные и негосударственные органы контроля, например, Центробанк РФ, Департамент финансового контроля и аудита Минфина РФ. Такие ревизии являются вневедомственными.</a:t>
            </a:r>
          </a:p>
          <a:p>
            <a:endParaRPr lang="ru-RU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592</Words>
  <PresentationFormat>Экран (4:3)</PresentationFormat>
  <Paragraphs>84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Отличия инвентаризации от ревизии</vt:lpstr>
      <vt:lpstr>Инвентаризация</vt:lpstr>
      <vt:lpstr>Среди основных целей инвентаризации: </vt:lpstr>
      <vt:lpstr>Для чего необходимы инвентаризации?</vt:lpstr>
      <vt:lpstr>Кто обязан проводить инвентаризацию? </vt:lpstr>
      <vt:lpstr>Инвентаризация проходит в 4 этапа: </vt:lpstr>
      <vt:lpstr>Какими документами оформляются результаты инвентаризации? </vt:lpstr>
      <vt:lpstr>Ревизия</vt:lpstr>
      <vt:lpstr>Кто вправе проводить ревизию?</vt:lpstr>
      <vt:lpstr>Для чего необходимы ревизии? </vt:lpstr>
      <vt:lpstr>Результаты ревизии</vt:lpstr>
      <vt:lpstr>На основании акта о результатах проведения ревизии   </vt:lpstr>
      <vt:lpstr>Алгоритм проведения финансово-экономической ревизии: 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Отличия инвентаризации от ревизии.</dc:title>
  <dc:creator>серёга</dc:creator>
  <cp:lastModifiedBy>серёга</cp:lastModifiedBy>
  <cp:revision>15</cp:revision>
  <dcterms:created xsi:type="dcterms:W3CDTF">2022-05-19T19:13:47Z</dcterms:created>
  <dcterms:modified xsi:type="dcterms:W3CDTF">2022-05-30T17:49:56Z</dcterms:modified>
</cp:coreProperties>
</file>