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60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3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 /><Relationship Id="rId2" Type="http://schemas.openxmlformats.org/officeDocument/2006/relationships/image" Target="../media/image8.gif" /><Relationship Id="rId1" Type="http://schemas.openxmlformats.org/officeDocument/2006/relationships/slideLayout" Target="../slideLayouts/slideLayout3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3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3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3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049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Тема: «Особенности инвентаризации средств целевого финансирования»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r">
              <a:buNone/>
            </a:pPr>
            <a:endParaRPr lang="ru-RU" dirty="0"/>
          </a:p>
          <a:p>
            <a:pPr marL="0" indent="0" algn="r">
              <a:buNone/>
            </a:pPr>
            <a:r>
              <a:rPr lang="ru-RU" sz="1800" dirty="0"/>
              <a:t>Автор: </a:t>
            </a:r>
            <a:r>
              <a:rPr lang="ru-RU" sz="1800" dirty="0" err="1"/>
              <a:t>Оносовская</a:t>
            </a:r>
            <a:r>
              <a:rPr lang="ru-RU" sz="1800" dirty="0"/>
              <a:t> </a:t>
            </a:r>
          </a:p>
          <a:p>
            <a:pPr marL="0" indent="0" algn="r">
              <a:buNone/>
            </a:pPr>
            <a:r>
              <a:rPr lang="ru-RU" sz="1800" dirty="0"/>
              <a:t>Елизавета Алексеевна</a:t>
            </a:r>
          </a:p>
          <a:p>
            <a:pPr marL="0" indent="0" algn="r">
              <a:buNone/>
            </a:pPr>
            <a:r>
              <a:rPr lang="ru-RU" sz="1800" dirty="0"/>
              <a:t>Группа 232</a:t>
            </a:r>
          </a:p>
          <a:p>
            <a:pPr marL="0" indent="0" algn="r">
              <a:buNone/>
            </a:pPr>
            <a:r>
              <a:rPr lang="ru-RU" sz="1800" dirty="0"/>
              <a:t>Руководитель: Демидова </a:t>
            </a:r>
          </a:p>
          <a:p>
            <a:pPr marL="0" indent="0" algn="r">
              <a:buNone/>
            </a:pPr>
            <a:r>
              <a:rPr lang="ru-RU" sz="1800" dirty="0"/>
              <a:t>Юлия Васильевна</a:t>
            </a:r>
          </a:p>
          <a:p>
            <a:pPr marL="0" indent="0" algn="ctr">
              <a:buNone/>
            </a:pPr>
            <a:r>
              <a:rPr lang="ru-RU" sz="1800" dirty="0"/>
              <a:t>2022</a:t>
            </a:r>
          </a:p>
          <a:p>
            <a:pPr marL="0" indent="0" algn="r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БПОУ «Вологодский аграрно-экономический колледж»</a:t>
            </a:r>
          </a:p>
        </p:txBody>
      </p:sp>
    </p:spTree>
    <p:extLst>
      <p:ext uri="{BB962C8B-B14F-4D97-AF65-F5344CB8AC3E}">
        <p14:creationId xmlns:p14="http://schemas.microsoft.com/office/powerpoint/2010/main" val="2459039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9248" y="692696"/>
            <a:ext cx="7734747" cy="5112568"/>
          </a:xfrm>
        </p:spPr>
        <p:txBody>
          <a:bodyPr/>
          <a:lstStyle/>
          <a:p>
            <a:pPr algn="l"/>
            <a:r>
              <a:rPr lang="ru-RU" dirty="0"/>
              <a:t>В тех случаях, когда материально ответственные лица обнаружат после инвентаризации ошибки в описях, они должны немедленно (до открытия склада, кладовой, секции и т.п.) заявить об этом председателю инвентаризационной комиссии. Инвентаризационная комиссия осуществляет проверку указанных фактов и в случае их подтверждения производит исправление выявленных ошибок в установленном порядке.</a:t>
            </a:r>
          </a:p>
        </p:txBody>
      </p:sp>
      <p:pic>
        <p:nvPicPr>
          <p:cNvPr id="5122" name="Picture 2" descr="C:\Users\User\Desktop\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2073" y="3861048"/>
            <a:ext cx="3722452" cy="2084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5579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9248" y="620688"/>
            <a:ext cx="7734747" cy="5544616"/>
          </a:xfrm>
        </p:spPr>
        <p:txBody>
          <a:bodyPr>
            <a:normAutofit/>
          </a:bodyPr>
          <a:lstStyle/>
          <a:p>
            <a:r>
              <a:rPr lang="ru-RU" dirty="0"/>
              <a:t> Для оформления инвентаризации необходимо применять формы первичной учетной документации по инвентаризации имущества и финансовых обязательств согласно приложениям 6 - 18 к настоящим Методическим указаниям либо формы, разработанные министерствами, ведомствами. В частности, при инвентаризации рабочего скота и продуктивных животных, птицы и пчелосемей, многолетних насаждений, питомников применяются формы, утвержденные Министерством сельского хозяйства и продовольствия Российской Федерации для сельскохозяйственных организаций.</a:t>
            </a:r>
          </a:p>
        </p:txBody>
      </p:sp>
    </p:spTree>
    <p:extLst>
      <p:ext uri="{BB962C8B-B14F-4D97-AF65-F5344CB8AC3E}">
        <p14:creationId xmlns:p14="http://schemas.microsoft.com/office/powerpoint/2010/main" val="3676375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9248" y="620688"/>
            <a:ext cx="7734747" cy="5544616"/>
          </a:xfrm>
        </p:spPr>
        <p:txBody>
          <a:bodyPr>
            <a:normAutofit/>
          </a:bodyPr>
          <a:lstStyle/>
          <a:p>
            <a:r>
              <a:rPr lang="ru-RU" sz="2400" dirty="0"/>
              <a:t>По окончании инвентаризации могут проводиться контрольные проверки правильности проведения инвентаризации. Их следует проводить с участием членов инвентаризационных комиссий и материально ответственных лиц обязательно до открытия склада, кладовой, секции и т.п., где проводилась инвентаризация.</a:t>
            </a:r>
          </a:p>
          <a:p>
            <a:endParaRPr lang="ru-RU" sz="2400" dirty="0"/>
          </a:p>
          <a:p>
            <a:r>
              <a:rPr lang="ru-RU" sz="2400" dirty="0" err="1"/>
              <a:t>Резутьтаты</a:t>
            </a:r>
            <a:r>
              <a:rPr lang="ru-RU" sz="2400" dirty="0"/>
              <a:t> контрольных проверок правильности проведения инвентаризаций оформляются актом (приложение 3) и регистрируются в книге учета контрольных проверок правильности проведения инвентаризаций (приложение 4).</a:t>
            </a:r>
          </a:p>
        </p:txBody>
      </p:sp>
    </p:spTree>
    <p:extLst>
      <p:ext uri="{BB962C8B-B14F-4D97-AF65-F5344CB8AC3E}">
        <p14:creationId xmlns:p14="http://schemas.microsoft.com/office/powerpoint/2010/main" val="2366571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5178103" cy="639967"/>
          </a:xfrm>
        </p:spPr>
        <p:txBody>
          <a:bodyPr/>
          <a:lstStyle/>
          <a:p>
            <a:pPr algn="l"/>
            <a:r>
              <a:rPr lang="ru-RU" sz="2800" dirty="0"/>
              <a:t>Приложение 3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4048" y="476672"/>
            <a:ext cx="2925891" cy="750094"/>
          </a:xfrm>
        </p:spPr>
        <p:txBody>
          <a:bodyPr>
            <a:normAutofit/>
          </a:bodyPr>
          <a:lstStyle/>
          <a:p>
            <a:r>
              <a:rPr lang="ru-RU" sz="2800" dirty="0"/>
              <a:t>Приложение 4</a:t>
            </a:r>
          </a:p>
        </p:txBody>
      </p:sp>
      <p:pic>
        <p:nvPicPr>
          <p:cNvPr id="3074" name="Picture 2" descr="C:\Users\User\Desktop\пр3.gif.op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24744"/>
            <a:ext cx="2998968" cy="4284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er\Desktop\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6351" y="1124744"/>
            <a:ext cx="3031101" cy="4284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931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9248" y="548680"/>
            <a:ext cx="7734747" cy="5328592"/>
          </a:xfrm>
        </p:spPr>
        <p:txBody>
          <a:bodyPr>
            <a:normAutofit/>
          </a:bodyPr>
          <a:lstStyle/>
          <a:p>
            <a:r>
              <a:rPr lang="ru-RU" sz="2400" dirty="0"/>
              <a:t> В </a:t>
            </a:r>
            <a:r>
              <a:rPr lang="ru-RU" sz="2400" dirty="0" err="1"/>
              <a:t>межинвентаризационный</a:t>
            </a:r>
            <a:r>
              <a:rPr lang="ru-RU" sz="2400" dirty="0"/>
              <a:t> период в организациях с большой номенклатурой ценностей могут проводиться выборочные инвентаризации материальных ценностей в местах их хранения и переработки.</a:t>
            </a:r>
          </a:p>
          <a:p>
            <a:endParaRPr lang="ru-RU" sz="2400" dirty="0"/>
          </a:p>
          <a:p>
            <a:r>
              <a:rPr lang="ru-RU" sz="2400" dirty="0"/>
              <a:t>Контрольные проверки правильности проведения инвентаризаций и выборочные инвентаризации, проводимые в </a:t>
            </a:r>
            <a:r>
              <a:rPr lang="ru-RU" sz="2400" dirty="0" err="1"/>
              <a:t>межинвентаризационный</a:t>
            </a:r>
            <a:r>
              <a:rPr lang="ru-RU" sz="2400" dirty="0"/>
              <a:t> период, осуществляются инвентаризационными комиссиями по распоряжению руководителя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3761536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567959"/>
          </a:xfrm>
        </p:spPr>
        <p:txBody>
          <a:bodyPr/>
          <a:lstStyle/>
          <a:p>
            <a:r>
              <a:rPr lang="ru-RU" dirty="0"/>
              <a:t>Список литературы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9248" y="1988840"/>
            <a:ext cx="7734747" cy="3278663"/>
          </a:xfrm>
        </p:spPr>
        <p:txBody>
          <a:bodyPr>
            <a:normAutofit/>
          </a:bodyPr>
          <a:lstStyle/>
          <a:p>
            <a:pPr algn="l"/>
            <a:endParaRPr lang="ru-RU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ru-RU" dirty="0"/>
              <a:t>Приказ Минфина РФ от 13.06.1995 N 49 (ред. от 08.11.2010) "Об утверждении Методических указаний по инвентаризации имущества и финансовых обязательств».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ru-RU"/>
              <a:t>НК РФ</a:t>
            </a:r>
            <a:endParaRPr lang="ru-RU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ru-RU"/>
              <a:t>Консультант плюс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25358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9248" y="1124744"/>
            <a:ext cx="7734747" cy="4142759"/>
          </a:xfrm>
        </p:spPr>
        <p:txBody>
          <a:bodyPr>
            <a:normAutofit/>
          </a:bodyPr>
          <a:lstStyle/>
          <a:p>
            <a:r>
              <a:rPr lang="ru-RU" sz="5400" dirty="0"/>
              <a:t>Спасибо за </a:t>
            </a:r>
          </a:p>
          <a:p>
            <a:r>
              <a:rPr lang="ru-RU" sz="5400" dirty="0"/>
              <a:t>внимание!!!</a:t>
            </a:r>
          </a:p>
        </p:txBody>
      </p:sp>
      <p:pic>
        <p:nvPicPr>
          <p:cNvPr id="4098" name="Picture 2" descr="C:\Users\User\Desktop\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717032"/>
            <a:ext cx="5040560" cy="2344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7611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072015"/>
          </a:xfrm>
        </p:spPr>
        <p:txBody>
          <a:bodyPr/>
          <a:lstStyle/>
          <a:p>
            <a:r>
              <a:rPr lang="ru-RU" sz="2800" dirty="0"/>
              <a:t>Цель работы: Изучить вопрос, об особенности инвентаризации средств целевого финансирования.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9248" y="2780928"/>
            <a:ext cx="7734747" cy="273630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sz="2800" dirty="0"/>
              <a:t>Задачи:</a:t>
            </a:r>
          </a:p>
          <a:p>
            <a:pPr algn="l"/>
            <a:r>
              <a:rPr lang="ru-RU" sz="2800" dirty="0"/>
              <a:t>1.Познакомиться с нормативными документами для инвентаризации целевого финансирования.</a:t>
            </a:r>
          </a:p>
          <a:p>
            <a:pPr algn="l"/>
            <a:r>
              <a:rPr lang="ru-RU" sz="2800" dirty="0"/>
              <a:t>2.Изучить задачи инвентаризации целевого финансирования</a:t>
            </a:r>
          </a:p>
          <a:p>
            <a:pPr algn="l"/>
            <a:r>
              <a:rPr lang="ru-RU" sz="2800" dirty="0"/>
              <a:t>3.Узнать, порядок проведения инвентаризации целевого финансирования . </a:t>
            </a:r>
          </a:p>
        </p:txBody>
      </p:sp>
    </p:spTree>
    <p:extLst>
      <p:ext uri="{BB962C8B-B14F-4D97-AF65-F5344CB8AC3E}">
        <p14:creationId xmlns:p14="http://schemas.microsoft.com/office/powerpoint/2010/main" val="4131411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40" y="548680"/>
            <a:ext cx="7754713" cy="2566893"/>
          </a:xfrm>
        </p:spPr>
        <p:txBody>
          <a:bodyPr/>
          <a:lstStyle/>
          <a:p>
            <a:r>
              <a:rPr lang="ru-RU" sz="2400" b="1" dirty="0"/>
              <a:t>К целевому финансированию </a:t>
            </a:r>
            <a:r>
              <a:rPr lang="ru-RU" sz="2400" dirty="0"/>
              <a:t>относятся средства, которые предприятие получает  от государства в виде государственной помощи, от других организаций или физических лиц, предназначенные  для финансирования мероприятий целевого назначения.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 descr="C:\Users\Use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6313" y="3861048"/>
            <a:ext cx="2959968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8714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639967"/>
          </a:xfrm>
        </p:spPr>
        <p:txBody>
          <a:bodyPr/>
          <a:lstStyle/>
          <a:p>
            <a:r>
              <a:rPr lang="ru-RU" sz="2800" b="1" dirty="0"/>
              <a:t>Средства целевого финансирования и Налоговый кодекс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1916832"/>
            <a:ext cx="7734747" cy="4464496"/>
          </a:xfrm>
        </p:spPr>
        <p:txBody>
          <a:bodyPr>
            <a:noAutofit/>
          </a:bodyPr>
          <a:lstStyle/>
          <a:p>
            <a:r>
              <a:rPr lang="ru-RU" sz="1800" dirty="0"/>
              <a:t>В Налоговом кодексе РФ приведен перечень средств, которые относятся к целевому финансированию (</a:t>
            </a:r>
            <a:r>
              <a:rPr lang="ru-RU" sz="1800" dirty="0" err="1"/>
              <a:t>пп</a:t>
            </a:r>
            <a:r>
              <a:rPr lang="ru-RU" sz="1800" dirty="0"/>
              <a:t>. 14 п. 1 ст. 251 НК РФ).</a:t>
            </a:r>
          </a:p>
          <a:p>
            <a:endParaRPr lang="ru-RU" sz="1800" dirty="0"/>
          </a:p>
          <a:p>
            <a:r>
              <a:rPr lang="ru-RU" sz="1800" u="sng" dirty="0"/>
              <a:t>Приведем некоторые из них</a:t>
            </a:r>
            <a:r>
              <a:rPr lang="ru-RU" sz="1800" dirty="0"/>
              <a:t>: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ru-RU" sz="1800" dirty="0"/>
              <a:t>бюджетные ассигнования казенным учреждениям, в том числе в виде субсидий бюджетным организациям;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ru-RU" sz="1800" dirty="0"/>
              <a:t>гранты (денежные средства или иное имущество), которые предоставляются на безвозмездной и безвозвратной основе на осуществление программ в области образования, искусства, культуры, науки, физической культуры, охраны здоровья и окружающей среды;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ru-RU" sz="1800" dirty="0"/>
              <a:t>инвестиции, предоставляемые по итогам инвестиционных конкурсов;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ru-RU" sz="1800" dirty="0"/>
              <a:t>средства, полученные из фондов поддержки научной, инновационной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1535866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144023"/>
          </a:xfrm>
        </p:spPr>
        <p:txBody>
          <a:bodyPr/>
          <a:lstStyle/>
          <a:p>
            <a:pPr algn="just"/>
            <a:r>
              <a:rPr lang="ru-RU" sz="2400" dirty="0"/>
              <a:t>Отметим, что основную часть средств целевого финансирования составляет, как правило, государственная помощь, особенности учета которой регламентирует ПБУ 13/2000 "Учет государственной помощи".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9248" y="2492896"/>
            <a:ext cx="7734747" cy="3456384"/>
          </a:xfrm>
        </p:spPr>
        <p:txBody>
          <a:bodyPr>
            <a:normAutofit fontScale="92500" lnSpcReduction="20000"/>
          </a:bodyPr>
          <a:lstStyle/>
          <a:p>
            <a:r>
              <a:rPr lang="ru-RU" u="sng" dirty="0"/>
              <a:t>Указанным Положением предусмотрены следующие виды государственной помощи:</a:t>
            </a:r>
            <a:endParaRPr lang="ru-RU" dirty="0"/>
          </a:p>
          <a:p>
            <a:r>
              <a:rPr lang="ru-RU" dirty="0"/>
              <a:t>1) субвенции – это бюджетные средства, предоставляемые на безвозмездной и безвозвратной основе на осуществление определенных целевых расходов;</a:t>
            </a:r>
          </a:p>
          <a:p>
            <a:endParaRPr lang="ru-RU" dirty="0"/>
          </a:p>
          <a:p>
            <a:r>
              <a:rPr lang="ru-RU" dirty="0"/>
              <a:t>2) субсидии – это бюджетные средства, предоставляемые на условиях долевого финансирования целевых расходов;</a:t>
            </a:r>
          </a:p>
          <a:p>
            <a:endParaRPr lang="ru-RU" dirty="0"/>
          </a:p>
          <a:p>
            <a:r>
              <a:rPr lang="ru-RU" dirty="0"/>
              <a:t>3) бюджетные кредиты (исключая налоговые кредиты, отсрочки по уплате платежей и т.п.) – это ресурсы не только в виде предоставленных денежных средств, но и в форме иного имущества (земельные участки, природные ресурсы).</a:t>
            </a:r>
          </a:p>
        </p:txBody>
      </p:sp>
    </p:spTree>
    <p:extLst>
      <p:ext uri="{BB962C8B-B14F-4D97-AF65-F5344CB8AC3E}">
        <p14:creationId xmlns:p14="http://schemas.microsoft.com/office/powerpoint/2010/main" val="3073094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855991"/>
          </a:xfrm>
        </p:spPr>
        <p:txBody>
          <a:bodyPr/>
          <a:lstStyle/>
          <a:p>
            <a:r>
              <a:rPr lang="ru-RU" sz="2800" dirty="0"/>
              <a:t>Основные задачи инвентаризации целевого финансирования6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2132856"/>
            <a:ext cx="7734747" cy="3528392"/>
          </a:xfrm>
        </p:spPr>
        <p:txBody>
          <a:bodyPr/>
          <a:lstStyle/>
          <a:p>
            <a:pPr marL="457200" indent="-457200" algn="l">
              <a:buFont typeface="+mj-lt"/>
              <a:buAutoNum type="arabicPeriod"/>
            </a:pPr>
            <a:r>
              <a:rPr lang="ru-RU" dirty="0"/>
              <a:t>Проверить расходование средств на цели, предусмотренные целевыми программами и сметами расходов.</a:t>
            </a:r>
          </a:p>
          <a:p>
            <a:pPr marL="457200" indent="-457200" algn="l">
              <a:buFont typeface="+mj-lt"/>
              <a:buAutoNum type="arabicPeriod"/>
            </a:pPr>
            <a:r>
              <a:rPr lang="ru-RU" dirty="0"/>
              <a:t>Проверить наличие документов (отчеты об использовании средств  с приложенными первичными документами), подтверждающих  целевое использование бюджетных средств, т.е. сопоставляются  произведенные расходы с соответствующей экономической  статьей расходов бюджетных назначений.</a:t>
            </a:r>
          </a:p>
          <a:p>
            <a:pPr marL="457200" indent="-457200" algn="l">
              <a:buFont typeface="+mj-lt"/>
              <a:buAutoNum type="arabicPeriod"/>
            </a:pPr>
            <a:r>
              <a:rPr lang="ru-RU" dirty="0" err="1"/>
              <a:t>Выявлить</a:t>
            </a:r>
            <a:r>
              <a:rPr lang="ru-RU" dirty="0"/>
              <a:t> суммы превышения расходов по соответствующим  статьям бюджетного финансирования</a:t>
            </a:r>
          </a:p>
        </p:txBody>
      </p:sp>
    </p:spTree>
    <p:extLst>
      <p:ext uri="{BB962C8B-B14F-4D97-AF65-F5344CB8AC3E}">
        <p14:creationId xmlns:p14="http://schemas.microsoft.com/office/powerpoint/2010/main" val="2894417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41" y="548681"/>
            <a:ext cx="3665936" cy="2736303"/>
          </a:xfrm>
        </p:spPr>
        <p:txBody>
          <a:bodyPr/>
          <a:lstStyle/>
          <a:p>
            <a:pPr algn="l"/>
            <a:r>
              <a:rPr lang="ru-RU" sz="2000" dirty="0"/>
              <a:t>Количество инвентаризаций в отчетном году, дата их проведения, перечень имущества и финансовых обязательств, проверяемых при каждой из них, устанавливаются руководителем организации.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6016" y="2636912"/>
            <a:ext cx="3960440" cy="3672408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Для проведения инвентаризации в организации создается постоянно действующая инвентаризационная комиссия.</a:t>
            </a:r>
          </a:p>
          <a:p>
            <a:endParaRPr lang="ru-RU" dirty="0"/>
          </a:p>
          <a:p>
            <a:r>
              <a:rPr lang="ru-RU" dirty="0"/>
              <a:t>При большом объеме работ для одновременного проведения инвентаризации имущества и финансовых обязательств создаются рабочие инвентаризационные комиссии.</a:t>
            </a:r>
          </a:p>
          <a:p>
            <a:endParaRPr lang="ru-RU" dirty="0"/>
          </a:p>
          <a:p>
            <a:r>
              <a:rPr lang="ru-RU" dirty="0"/>
              <a:t>При малом объеме работ и наличии в организации ревизионной комиссии проведение инвентаризаций допускается возлагать на нее.</a:t>
            </a:r>
          </a:p>
        </p:txBody>
      </p:sp>
      <p:pic>
        <p:nvPicPr>
          <p:cNvPr id="6146" name="Picture 2" descr="C:\Users\User\Desktop\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717032"/>
            <a:ext cx="3024336" cy="216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User\Desktop\f0267b3581ca4aeaf92623f22c3597b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5425" y="692696"/>
            <a:ext cx="1944216" cy="1944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080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9248" y="886692"/>
            <a:ext cx="7734747" cy="499058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sz="2400" dirty="0"/>
              <a:t>До начала проверки фактического наличия имущества инвентаризационной комиссии надлежит получить последние на момент инвентаризации приходные и расходные документы или отчеты о движении материальных ценностей и денежных средств.</a:t>
            </a:r>
          </a:p>
          <a:p>
            <a:pPr algn="l"/>
            <a:endParaRPr lang="ru-RU" sz="2400" dirty="0"/>
          </a:p>
          <a:p>
            <a:pPr algn="r"/>
            <a:r>
              <a:rPr lang="ru-RU" sz="2400" dirty="0"/>
              <a:t>Председатель инвентаризационной комиссии визирует все приходные и расходные документы, приложенные к реестрам (отчетам), с указанием "до инвентаризации на "__________" (дата)", что должно служить бухгалтерии основанием для определения остатков имущества к началу инвентаризации по учетным данным.</a:t>
            </a:r>
          </a:p>
          <a:p>
            <a:pPr algn="l"/>
            <a:endParaRPr lang="ru-RU" sz="2400" dirty="0"/>
          </a:p>
          <a:p>
            <a:pPr algn="l"/>
            <a:r>
              <a:rPr lang="ru-RU" sz="2400" dirty="0"/>
              <a:t>Материально ответственные лица дают расписки о том, что к началу инвентаризации все расходные и приходные документы на имущество сданы в бухгалтерию или переданы комиссии и все ценности, поступившие на их ответственность, оприходованы, а выбывшие списаны в расход. Аналогичные расписки дают и лица, имеющие подотчетные суммы на приобретение или доверенности на получение имущества.</a:t>
            </a:r>
          </a:p>
        </p:txBody>
      </p:sp>
    </p:spTree>
    <p:extLst>
      <p:ext uri="{BB962C8B-B14F-4D97-AF65-F5344CB8AC3E}">
        <p14:creationId xmlns:p14="http://schemas.microsoft.com/office/powerpoint/2010/main" val="3562883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40" y="692697"/>
            <a:ext cx="7754713" cy="648072"/>
          </a:xfrm>
        </p:spPr>
        <p:txBody>
          <a:bodyPr/>
          <a:lstStyle/>
          <a:p>
            <a:r>
              <a:rPr lang="ru-RU" sz="2800" b="1" dirty="0"/>
              <a:t>Фактическое наличие имущества при инвентаризации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1628800"/>
            <a:ext cx="7734747" cy="4752528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sz="2400" dirty="0"/>
              <a:t> Фактическое наличие имущества при инвентаризации определяют путем обязательного подсчета, взвешивания, обмера.</a:t>
            </a:r>
          </a:p>
          <a:p>
            <a:pPr algn="l"/>
            <a:endParaRPr lang="ru-RU" sz="2400" dirty="0"/>
          </a:p>
          <a:p>
            <a:pPr algn="l"/>
            <a:r>
              <a:rPr lang="ru-RU" sz="2400" dirty="0"/>
              <a:t>Руководитель организации должен создать условия, обеспечивающие полную и точную проверку фактического наличия имущества в установленные сроки (обеспечить рабочей силой для перевешивания и перемещения грузов, технически исправным весовым хозяйством, измерительными и контрольными приборами, мерной тарой).</a:t>
            </a:r>
          </a:p>
          <a:p>
            <a:pPr algn="l"/>
            <a:endParaRPr lang="ru-RU" sz="2400" dirty="0"/>
          </a:p>
          <a:p>
            <a:pPr algn="l"/>
            <a:r>
              <a:rPr lang="ru-RU" sz="2400" dirty="0"/>
              <a:t>При инвентаризации большого количества весовых товаров ведомости отвесов ведут раздельно один из членов инвентаризационной комиссии и материально ответственное лицо. В конце рабочего дня (или по окончании перевески) данные этих ведомостей сличают, и выверенный итог вносят в опись. Акты обмеров, технические расчеты и ведомости отвесов прилагают к описи.</a:t>
            </a:r>
          </a:p>
        </p:txBody>
      </p:sp>
    </p:spTree>
    <p:extLst>
      <p:ext uri="{BB962C8B-B14F-4D97-AF65-F5344CB8AC3E}">
        <p14:creationId xmlns:p14="http://schemas.microsoft.com/office/powerpoint/2010/main" val="16731841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76</TotalTime>
  <Words>963</Words>
  <Application>Microsoft Office PowerPoint</Application>
  <PresentationFormat>Экран (4:3)</PresentationFormat>
  <Paragraphs>71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Твердый переплет</vt:lpstr>
      <vt:lpstr>БПОУ «Вологодский аграрно-экономический колледж»</vt:lpstr>
      <vt:lpstr>Цель работы: Изучить вопрос, об особенности инвентаризации средств целевого финансирования.</vt:lpstr>
      <vt:lpstr>К целевому финансированию относятся средства, которые предприятие получает  от государства в виде государственной помощи, от других организаций или физических лиц, предназначенные  для финансирования мероприятий целевого назначения.</vt:lpstr>
      <vt:lpstr>Средства целевого финансирования и Налоговый кодекс</vt:lpstr>
      <vt:lpstr>Отметим, что основную часть средств целевого финансирования составляет, как правило, государственная помощь, особенности учета которой регламентирует ПБУ 13/2000 "Учет государственной помощи".</vt:lpstr>
      <vt:lpstr>Основные задачи инвентаризации целевого финансирования6</vt:lpstr>
      <vt:lpstr>Количество инвентаризаций в отчетном году, дата их проведения, перечень имущества и финансовых обязательств, проверяемых при каждой из них, устанавливаются руководителем организации.</vt:lpstr>
      <vt:lpstr>Презентация PowerPoint</vt:lpstr>
      <vt:lpstr>Фактическое наличие имущества при инвентаризации</vt:lpstr>
      <vt:lpstr>Презентация PowerPoint</vt:lpstr>
      <vt:lpstr>Презентация PowerPoint</vt:lpstr>
      <vt:lpstr>Презентация PowerPoint</vt:lpstr>
      <vt:lpstr>Приложение 3</vt:lpstr>
      <vt:lpstr>Презентация PowerPoint</vt:lpstr>
      <vt:lpstr>Список литературы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БПОУ «Вологодский аграрно-экономический колледж»</dc:title>
  <dc:creator>User</dc:creator>
  <cp:lastModifiedBy>Елизавета Онослвская</cp:lastModifiedBy>
  <cp:revision>10</cp:revision>
  <dcterms:created xsi:type="dcterms:W3CDTF">2022-03-06T06:49:59Z</dcterms:created>
  <dcterms:modified xsi:type="dcterms:W3CDTF">2022-05-30T16:50:56Z</dcterms:modified>
</cp:coreProperties>
</file>