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5/20/2022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5/20/2022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5/20/2022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5/20/2022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5/20/2022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15127" y="795032"/>
            <a:ext cx="8361229" cy="2098226"/>
          </a:xfrm>
        </p:spPr>
        <p:txBody>
          <a:bodyPr/>
          <a:lstStyle/>
          <a:p>
            <a:r>
              <a:rPr lang="ru-RU" sz="3600" dirty="0" smtClean="0"/>
              <a:t>Презентация по теме:</a:t>
            </a:r>
            <a:endParaRPr lang="ru-RU" sz="3600" dirty="0"/>
          </a:p>
        </p:txBody>
      </p:sp>
      <p:sp>
        <p:nvSpPr>
          <p:cNvPr id="3" name="Подзаголовок 2"/>
          <p:cNvSpPr>
            <a:spLocks noGrp="1"/>
          </p:cNvSpPr>
          <p:nvPr>
            <p:ph type="subTitle" idx="1"/>
          </p:nvPr>
        </p:nvSpPr>
        <p:spPr>
          <a:xfrm>
            <a:off x="2679904" y="3493434"/>
            <a:ext cx="6831673" cy="1086237"/>
          </a:xfrm>
        </p:spPr>
        <p:txBody>
          <a:bodyPr/>
          <a:lstStyle/>
          <a:p>
            <a:pPr lvl="0"/>
            <a:r>
              <a:rPr lang="ru-RU" sz="2400" dirty="0" smtClean="0"/>
              <a:t>«</a:t>
            </a:r>
            <a:r>
              <a:rPr lang="ru-RU" sz="2400" dirty="0"/>
              <a:t>Сравнительный анализ российских и международных стандартов качества </a:t>
            </a:r>
            <a:r>
              <a:rPr lang="ru-RU" sz="2400" dirty="0" smtClean="0"/>
              <a:t>аудита»</a:t>
            </a:r>
            <a:endParaRPr lang="ru-RU" sz="2400" dirty="0"/>
          </a:p>
          <a:p>
            <a:endParaRPr lang="ru-RU" dirty="0"/>
          </a:p>
        </p:txBody>
      </p:sp>
    </p:spTree>
    <p:extLst>
      <p:ext uri="{BB962C8B-B14F-4D97-AF65-F5344CB8AC3E}">
        <p14:creationId xmlns:p14="http://schemas.microsoft.com/office/powerpoint/2010/main" val="8623048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234245"/>
            <a:ext cx="9601200" cy="1485900"/>
          </a:xfrm>
        </p:spPr>
        <p:txBody>
          <a:bodyPr>
            <a:normAutofit/>
          </a:bodyPr>
          <a:lstStyle/>
          <a:p>
            <a:pPr algn="ctr"/>
            <a:r>
              <a:rPr lang="ru-RU" sz="1800" dirty="0"/>
              <a:t>Важным условием качественной работы является соблюдение этических требований. Результаты сравнения этих требований в ФП (С) АД N 7 и МСА 220 приведены табл. </a:t>
            </a:r>
            <a:endParaRPr lang="ru-RU" sz="1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712952483"/>
              </p:ext>
            </p:extLst>
          </p:nvPr>
        </p:nvGraphicFramePr>
        <p:xfrm>
          <a:off x="1682040" y="1049869"/>
          <a:ext cx="7936092" cy="5644443"/>
        </p:xfrm>
        <a:graphic>
          <a:graphicData uri="http://schemas.openxmlformats.org/drawingml/2006/table">
            <a:tbl>
              <a:tblPr/>
              <a:tblGrid>
                <a:gridCol w="1984023">
                  <a:extLst>
                    <a:ext uri="{9D8B030D-6E8A-4147-A177-3AD203B41FA5}">
                      <a16:colId xmlns:a16="http://schemas.microsoft.com/office/drawing/2014/main" val="2936503448"/>
                    </a:ext>
                  </a:extLst>
                </a:gridCol>
                <a:gridCol w="1984023">
                  <a:extLst>
                    <a:ext uri="{9D8B030D-6E8A-4147-A177-3AD203B41FA5}">
                      <a16:colId xmlns:a16="http://schemas.microsoft.com/office/drawing/2014/main" val="2596932989"/>
                    </a:ext>
                  </a:extLst>
                </a:gridCol>
                <a:gridCol w="1984023">
                  <a:extLst>
                    <a:ext uri="{9D8B030D-6E8A-4147-A177-3AD203B41FA5}">
                      <a16:colId xmlns:a16="http://schemas.microsoft.com/office/drawing/2014/main" val="2585476284"/>
                    </a:ext>
                  </a:extLst>
                </a:gridCol>
                <a:gridCol w="1984023">
                  <a:extLst>
                    <a:ext uri="{9D8B030D-6E8A-4147-A177-3AD203B41FA5}">
                      <a16:colId xmlns:a16="http://schemas.microsoft.com/office/drawing/2014/main" val="1191001304"/>
                    </a:ext>
                  </a:extLst>
                </a:gridCol>
              </a:tblGrid>
              <a:tr h="394867">
                <a:tc>
                  <a:txBody>
                    <a:bodyPr/>
                    <a:lstStyle/>
                    <a:p>
                      <a:r>
                        <a:rPr lang="ru-RU" sz="600">
                          <a:effectLst/>
                        </a:rPr>
                        <a:t>Краткое содержание пункта </a:t>
                      </a:r>
                      <a:br>
                        <a:rPr lang="ru-RU" sz="600">
                          <a:effectLst/>
                        </a:rPr>
                      </a:br>
                      <a:r>
                        <a:rPr lang="ru-RU" sz="600">
                          <a:effectLst/>
                        </a:rPr>
                        <a:t>(параграфа)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600">
                          <a:effectLst/>
                        </a:rPr>
                        <a:t>Пункт РСА</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600">
                          <a:effectLst/>
                        </a:rPr>
                        <a:t>Параграф МСА</a:t>
                      </a:r>
                      <a:br>
                        <a:rPr lang="ru-RU" sz="600">
                          <a:effectLst/>
                        </a:rPr>
                      </a:br>
                      <a:r>
                        <a:rPr lang="ru-RU" sz="600">
                          <a:effectLst/>
                        </a:rPr>
                        <a:t>(пункт </a:t>
                      </a:r>
                      <a:br>
                        <a:rPr lang="ru-RU" sz="600">
                          <a:effectLst/>
                        </a:rPr>
                      </a:br>
                      <a:r>
                        <a:rPr lang="ru-RU" sz="600">
                          <a:effectLst/>
                        </a:rPr>
                        <a:t>приложения)</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600">
                          <a:effectLst/>
                        </a:rPr>
                        <a:t>Примечания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extLst>
                  <a:ext uri="{0D108BD9-81ED-4DB2-BD59-A6C34878D82A}">
                    <a16:rowId xmlns:a16="http://schemas.microsoft.com/office/drawing/2014/main" val="246977000"/>
                  </a:ext>
                </a:extLst>
              </a:tr>
              <a:tr h="911219">
                <a:tc>
                  <a:txBody>
                    <a:bodyPr/>
                    <a:lstStyle/>
                    <a:p>
                      <a:r>
                        <a:rPr lang="ru-RU" sz="600">
                          <a:effectLst/>
                        </a:rPr>
                        <a:t>Обязанность руководителя </a:t>
                      </a:r>
                      <a:br>
                        <a:rPr lang="ru-RU" sz="600">
                          <a:effectLst/>
                        </a:rPr>
                      </a:br>
                      <a:r>
                        <a:rPr lang="ru-RU" sz="600">
                          <a:effectLst/>
                        </a:rPr>
                        <a:t>проверки контролировать </a:t>
                      </a:r>
                      <a:br>
                        <a:rPr lang="ru-RU" sz="600">
                          <a:effectLst/>
                        </a:rPr>
                      </a:br>
                      <a:r>
                        <a:rPr lang="ru-RU" sz="600">
                          <a:effectLst/>
                        </a:rPr>
                        <a:t>соблюдение этических </a:t>
                      </a:r>
                      <a:br>
                        <a:rPr lang="ru-RU" sz="600">
                          <a:effectLst/>
                        </a:rPr>
                      </a:br>
                      <a:r>
                        <a:rPr lang="ru-RU" sz="600">
                          <a:effectLst/>
                        </a:rPr>
                        <a:t>требований членами группы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600">
                          <a:effectLst/>
                        </a:rPr>
                        <a:t>6</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600">
                          <a:effectLst/>
                        </a:rPr>
                        <a:t>-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600">
                          <a:effectLst/>
                        </a:rPr>
                        <a:t>В МСА отсутствует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1386464187"/>
                  </a:ext>
                </a:extLst>
              </a:tr>
              <a:tr h="374331">
                <a:tc>
                  <a:txBody>
                    <a:bodyPr/>
                    <a:lstStyle/>
                    <a:p>
                      <a:r>
                        <a:rPr lang="ru-RU" sz="600">
                          <a:effectLst/>
                        </a:rPr>
                        <a:t>Перечисление этических </a:t>
                      </a:r>
                      <a:br>
                        <a:rPr lang="ru-RU" sz="600">
                          <a:effectLst/>
                        </a:rPr>
                      </a:br>
                      <a:r>
                        <a:rPr lang="ru-RU" sz="600">
                          <a:effectLst/>
                        </a:rPr>
                        <a:t>требований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600">
                          <a:effectLst/>
                        </a:rPr>
                        <a:t>7</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en-US" sz="600">
                          <a:effectLst/>
                        </a:rPr>
                        <a:t>A4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600">
                          <a:effectLst/>
                        </a:rPr>
                        <a:t>Есть отличия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extLst>
                  <a:ext uri="{0D108BD9-81ED-4DB2-BD59-A6C34878D82A}">
                    <a16:rowId xmlns:a16="http://schemas.microsoft.com/office/drawing/2014/main" val="2112175688"/>
                  </a:ext>
                </a:extLst>
              </a:tr>
              <a:tr h="481709">
                <a:tc>
                  <a:txBody>
                    <a:bodyPr/>
                    <a:lstStyle/>
                    <a:p>
                      <a:r>
                        <a:rPr lang="ru-RU" sz="600">
                          <a:effectLst/>
                        </a:rPr>
                        <a:t>Требование осуществлять </a:t>
                      </a:r>
                      <a:br>
                        <a:rPr lang="ru-RU" sz="600">
                          <a:effectLst/>
                        </a:rPr>
                      </a:br>
                      <a:r>
                        <a:rPr lang="ru-RU" sz="600">
                          <a:effectLst/>
                        </a:rPr>
                        <a:t>постоянный контроль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600">
                          <a:effectLst/>
                        </a:rPr>
                        <a:t>8</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600">
                          <a:effectLst/>
                        </a:rPr>
                        <a:t>9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600">
                          <a:effectLst/>
                        </a:rPr>
                        <a:t>В МСА указаны </a:t>
                      </a:r>
                      <a:br>
                        <a:rPr lang="ru-RU" sz="600">
                          <a:effectLst/>
                        </a:rPr>
                      </a:br>
                      <a:r>
                        <a:rPr lang="ru-RU" sz="600">
                          <a:effectLst/>
                        </a:rPr>
                        <a:t>методы контроля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515151971"/>
                  </a:ext>
                </a:extLst>
              </a:tr>
              <a:tr h="696463">
                <a:tc>
                  <a:txBody>
                    <a:bodyPr/>
                    <a:lstStyle/>
                    <a:p>
                      <a:r>
                        <a:rPr lang="ru-RU" sz="600">
                          <a:effectLst/>
                        </a:rPr>
                        <a:t>Консультации в случае </a:t>
                      </a:r>
                      <a:br>
                        <a:rPr lang="ru-RU" sz="600">
                          <a:effectLst/>
                        </a:rPr>
                      </a:br>
                      <a:r>
                        <a:rPr lang="ru-RU" sz="600">
                          <a:effectLst/>
                        </a:rPr>
                        <a:t>выявления несоблюдения </a:t>
                      </a:r>
                      <a:br>
                        <a:rPr lang="ru-RU" sz="600">
                          <a:effectLst/>
                        </a:rPr>
                      </a:br>
                      <a:r>
                        <a:rPr lang="ru-RU" sz="600">
                          <a:effectLst/>
                        </a:rPr>
                        <a:t>этических требований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600">
                          <a:effectLst/>
                        </a:rPr>
                        <a:t>8</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600">
                          <a:effectLst/>
                        </a:rPr>
                        <a:t>10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600">
                          <a:effectLst/>
                        </a:rPr>
                        <a:t>Совпадает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extLst>
                  <a:ext uri="{0D108BD9-81ED-4DB2-BD59-A6C34878D82A}">
                    <a16:rowId xmlns:a16="http://schemas.microsoft.com/office/drawing/2014/main" val="3177743816"/>
                  </a:ext>
                </a:extLst>
              </a:tr>
              <a:tr h="589087">
                <a:tc>
                  <a:txBody>
                    <a:bodyPr/>
                    <a:lstStyle/>
                    <a:p>
                      <a:r>
                        <a:rPr lang="ru-RU" sz="600">
                          <a:effectLst/>
                        </a:rPr>
                        <a:t>Документальное оформление </a:t>
                      </a:r>
                      <a:br>
                        <a:rPr lang="ru-RU" sz="600">
                          <a:effectLst/>
                        </a:rPr>
                      </a:br>
                      <a:r>
                        <a:rPr lang="ru-RU" sz="600">
                          <a:effectLst/>
                        </a:rPr>
                        <a:t>этических проблем и способов </a:t>
                      </a:r>
                      <a:br>
                        <a:rPr lang="ru-RU" sz="600">
                          <a:effectLst/>
                        </a:rPr>
                      </a:br>
                      <a:r>
                        <a:rPr lang="ru-RU" sz="600">
                          <a:effectLst/>
                        </a:rPr>
                        <a:t>их решения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600">
                          <a:effectLst/>
                        </a:rPr>
                        <a:t>9</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en-US" sz="600">
                          <a:effectLst/>
                        </a:rPr>
                        <a:t>24 (a)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600">
                          <a:effectLst/>
                        </a:rPr>
                        <a:t>Совпадает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885476677"/>
                  </a:ext>
                </a:extLst>
              </a:tr>
              <a:tr h="696463">
                <a:tc>
                  <a:txBody>
                    <a:bodyPr/>
                    <a:lstStyle/>
                    <a:p>
                      <a:r>
                        <a:rPr lang="ru-RU" sz="600">
                          <a:effectLst/>
                        </a:rPr>
                        <a:t>Обязанность руководителя </a:t>
                      </a:r>
                      <a:br>
                        <a:rPr lang="ru-RU" sz="600">
                          <a:effectLst/>
                        </a:rPr>
                      </a:br>
                      <a:r>
                        <a:rPr lang="ru-RU" sz="600">
                          <a:effectLst/>
                        </a:rPr>
                        <a:t>проверки оценить </a:t>
                      </a:r>
                      <a:br>
                        <a:rPr lang="ru-RU" sz="600">
                          <a:effectLst/>
                        </a:rPr>
                      </a:br>
                      <a:r>
                        <a:rPr lang="ru-RU" sz="600">
                          <a:effectLst/>
                        </a:rPr>
                        <a:t>независимость </a:t>
                      </a:r>
                      <a:br>
                        <a:rPr lang="ru-RU" sz="600">
                          <a:effectLst/>
                        </a:rPr>
                      </a:br>
                      <a:r>
                        <a:rPr lang="ru-RU" sz="600">
                          <a:effectLst/>
                        </a:rPr>
                        <a:t>и документировать выводы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600">
                          <a:effectLst/>
                        </a:rPr>
                        <a:t>10 (а - в)</a:t>
                      </a:r>
                      <a:br>
                        <a:rPr lang="ru-RU" sz="600">
                          <a:effectLst/>
                        </a:rPr>
                      </a:br>
                      <a:r>
                        <a:rPr lang="ru-RU" sz="600">
                          <a:effectLst/>
                        </a:rPr>
                        <a:t>10 (г)</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en-US" sz="600">
                          <a:effectLst/>
                        </a:rPr>
                        <a:t>11 </a:t>
                      </a:r>
                      <a:br>
                        <a:rPr lang="en-US" sz="600">
                          <a:effectLst/>
                        </a:rPr>
                      </a:br>
                      <a:r>
                        <a:rPr lang="en-US" sz="600">
                          <a:effectLst/>
                        </a:rPr>
                        <a:t>24 (b)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600">
                          <a:effectLst/>
                        </a:rPr>
                        <a:t>Во многом </a:t>
                      </a:r>
                      <a:br>
                        <a:rPr lang="ru-RU" sz="600">
                          <a:effectLst/>
                        </a:rPr>
                      </a:br>
                      <a:r>
                        <a:rPr lang="ru-RU" sz="600">
                          <a:effectLst/>
                        </a:rPr>
                        <a:t>совпадает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extLst>
                  <a:ext uri="{0D108BD9-81ED-4DB2-BD59-A6C34878D82A}">
                    <a16:rowId xmlns:a16="http://schemas.microsoft.com/office/drawing/2014/main" val="3451771051"/>
                  </a:ext>
                </a:extLst>
              </a:tr>
              <a:tr h="696463">
                <a:tc>
                  <a:txBody>
                    <a:bodyPr/>
                    <a:lstStyle/>
                    <a:p>
                      <a:r>
                        <a:rPr lang="ru-RU" sz="600">
                          <a:effectLst/>
                        </a:rPr>
                        <a:t>Действия руководителя в </a:t>
                      </a:r>
                      <a:br>
                        <a:rPr lang="ru-RU" sz="600">
                          <a:effectLst/>
                        </a:rPr>
                      </a:br>
                      <a:r>
                        <a:rPr lang="ru-RU" sz="600">
                          <a:effectLst/>
                        </a:rPr>
                        <a:t>случае выявления неустранимой</a:t>
                      </a:r>
                      <a:br>
                        <a:rPr lang="ru-RU" sz="600">
                          <a:effectLst/>
                        </a:rPr>
                      </a:br>
                      <a:r>
                        <a:rPr lang="ru-RU" sz="600">
                          <a:effectLst/>
                        </a:rPr>
                        <a:t>угрозы независимости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600">
                          <a:effectLst/>
                        </a:rPr>
                        <a:t>11</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en-US" sz="600">
                          <a:effectLst/>
                        </a:rPr>
                        <a:t>A6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600">
                          <a:effectLst/>
                        </a:rPr>
                        <a:t>Совпадает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1919817099"/>
                  </a:ext>
                </a:extLst>
              </a:tr>
              <a:tr h="803841">
                <a:tc>
                  <a:txBody>
                    <a:bodyPr/>
                    <a:lstStyle/>
                    <a:p>
                      <a:r>
                        <a:rPr lang="ru-RU" sz="600">
                          <a:effectLst/>
                        </a:rPr>
                        <a:t>Меры, обеспечивающие </a:t>
                      </a:r>
                      <a:br>
                        <a:rPr lang="ru-RU" sz="600">
                          <a:effectLst/>
                        </a:rPr>
                      </a:br>
                      <a:r>
                        <a:rPr lang="ru-RU" sz="600">
                          <a:effectLst/>
                        </a:rPr>
                        <a:t>независимость при аудите </a:t>
                      </a:r>
                      <a:br>
                        <a:rPr lang="ru-RU" sz="600">
                          <a:effectLst/>
                        </a:rPr>
                      </a:br>
                      <a:r>
                        <a:rPr lang="ru-RU" sz="600">
                          <a:effectLst/>
                        </a:rPr>
                        <a:t>предприятий общественного </a:t>
                      </a:r>
                      <a:br>
                        <a:rPr lang="ru-RU" sz="600">
                          <a:effectLst/>
                        </a:rPr>
                      </a:br>
                      <a:r>
                        <a:rPr lang="ru-RU" sz="600">
                          <a:effectLst/>
                        </a:rPr>
                        <a:t>сектора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600">
                          <a:effectLst/>
                        </a:rPr>
                        <a:t>-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en-US" sz="600">
                          <a:effectLst/>
                        </a:rPr>
                        <a:t>A7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600" dirty="0">
                          <a:effectLst/>
                        </a:rPr>
                        <a:t>В РСА отсутствует </a:t>
                      </a:r>
                    </a:p>
                  </a:txBody>
                  <a:tcPr marL="20893" marR="20893" marT="20893" marB="20893"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extLst>
                  <a:ext uri="{0D108BD9-81ED-4DB2-BD59-A6C34878D82A}">
                    <a16:rowId xmlns:a16="http://schemas.microsoft.com/office/drawing/2014/main" val="2289186631"/>
                  </a:ext>
                </a:extLst>
              </a:tr>
            </a:tbl>
          </a:graphicData>
        </a:graphic>
      </p:graphicFrame>
    </p:spTree>
    <p:extLst>
      <p:ext uri="{BB962C8B-B14F-4D97-AF65-F5344CB8AC3E}">
        <p14:creationId xmlns:p14="http://schemas.microsoft.com/office/powerpoint/2010/main" val="3559941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idx="1"/>
          </p:nvPr>
        </p:nvSpPr>
        <p:spPr>
          <a:xfrm>
            <a:off x="1371600" y="496711"/>
            <a:ext cx="9601200" cy="5644445"/>
          </a:xfrm>
        </p:spPr>
        <p:txBody>
          <a:bodyPr>
            <a:normAutofit fontScale="92500" lnSpcReduction="10000"/>
          </a:bodyPr>
          <a:lstStyle/>
          <a:p>
            <a:pPr marL="0" indent="0" algn="ctr">
              <a:buNone/>
            </a:pPr>
            <a:r>
              <a:rPr lang="ru-RU" dirty="0"/>
              <a:t>Таким образом, текст российского Стандарта, направленного на обеспечение качества выполнения аудиторского задания, нуждается в доработке. В частности, целесообразно:</a:t>
            </a:r>
          </a:p>
          <a:p>
            <a:r>
              <a:rPr lang="ru-RU" dirty="0"/>
              <a:t>изменить порядок вступления в силу стандартов и обязательно предусмотреть подготовительный или переходный период;</a:t>
            </a:r>
          </a:p>
          <a:p>
            <a:r>
              <a:rPr lang="ru-RU" dirty="0"/>
              <a:t>включить в Стандарт цель его применения;</a:t>
            </a:r>
          </a:p>
          <a:p>
            <a:r>
              <a:rPr lang="ru-RU" dirty="0"/>
              <a:t>указать, что нормы Стандарта применяются и в отношении индивидуальных аудиторов;</a:t>
            </a:r>
          </a:p>
          <a:p>
            <a:r>
              <a:rPr lang="ru-RU" dirty="0"/>
              <a:t>уточнить, кто именно понимается под третьими лицами, способными инициировать решение о сотрудничестве с клиентом;</a:t>
            </a:r>
          </a:p>
          <a:p>
            <a:r>
              <a:rPr lang="ru-RU" dirty="0"/>
              <a:t>включить требование об осуществлении руководителем проверки как текущего надзора (</a:t>
            </a:r>
            <a:r>
              <a:rPr lang="ru-RU" dirty="0" err="1"/>
              <a:t>supervision</a:t>
            </a:r>
            <a:r>
              <a:rPr lang="ru-RU" dirty="0"/>
              <a:t>), так и обзорных проверок (</a:t>
            </a:r>
            <a:r>
              <a:rPr lang="ru-RU" dirty="0" err="1"/>
              <a:t>review</a:t>
            </a:r>
            <a:r>
              <a:rPr lang="ru-RU" dirty="0"/>
              <a:t>), однозначно установить ответственность руководителя за выполнение обзора;</a:t>
            </a:r>
          </a:p>
          <a:p>
            <a:r>
              <a:rPr lang="ru-RU" dirty="0"/>
              <a:t>включить требования об обязательной документации обзорной проверки качества выполнения задания по аудиту общественно значимых хозяйствующих субъектов;</a:t>
            </a:r>
          </a:p>
          <a:p>
            <a:r>
              <a:rPr lang="ru-RU" dirty="0"/>
              <a:t>четко определить обязанности лица, осуществляющего обзорную проверку качества выполнения задания.</a:t>
            </a:r>
          </a:p>
          <a:p>
            <a:endParaRPr lang="ru-RU" dirty="0"/>
          </a:p>
        </p:txBody>
      </p:sp>
    </p:spTree>
    <p:extLst>
      <p:ext uri="{BB962C8B-B14F-4D97-AF65-F5344CB8AC3E}">
        <p14:creationId xmlns:p14="http://schemas.microsoft.com/office/powerpoint/2010/main" val="1758766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82889" y="1388533"/>
            <a:ext cx="9601200" cy="5336822"/>
          </a:xfrm>
        </p:spPr>
        <p:txBody>
          <a:bodyPr>
            <a:normAutofit/>
          </a:bodyPr>
          <a:lstStyle/>
          <a:p>
            <a:pPr marL="0" indent="0">
              <a:buNone/>
            </a:pPr>
            <a:r>
              <a:rPr lang="ru-RU" sz="2400" dirty="0"/>
              <a:t>Качество аудита и аудиторских стандартов постоянно совершенствуется. </a:t>
            </a:r>
            <a:endParaRPr lang="ru-RU" sz="2400" dirty="0" smtClean="0"/>
          </a:p>
          <a:p>
            <a:pPr marL="0" indent="0">
              <a:buNone/>
            </a:pPr>
            <a:r>
              <a:rPr lang="ru-RU" sz="2400" dirty="0" smtClean="0"/>
              <a:t>В презентации проведен </a:t>
            </a:r>
            <a:r>
              <a:rPr lang="ru-RU" sz="2400" dirty="0"/>
              <a:t>сравнительный анализ Международного стандарта аудита 220 "Контроль качества аудиторской работы" ("</a:t>
            </a:r>
            <a:r>
              <a:rPr lang="ru-RU" sz="2400" dirty="0" err="1"/>
              <a:t>Quality</a:t>
            </a:r>
            <a:r>
              <a:rPr lang="ru-RU" sz="2400" dirty="0"/>
              <a:t> </a:t>
            </a:r>
            <a:r>
              <a:rPr lang="ru-RU" sz="2400" dirty="0" err="1"/>
              <a:t>control</a:t>
            </a:r>
            <a:r>
              <a:rPr lang="ru-RU" sz="2400" dirty="0"/>
              <a:t> </a:t>
            </a:r>
            <a:r>
              <a:rPr lang="ru-RU" sz="2400" dirty="0" err="1"/>
              <a:t>for</a:t>
            </a:r>
            <a:r>
              <a:rPr lang="ru-RU" sz="2400" dirty="0"/>
              <a:t> </a:t>
            </a:r>
            <a:r>
              <a:rPr lang="ru-RU" sz="2400" dirty="0" err="1"/>
              <a:t>an</a:t>
            </a:r>
            <a:r>
              <a:rPr lang="ru-RU" sz="2400" dirty="0"/>
              <a:t> </a:t>
            </a:r>
            <a:r>
              <a:rPr lang="ru-RU" sz="2400" dirty="0" err="1"/>
              <a:t>Audit</a:t>
            </a:r>
            <a:r>
              <a:rPr lang="ru-RU" sz="2400" dirty="0"/>
              <a:t> </a:t>
            </a:r>
            <a:r>
              <a:rPr lang="ru-RU" sz="2400" dirty="0" err="1"/>
              <a:t>of</a:t>
            </a:r>
            <a:r>
              <a:rPr lang="ru-RU" sz="2400" dirty="0"/>
              <a:t> </a:t>
            </a:r>
            <a:r>
              <a:rPr lang="ru-RU" sz="2400" dirty="0" err="1"/>
              <a:t>Financial</a:t>
            </a:r>
            <a:r>
              <a:rPr lang="ru-RU" sz="2400" dirty="0"/>
              <a:t> </a:t>
            </a:r>
            <a:r>
              <a:rPr lang="ru-RU" sz="2400" dirty="0" err="1"/>
              <a:t>Statements</a:t>
            </a:r>
            <a:r>
              <a:rPr lang="ru-RU" sz="2400" dirty="0"/>
              <a:t>") и Федерального правила (стандарта) аудиторской деятельности N 7 "Контроль качества выполнения заданий по аудиту", выявлены нормы, которые снижают риск некачественной работы, а также требования, несущие потенциальную угрозу качеству.</a:t>
            </a:r>
            <a:endParaRPr lang="ru-RU" sz="2400" dirty="0"/>
          </a:p>
        </p:txBody>
      </p:sp>
    </p:spTree>
    <p:extLst>
      <p:ext uri="{BB962C8B-B14F-4D97-AF65-F5344CB8AC3E}">
        <p14:creationId xmlns:p14="http://schemas.microsoft.com/office/powerpoint/2010/main" val="155980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70000" y="406400"/>
            <a:ext cx="9601200" cy="5588000"/>
          </a:xfrm>
        </p:spPr>
        <p:txBody>
          <a:bodyPr>
            <a:normAutofit fontScale="92500" lnSpcReduction="10000"/>
          </a:bodyPr>
          <a:lstStyle/>
          <a:p>
            <a:pPr marL="0" indent="0" algn="ctr">
              <a:buNone/>
            </a:pPr>
            <a:r>
              <a:rPr lang="ru-RU" dirty="0"/>
              <a:t>Работа российского аудитора, согласно Федерального правила (стандарта) аудиторской деятельности N 34 "Контроль качества услуг в аудиторских организациях", утвержденного Постановлением Правительства Российской Федерации от 23.09.2002 N 696, признается качественной, если одновременно выполнены следующие условия: </a:t>
            </a:r>
            <a:endParaRPr lang="ru-RU" dirty="0" smtClean="0"/>
          </a:p>
          <a:p>
            <a:r>
              <a:rPr lang="ru-RU" dirty="0" smtClean="0"/>
              <a:t>аудит </a:t>
            </a:r>
            <a:r>
              <a:rPr lang="ru-RU" dirty="0"/>
              <a:t>проведен в соответствии с требованиями законодательных и иных нормативных правовых актов Российской Федерации, федеральными и внутренними правилами (стандартами) аудиторской деятельности</a:t>
            </a:r>
            <a:r>
              <a:rPr lang="ru-RU" dirty="0" smtClean="0"/>
              <a:t>;</a:t>
            </a:r>
          </a:p>
          <a:p>
            <a:r>
              <a:rPr lang="ru-RU" dirty="0" smtClean="0"/>
              <a:t> </a:t>
            </a:r>
            <a:r>
              <a:rPr lang="ru-RU" dirty="0"/>
              <a:t>заключения и иные отчеты, выданные аудиторской организацией, соответствуют условиям конкретных </a:t>
            </a:r>
            <a:r>
              <a:rPr lang="ru-RU" dirty="0" smtClean="0"/>
              <a:t>заданий.</a:t>
            </a:r>
          </a:p>
          <a:p>
            <a:endParaRPr lang="ru-RU" dirty="0"/>
          </a:p>
          <a:p>
            <a:pPr marL="0" indent="0">
              <a:buNone/>
            </a:pPr>
            <a:r>
              <a:rPr lang="ru-RU" dirty="0"/>
              <a:t>Другими словами, выполнение требований стандартов аудита необходимо для достижения приемлемого качества. Но это условие будет справедливым только в том случае, если эти требования, прописанные в стандартах аудита, будут обоснованными, реальными и уместными</a:t>
            </a:r>
            <a:r>
              <a:rPr lang="ru-RU"/>
              <a:t>. </a:t>
            </a:r>
            <a:endParaRPr lang="ru-RU" smtClean="0"/>
          </a:p>
          <a:p>
            <a:pPr marL="0" indent="0">
              <a:buNone/>
            </a:pPr>
            <a:r>
              <a:rPr lang="ru-RU" smtClean="0"/>
              <a:t>Стандарты </a:t>
            </a:r>
            <a:r>
              <a:rPr lang="ru-RU" dirty="0"/>
              <a:t>должны содержать ясные, понятные и непротиворечивые нормы. Желательно, чтобы объем стандартов был ограничен, дополнительный и поясняющий материал сосредоточен в приложениях, чтобы была система перекрестных ссылок и ссылок на другие стандарты.</a:t>
            </a:r>
          </a:p>
          <a:p>
            <a:endParaRPr lang="ru-RU" dirty="0"/>
          </a:p>
        </p:txBody>
      </p:sp>
    </p:spTree>
    <p:extLst>
      <p:ext uri="{BB962C8B-B14F-4D97-AF65-F5344CB8AC3E}">
        <p14:creationId xmlns:p14="http://schemas.microsoft.com/office/powerpoint/2010/main" val="13921806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372533"/>
            <a:ext cx="9601200" cy="5494867"/>
          </a:xfrm>
        </p:spPr>
        <p:txBody>
          <a:bodyPr/>
          <a:lstStyle/>
          <a:p>
            <a:pPr marL="0" indent="0">
              <a:buNone/>
            </a:pPr>
            <a:r>
              <a:rPr lang="ru-RU" dirty="0"/>
              <a:t>В России идет процесс постепенной замены федеральных правил (стандартов) аудиторской деятельности (утв. Постановлением Правительства Российской Федерации от 19.11.2008 N 863 "О внесении изменений в федеральные правила (стандарты) аудиторской деятельности, утвержденные Постановлением Правительства Российской Федерации от 23 сентября 2002 года N 696") </a:t>
            </a:r>
            <a:r>
              <a:rPr lang="ru-RU" dirty="0" smtClean="0"/>
              <a:t> </a:t>
            </a:r>
            <a:r>
              <a:rPr lang="ru-RU" dirty="0"/>
              <a:t>федеральными стандартами аудита, которые в соответствии с Федеральным законом от 30.12.2008 N 307-ФЗ "Об аудиторской деятельности</a:t>
            </a:r>
            <a:r>
              <a:rPr lang="ru-RU" dirty="0" smtClean="0"/>
              <a:t>" </a:t>
            </a:r>
            <a:r>
              <a:rPr lang="ru-RU" dirty="0"/>
              <a:t>утверждает Минфин России</a:t>
            </a:r>
            <a:r>
              <a:rPr lang="ru-RU" dirty="0" smtClean="0"/>
              <a:t>.</a:t>
            </a:r>
          </a:p>
          <a:p>
            <a:pPr marL="0" indent="0">
              <a:buNone/>
            </a:pPr>
            <a:endParaRPr lang="ru-RU" dirty="0"/>
          </a:p>
          <a:p>
            <a:pPr marL="0" indent="0">
              <a:buNone/>
            </a:pPr>
            <a:r>
              <a:rPr lang="ru-RU" dirty="0"/>
              <a:t>Процесс совершенствования затрагивает и международные стандарты </a:t>
            </a:r>
            <a:r>
              <a:rPr lang="ru-RU" dirty="0" smtClean="0"/>
              <a:t>аудита, </a:t>
            </a:r>
            <a:r>
              <a:rPr lang="ru-RU" dirty="0"/>
              <a:t>поэтому интересно проанализировать и сопоставить текст российских и международных стандартов, что позволит выявить проблемные участки и предложить изменения, которые могут снизить риск некачественного выполнения аудиторского задания.</a:t>
            </a:r>
          </a:p>
          <a:p>
            <a:endParaRPr lang="ru-RU" dirty="0"/>
          </a:p>
        </p:txBody>
      </p:sp>
    </p:spTree>
    <p:extLst>
      <p:ext uri="{BB962C8B-B14F-4D97-AF65-F5344CB8AC3E}">
        <p14:creationId xmlns:p14="http://schemas.microsoft.com/office/powerpoint/2010/main" val="3892242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28415674"/>
              </p:ext>
            </p:extLst>
          </p:nvPr>
        </p:nvGraphicFramePr>
        <p:xfrm>
          <a:off x="2336797" y="1083732"/>
          <a:ext cx="7540980" cy="4673602"/>
        </p:xfrm>
        <a:graphic>
          <a:graphicData uri="http://schemas.openxmlformats.org/drawingml/2006/table">
            <a:tbl>
              <a:tblPr/>
              <a:tblGrid>
                <a:gridCol w="3770490">
                  <a:extLst>
                    <a:ext uri="{9D8B030D-6E8A-4147-A177-3AD203B41FA5}">
                      <a16:colId xmlns:a16="http://schemas.microsoft.com/office/drawing/2014/main" val="2167317575"/>
                    </a:ext>
                  </a:extLst>
                </a:gridCol>
                <a:gridCol w="3770490">
                  <a:extLst>
                    <a:ext uri="{9D8B030D-6E8A-4147-A177-3AD203B41FA5}">
                      <a16:colId xmlns:a16="http://schemas.microsoft.com/office/drawing/2014/main" val="500151045"/>
                    </a:ext>
                  </a:extLst>
                </a:gridCol>
              </a:tblGrid>
              <a:tr h="581537">
                <a:tc>
                  <a:txBody>
                    <a:bodyPr/>
                    <a:lstStyle/>
                    <a:p>
                      <a:r>
                        <a:rPr lang="ru-RU" sz="1200" dirty="0">
                          <a:effectLst/>
                        </a:rPr>
                        <a:t>Российские стандарты </a:t>
                      </a:r>
                    </a:p>
                  </a:txBody>
                  <a:tcPr marL="43645" marR="43645" marT="43645" marB="4364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200">
                          <a:effectLst/>
                        </a:rPr>
                        <a:t>Международные </a:t>
                      </a:r>
                      <a:br>
                        <a:rPr lang="ru-RU" sz="1200">
                          <a:effectLst/>
                        </a:rPr>
                      </a:br>
                      <a:r>
                        <a:rPr lang="ru-RU" sz="1200">
                          <a:effectLst/>
                        </a:rPr>
                        <a:t>стандарты </a:t>
                      </a:r>
                    </a:p>
                  </a:txBody>
                  <a:tcPr marL="43645" marR="43645" marT="43645" marB="4364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extLst>
                  <a:ext uri="{0D108BD9-81ED-4DB2-BD59-A6C34878D82A}">
                    <a16:rowId xmlns:a16="http://schemas.microsoft.com/office/drawing/2014/main" val="2378039554"/>
                  </a:ext>
                </a:extLst>
              </a:tr>
              <a:tr h="1051028">
                <a:tc>
                  <a:txBody>
                    <a:bodyPr/>
                    <a:lstStyle/>
                    <a:p>
                      <a:r>
                        <a:rPr lang="ru-RU" sz="1200">
                          <a:effectLst/>
                        </a:rPr>
                        <a:t>Федеральное правило (стандарт) аудиторской деятельности </a:t>
                      </a:r>
                      <a:br>
                        <a:rPr lang="ru-RU" sz="1200">
                          <a:effectLst/>
                        </a:rPr>
                      </a:br>
                      <a:r>
                        <a:rPr lang="ru-RU" sz="1200">
                          <a:effectLst/>
                        </a:rPr>
                        <a:t>N 7 "Контроль качества выполнения заданий по аудиту" </a:t>
                      </a:r>
                    </a:p>
                  </a:txBody>
                  <a:tcPr marL="43645" marR="43645" marT="43645" marB="4364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200">
                          <a:effectLst/>
                        </a:rPr>
                        <a:t>МСА 220 </a:t>
                      </a:r>
                    </a:p>
                  </a:txBody>
                  <a:tcPr marL="43645" marR="43645" marT="43645" marB="4364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450681012"/>
                  </a:ext>
                </a:extLst>
              </a:tr>
              <a:tr h="1051028">
                <a:tc>
                  <a:txBody>
                    <a:bodyPr/>
                    <a:lstStyle/>
                    <a:p>
                      <a:r>
                        <a:rPr lang="ru-RU" sz="1200">
                          <a:effectLst/>
                        </a:rPr>
                        <a:t>Федеральное правило (стандарт) аудиторской деятельности </a:t>
                      </a:r>
                      <a:br>
                        <a:rPr lang="ru-RU" sz="1200">
                          <a:effectLst/>
                        </a:rPr>
                      </a:br>
                      <a:r>
                        <a:rPr lang="ru-RU" sz="1200">
                          <a:effectLst/>
                        </a:rPr>
                        <a:t>N 34 "Контроль качества услуг в аудиторских организациях"</a:t>
                      </a:r>
                    </a:p>
                  </a:txBody>
                  <a:tcPr marL="43645" marR="43645" marT="43645" marB="4364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200">
                          <a:effectLst/>
                        </a:rPr>
                        <a:t>МСКК 1 </a:t>
                      </a:r>
                    </a:p>
                  </a:txBody>
                  <a:tcPr marL="43645" marR="43645" marT="43645" marB="4364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extLst>
                  <a:ext uri="{0D108BD9-81ED-4DB2-BD59-A6C34878D82A}">
                    <a16:rowId xmlns:a16="http://schemas.microsoft.com/office/drawing/2014/main" val="899086432"/>
                  </a:ext>
                </a:extLst>
              </a:tr>
              <a:tr h="1990009">
                <a:tc>
                  <a:txBody>
                    <a:bodyPr/>
                    <a:lstStyle/>
                    <a:p>
                      <a:r>
                        <a:rPr lang="ru-RU" sz="1200" dirty="0">
                          <a:effectLst/>
                        </a:rPr>
                        <a:t>Федеральный стандарт аудиторской деятельности N 4 </a:t>
                      </a:r>
                      <a:br>
                        <a:rPr lang="ru-RU" sz="1200" dirty="0">
                          <a:effectLst/>
                        </a:rPr>
                      </a:br>
                      <a:r>
                        <a:rPr lang="ru-RU" sz="1200" dirty="0">
                          <a:effectLst/>
                        </a:rPr>
                        <a:t>"Принципы осуществления внешнего контроля качества работы</a:t>
                      </a:r>
                      <a:br>
                        <a:rPr lang="ru-RU" sz="1200" dirty="0">
                          <a:effectLst/>
                        </a:rPr>
                      </a:br>
                      <a:r>
                        <a:rPr lang="ru-RU" sz="1200" dirty="0">
                          <a:effectLst/>
                        </a:rPr>
                        <a:t>аудиторских организаций, индивидуальных аудиторов и </a:t>
                      </a:r>
                      <a:br>
                        <a:rPr lang="ru-RU" sz="1200" dirty="0">
                          <a:effectLst/>
                        </a:rPr>
                      </a:br>
                      <a:r>
                        <a:rPr lang="ru-RU" sz="1200" dirty="0">
                          <a:effectLst/>
                        </a:rPr>
                        <a:t>требования к организации указанного контроля" </a:t>
                      </a:r>
                    </a:p>
                  </a:txBody>
                  <a:tcPr marL="43645" marR="43645" marT="43645" marB="4364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200" dirty="0">
                          <a:effectLst/>
                        </a:rPr>
                        <a:t>- </a:t>
                      </a:r>
                    </a:p>
                  </a:txBody>
                  <a:tcPr marL="43645" marR="43645" marT="43645" marB="4364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701381910"/>
                  </a:ext>
                </a:extLst>
              </a:tr>
            </a:tbl>
          </a:graphicData>
        </a:graphic>
      </p:graphicFrame>
    </p:spTree>
    <p:extLst>
      <p:ext uri="{BB962C8B-B14F-4D97-AF65-F5344CB8AC3E}">
        <p14:creationId xmlns:p14="http://schemas.microsoft.com/office/powerpoint/2010/main" val="1436289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519289"/>
            <a:ext cx="9601200" cy="5348111"/>
          </a:xfrm>
        </p:spPr>
        <p:txBody>
          <a:bodyPr/>
          <a:lstStyle/>
          <a:p>
            <a:pPr marL="0" indent="0">
              <a:buNone/>
            </a:pPr>
            <a:r>
              <a:rPr lang="ru-RU" dirty="0"/>
              <a:t>Международный стандарт аудита 220 состоит из основного текста, приложений и пояснительных материалов, снабжен перекрестными ссылками и ссылками на другие стандарты, в первую очередь на Международный стандарт контроля качества 1 (далее - МСКК 1</a:t>
            </a:r>
            <a:r>
              <a:rPr lang="ru-RU" dirty="0" smtClean="0"/>
              <a:t>). </a:t>
            </a:r>
          </a:p>
          <a:p>
            <a:pPr marL="0" indent="0">
              <a:buNone/>
            </a:pPr>
            <a:r>
              <a:rPr lang="ru-RU" dirty="0" smtClean="0"/>
              <a:t>Все </a:t>
            </a:r>
            <a:r>
              <a:rPr lang="ru-RU" dirty="0"/>
              <a:t>нормы ФП (С) АД N 7 включены в основной текст, имеется одна ссылка на Федеральное правило (стандарт) N 8.</a:t>
            </a:r>
          </a:p>
          <a:p>
            <a:pPr marL="0" indent="0">
              <a:buNone/>
            </a:pPr>
            <a:r>
              <a:rPr lang="ru-RU" dirty="0"/>
              <a:t>В Федеральном правиле (стандарте) аудиторской деятельности N 7 требования о документировании распределены по всему стандарту, а в МСА 220 - собраны в специальном </a:t>
            </a:r>
            <a:r>
              <a:rPr lang="ru-RU" dirty="0" smtClean="0"/>
              <a:t>разделе.</a:t>
            </a:r>
          </a:p>
          <a:p>
            <a:pPr marL="0" indent="0">
              <a:buNone/>
            </a:pPr>
            <a:r>
              <a:rPr lang="ru-RU" dirty="0" smtClean="0"/>
              <a:t>В </a:t>
            </a:r>
            <a:r>
              <a:rPr lang="ru-RU" dirty="0"/>
              <a:t>российском Стандарте аудита (РСА) не рассмотрены особенности его применения при проведении проверки предприятий малого бизнеса и общественного сектора.</a:t>
            </a:r>
          </a:p>
          <a:p>
            <a:endParaRPr lang="ru-RU" dirty="0"/>
          </a:p>
        </p:txBody>
      </p:sp>
    </p:spTree>
    <p:extLst>
      <p:ext uri="{BB962C8B-B14F-4D97-AF65-F5344CB8AC3E}">
        <p14:creationId xmlns:p14="http://schemas.microsoft.com/office/powerpoint/2010/main" val="20765494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idx="1"/>
            <p:extLst>
              <p:ext uri="{D42A27DB-BD31-4B8C-83A1-F6EECF244321}">
                <p14:modId xmlns:p14="http://schemas.microsoft.com/office/powerpoint/2010/main" val="790343151"/>
              </p:ext>
            </p:extLst>
          </p:nvPr>
        </p:nvGraphicFramePr>
        <p:xfrm>
          <a:off x="2054578" y="406400"/>
          <a:ext cx="7778044" cy="5461000"/>
        </p:xfrm>
        <a:graphic>
          <a:graphicData uri="http://schemas.openxmlformats.org/drawingml/2006/table">
            <a:tbl>
              <a:tblPr/>
              <a:tblGrid>
                <a:gridCol w="1944511">
                  <a:extLst>
                    <a:ext uri="{9D8B030D-6E8A-4147-A177-3AD203B41FA5}">
                      <a16:colId xmlns:a16="http://schemas.microsoft.com/office/drawing/2014/main" val="2410004829"/>
                    </a:ext>
                  </a:extLst>
                </a:gridCol>
                <a:gridCol w="1944511">
                  <a:extLst>
                    <a:ext uri="{9D8B030D-6E8A-4147-A177-3AD203B41FA5}">
                      <a16:colId xmlns:a16="http://schemas.microsoft.com/office/drawing/2014/main" val="1638510166"/>
                    </a:ext>
                  </a:extLst>
                </a:gridCol>
                <a:gridCol w="1944511">
                  <a:extLst>
                    <a:ext uri="{9D8B030D-6E8A-4147-A177-3AD203B41FA5}">
                      <a16:colId xmlns:a16="http://schemas.microsoft.com/office/drawing/2014/main" val="568640812"/>
                    </a:ext>
                  </a:extLst>
                </a:gridCol>
                <a:gridCol w="1944511">
                  <a:extLst>
                    <a:ext uri="{9D8B030D-6E8A-4147-A177-3AD203B41FA5}">
                      <a16:colId xmlns:a16="http://schemas.microsoft.com/office/drawing/2014/main" val="964784451"/>
                    </a:ext>
                  </a:extLst>
                </a:gridCol>
              </a:tblGrid>
              <a:tr h="546100">
                <a:tc>
                  <a:txBody>
                    <a:bodyPr/>
                    <a:lstStyle/>
                    <a:p>
                      <a:r>
                        <a:rPr lang="ru-RU" sz="1000">
                          <a:effectLst/>
                        </a:rPr>
                        <a:t>Краткое содержание пункта </a:t>
                      </a:r>
                      <a:br>
                        <a:rPr lang="ru-RU" sz="1000">
                          <a:effectLst/>
                        </a:rPr>
                      </a:br>
                      <a:r>
                        <a:rPr lang="ru-RU" sz="1000">
                          <a:effectLst/>
                        </a:rPr>
                        <a:t>(параграфа)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000">
                          <a:effectLst/>
                        </a:rPr>
                        <a:t>Пункт РСА</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000">
                          <a:effectLst/>
                        </a:rPr>
                        <a:t>Параграф МСА</a:t>
                      </a:r>
                      <a:br>
                        <a:rPr lang="ru-RU" sz="1000">
                          <a:effectLst/>
                        </a:rPr>
                      </a:br>
                      <a:r>
                        <a:rPr lang="ru-RU" sz="1000">
                          <a:effectLst/>
                        </a:rPr>
                        <a:t>(пункт </a:t>
                      </a:r>
                      <a:br>
                        <a:rPr lang="ru-RU" sz="1000">
                          <a:effectLst/>
                        </a:rPr>
                      </a:br>
                      <a:r>
                        <a:rPr lang="ru-RU" sz="1000">
                          <a:effectLst/>
                        </a:rPr>
                        <a:t>приложения)</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000">
                          <a:effectLst/>
                        </a:rPr>
                        <a:t>Примечания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extLst>
                  <a:ext uri="{0D108BD9-81ED-4DB2-BD59-A6C34878D82A}">
                    <a16:rowId xmlns:a16="http://schemas.microsoft.com/office/drawing/2014/main" val="1984975759"/>
                  </a:ext>
                </a:extLst>
              </a:tr>
              <a:tr h="389450">
                <a:tc>
                  <a:txBody>
                    <a:bodyPr/>
                    <a:lstStyle/>
                    <a:p>
                      <a:r>
                        <a:rPr lang="ru-RU" sz="1000">
                          <a:effectLst/>
                        </a:rPr>
                        <a:t>Сфера применения стандарта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000">
                          <a:effectLst/>
                        </a:rPr>
                        <a:t>1</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000">
                          <a:effectLst/>
                        </a:rPr>
                        <a:t>1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000">
                          <a:effectLst/>
                        </a:rPr>
                        <a:t>Есть отличия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051291617"/>
                  </a:ext>
                </a:extLst>
              </a:tr>
              <a:tr h="546100">
                <a:tc>
                  <a:txBody>
                    <a:bodyPr/>
                    <a:lstStyle/>
                    <a:p>
                      <a:r>
                        <a:rPr lang="ru-RU" sz="1000">
                          <a:effectLst/>
                        </a:rPr>
                        <a:t>Цели применения системы </a:t>
                      </a:r>
                      <a:br>
                        <a:rPr lang="ru-RU" sz="1000">
                          <a:effectLst/>
                        </a:rPr>
                      </a:br>
                      <a:r>
                        <a:rPr lang="ru-RU" sz="1000">
                          <a:effectLst/>
                        </a:rPr>
                        <a:t>контроля качества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000">
                          <a:effectLst/>
                        </a:rPr>
                        <a:t>-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en-US" sz="1000">
                          <a:effectLst/>
                        </a:rPr>
                        <a:t>2, A1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000">
                          <a:effectLst/>
                        </a:rPr>
                        <a:t>В РСА отсутствует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extLst>
                  <a:ext uri="{0D108BD9-81ED-4DB2-BD59-A6C34878D82A}">
                    <a16:rowId xmlns:a16="http://schemas.microsoft.com/office/drawing/2014/main" val="3027311841"/>
                  </a:ext>
                </a:extLst>
              </a:tr>
              <a:tr h="859400">
                <a:tc>
                  <a:txBody>
                    <a:bodyPr/>
                    <a:lstStyle/>
                    <a:p>
                      <a:r>
                        <a:rPr lang="ru-RU" sz="1000">
                          <a:effectLst/>
                        </a:rPr>
                        <a:t>Обязанности участников </a:t>
                      </a:r>
                      <a:br>
                        <a:rPr lang="ru-RU" sz="1000">
                          <a:effectLst/>
                        </a:rPr>
                      </a:br>
                      <a:r>
                        <a:rPr lang="ru-RU" sz="1000">
                          <a:effectLst/>
                        </a:rPr>
                        <a:t>рабочей группы в отношении </a:t>
                      </a:r>
                      <a:br>
                        <a:rPr lang="ru-RU" sz="1000">
                          <a:effectLst/>
                        </a:rPr>
                      </a:br>
                      <a:r>
                        <a:rPr lang="ru-RU" sz="1000">
                          <a:effectLst/>
                        </a:rPr>
                        <a:t>контроля качества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000">
                          <a:effectLst/>
                        </a:rPr>
                        <a:t>2 (а, б)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000">
                          <a:effectLst/>
                        </a:rPr>
                        <a:t>3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000">
                          <a:effectLst/>
                        </a:rPr>
                        <a:t>Совпадает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17005166"/>
                  </a:ext>
                </a:extLst>
              </a:tr>
              <a:tr h="546100">
                <a:tc>
                  <a:txBody>
                    <a:bodyPr/>
                    <a:lstStyle/>
                    <a:p>
                      <a:r>
                        <a:rPr lang="ru-RU" sz="1000">
                          <a:effectLst/>
                        </a:rPr>
                        <a:t>Доверие к системе контроля </a:t>
                      </a:r>
                      <a:br>
                        <a:rPr lang="ru-RU" sz="1000">
                          <a:effectLst/>
                        </a:rPr>
                      </a:br>
                      <a:r>
                        <a:rPr lang="ru-RU" sz="1000">
                          <a:effectLst/>
                        </a:rPr>
                        <a:t>качества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000">
                          <a:effectLst/>
                        </a:rPr>
                        <a:t>2в</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en-US" sz="1000">
                          <a:effectLst/>
                        </a:rPr>
                        <a:t>4, A2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000">
                          <a:effectLst/>
                        </a:rPr>
                        <a:t>Есть отличия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extLst>
                  <a:ext uri="{0D108BD9-81ED-4DB2-BD59-A6C34878D82A}">
                    <a16:rowId xmlns:a16="http://schemas.microsoft.com/office/drawing/2014/main" val="1427715866"/>
                  </a:ext>
                </a:extLst>
              </a:tr>
              <a:tr h="389450">
                <a:tc>
                  <a:txBody>
                    <a:bodyPr/>
                    <a:lstStyle/>
                    <a:p>
                      <a:r>
                        <a:rPr lang="ru-RU" sz="1000">
                          <a:effectLst/>
                        </a:rPr>
                        <a:t>Дата применения стандарта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000">
                          <a:effectLst/>
                        </a:rPr>
                        <a:t>-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000">
                          <a:effectLst/>
                        </a:rPr>
                        <a:t>5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000">
                          <a:effectLst/>
                        </a:rPr>
                        <a:t>В РСА отсутствует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458726276"/>
                  </a:ext>
                </a:extLst>
              </a:tr>
              <a:tr h="232800">
                <a:tc>
                  <a:txBody>
                    <a:bodyPr/>
                    <a:lstStyle/>
                    <a:p>
                      <a:r>
                        <a:rPr lang="ru-RU" sz="1000">
                          <a:effectLst/>
                        </a:rPr>
                        <a:t>Цель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000">
                          <a:effectLst/>
                        </a:rPr>
                        <a:t>-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000">
                          <a:effectLst/>
                        </a:rPr>
                        <a:t>6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000">
                          <a:effectLst/>
                        </a:rPr>
                        <a:t>В РСА отсутствует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extLst>
                  <a:ext uri="{0D108BD9-81ED-4DB2-BD59-A6C34878D82A}">
                    <a16:rowId xmlns:a16="http://schemas.microsoft.com/office/drawing/2014/main" val="3438221707"/>
                  </a:ext>
                </a:extLst>
              </a:tr>
              <a:tr h="546100">
                <a:tc>
                  <a:txBody>
                    <a:bodyPr/>
                    <a:lstStyle/>
                    <a:p>
                      <a:r>
                        <a:rPr lang="ru-RU" sz="1000">
                          <a:effectLst/>
                        </a:rPr>
                        <a:t>Перечень понятий, </a:t>
                      </a:r>
                      <a:br>
                        <a:rPr lang="ru-RU" sz="1000">
                          <a:effectLst/>
                        </a:rPr>
                      </a:br>
                      <a:r>
                        <a:rPr lang="ru-RU" sz="1000">
                          <a:effectLst/>
                        </a:rPr>
                        <a:t>используемых в стандарте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000">
                          <a:effectLst/>
                        </a:rPr>
                        <a:t>3</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en-US" sz="1000">
                          <a:effectLst/>
                        </a:rPr>
                        <a:t>7, A4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000">
                          <a:effectLst/>
                        </a:rPr>
                        <a:t>Есть отличия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119875930"/>
                  </a:ext>
                </a:extLst>
              </a:tr>
              <a:tr h="702750">
                <a:tc>
                  <a:txBody>
                    <a:bodyPr/>
                    <a:lstStyle/>
                    <a:p>
                      <a:r>
                        <a:rPr lang="ru-RU" sz="1000">
                          <a:effectLst/>
                        </a:rPr>
                        <a:t>Общая ответственность </a:t>
                      </a:r>
                      <a:br>
                        <a:rPr lang="ru-RU" sz="1000">
                          <a:effectLst/>
                        </a:rPr>
                      </a:br>
                      <a:r>
                        <a:rPr lang="ru-RU" sz="1000">
                          <a:effectLst/>
                        </a:rPr>
                        <a:t>руководителя проверки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000">
                          <a:effectLst/>
                        </a:rPr>
                        <a:t>4</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000">
                          <a:effectLst/>
                        </a:rPr>
                        <a:t>8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tc>
                  <a:txBody>
                    <a:bodyPr/>
                    <a:lstStyle/>
                    <a:p>
                      <a:r>
                        <a:rPr lang="ru-RU" sz="1000">
                          <a:effectLst/>
                        </a:rPr>
                        <a:t>Совпадает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AFFED"/>
                    </a:solidFill>
                  </a:tcPr>
                </a:tc>
                <a:extLst>
                  <a:ext uri="{0D108BD9-81ED-4DB2-BD59-A6C34878D82A}">
                    <a16:rowId xmlns:a16="http://schemas.microsoft.com/office/drawing/2014/main" val="3395879492"/>
                  </a:ext>
                </a:extLst>
              </a:tr>
              <a:tr h="702750">
                <a:tc>
                  <a:txBody>
                    <a:bodyPr/>
                    <a:lstStyle/>
                    <a:p>
                      <a:r>
                        <a:rPr lang="ru-RU" sz="1000">
                          <a:effectLst/>
                        </a:rPr>
                        <a:t>Методы обеспечения </a:t>
                      </a:r>
                      <a:br>
                        <a:rPr lang="ru-RU" sz="1000">
                          <a:effectLst/>
                        </a:rPr>
                      </a:br>
                      <a:r>
                        <a:rPr lang="ru-RU" sz="1000">
                          <a:effectLst/>
                        </a:rPr>
                        <a:t>руководителем качества </a:t>
                      </a:r>
                      <a:br>
                        <a:rPr lang="ru-RU" sz="1000">
                          <a:effectLst/>
                        </a:rPr>
                      </a:br>
                      <a:r>
                        <a:rPr lang="ru-RU" sz="1000">
                          <a:effectLst/>
                        </a:rPr>
                        <a:t>проверки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000">
                          <a:effectLst/>
                        </a:rPr>
                        <a:t>5</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en-US" sz="1000">
                          <a:effectLst/>
                        </a:rPr>
                        <a:t>A3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ru-RU" sz="1000" dirty="0">
                          <a:effectLst/>
                        </a:rPr>
                        <a:t>Есть отличия </a:t>
                      </a:r>
                    </a:p>
                  </a:txBody>
                  <a:tcPr marL="38075" marR="38075" marT="38075" marB="38075"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348482763"/>
                  </a:ext>
                </a:extLst>
              </a:tr>
            </a:tbl>
          </a:graphicData>
        </a:graphic>
      </p:graphicFrame>
    </p:spTree>
    <p:extLst>
      <p:ext uri="{BB962C8B-B14F-4D97-AF65-F5344CB8AC3E}">
        <p14:creationId xmlns:p14="http://schemas.microsoft.com/office/powerpoint/2010/main" val="2015938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71600" y="383822"/>
            <a:ext cx="9601200" cy="5483578"/>
          </a:xfrm>
        </p:spPr>
        <p:txBody>
          <a:bodyPr>
            <a:normAutofit fontScale="92500" lnSpcReduction="20000"/>
          </a:bodyPr>
          <a:lstStyle/>
          <a:p>
            <a:pPr marL="0" indent="0">
              <a:buNone/>
            </a:pPr>
            <a:r>
              <a:rPr lang="ru-RU" dirty="0"/>
              <a:t>В п. 1 ФП (С) АД N 7 указано, что он устанавливает единые требования в отношении контроля качества выполнения заданий по аудиту. Аналогичная норма МСА 220 изложена подробнее, стандарт применяется не только при аудите финансовой отчетности, но и, если приемлемо, при проведении обзорной проверки контроля качества задания</a:t>
            </a:r>
            <a:r>
              <a:rPr lang="ru-RU" dirty="0" smtClean="0"/>
              <a:t>.</a:t>
            </a:r>
          </a:p>
          <a:p>
            <a:pPr marL="0" indent="0">
              <a:buNone/>
            </a:pPr>
            <a:r>
              <a:rPr lang="ru-RU" dirty="0"/>
              <a:t>В Федеральном правиле (стандарте) аудиторской деятельности N 34, как и в МСКК 1, содержится положение о том, что аудиторская фирма обязана установить и поддерживать систему контроля качества</a:t>
            </a:r>
            <a:r>
              <a:rPr lang="ru-RU" dirty="0" smtClean="0"/>
              <a:t>.</a:t>
            </a:r>
          </a:p>
          <a:p>
            <a:pPr marL="0" indent="0">
              <a:buNone/>
            </a:pPr>
            <a:r>
              <a:rPr lang="ru-RU" dirty="0"/>
              <a:t>Члены аудиторской группы могут полагаться на систему контроля качества аудиторской организации, однако в МСА 220 уточняется, что это возможно до тех пор, пока информация, полученная от фирмы или третьих лиц, не будет указывать на обратное.</a:t>
            </a:r>
          </a:p>
          <a:p>
            <a:pPr marL="0" indent="0">
              <a:buNone/>
            </a:pPr>
            <a:r>
              <a:rPr lang="ru-RU" dirty="0"/>
              <a:t>В </a:t>
            </a:r>
            <a:r>
              <a:rPr lang="ru-RU" dirty="0" err="1"/>
              <a:t>пп</a:t>
            </a:r>
            <a:r>
              <a:rPr lang="ru-RU" dirty="0"/>
              <a:t>. "в" п. 2 ФП (С) АД N 7 приведено четыре примера принципов и процедур контроля качества в отношении различных элементов системы контроля. Перечень примеров получился обширным, но не всеобъемлющим. Аналогичная информация МСА 220 дана в приложении (А1 - А2) с отсылкой на МСКК 1. Такую ссылку (на п. 6 ФП (С) АД N 34) разумно сделать и в российском стандарте.</a:t>
            </a:r>
          </a:p>
          <a:p>
            <a:pPr marL="0" indent="0">
              <a:buNone/>
            </a:pPr>
            <a:r>
              <a:rPr lang="ru-RU" dirty="0"/>
              <a:t>В Международном стандарте аудита 220 обозначено, что этот документ должен применяться при выполнении аудита отчетности за период, начинающийся не ранее 15.12.2009. Так как международные стандарты принято публиковать заранее, у практикующих аудиторов достаточно времени, чтобы ознакомиться с документом и подготовиться к работе по обновленным правилам.</a:t>
            </a:r>
          </a:p>
          <a:p>
            <a:endParaRPr lang="ru-RU" dirty="0"/>
          </a:p>
        </p:txBody>
      </p:sp>
    </p:spTree>
    <p:extLst>
      <p:ext uri="{BB962C8B-B14F-4D97-AF65-F5344CB8AC3E}">
        <p14:creationId xmlns:p14="http://schemas.microsoft.com/office/powerpoint/2010/main" val="24989849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60311" y="1061155"/>
            <a:ext cx="9601200" cy="5506156"/>
          </a:xfrm>
        </p:spPr>
        <p:txBody>
          <a:bodyPr/>
          <a:lstStyle/>
          <a:p>
            <a:pPr marL="0" indent="0">
              <a:buNone/>
            </a:pPr>
            <a:r>
              <a:rPr lang="ru-RU" dirty="0"/>
              <a:t>Цель стандарта МСА 220 сформулирована в § 6 - обеспечение разумной уверенности в том, что аудит проведен в соответствии с требованиями профессиональных стандартов и применимых нормативных документов и выданное аудиторское заключение соответствует обстоятельствам проверки.</a:t>
            </a:r>
          </a:p>
          <a:p>
            <a:pPr marL="0" indent="0">
              <a:buNone/>
            </a:pPr>
            <a:r>
              <a:rPr lang="ru-RU" dirty="0"/>
              <a:t>Цель применения в ФП (С) АД N 7 в явном виде не сформулирована. Это серьезный недостаток документа</a:t>
            </a:r>
            <a:r>
              <a:rPr lang="ru-RU" dirty="0" smtClean="0"/>
              <a:t>.</a:t>
            </a:r>
          </a:p>
          <a:p>
            <a:pPr marL="0" indent="0">
              <a:buNone/>
            </a:pPr>
            <a:r>
              <a:rPr lang="ru-RU" dirty="0"/>
              <a:t>В международных и российских стандартах различаются подходы к определению состава аудиторской группы. Внешний эксперт, привлеченный аудиторской фирмой к выполнению задания, может включаться в состав аудиторской группы (ФП (С) АД N 7) или не входить в нее (МСА 220). Это приводит к различиям в объеме полномочий руководителя задания по контролю качества работы участников проверки.</a:t>
            </a:r>
          </a:p>
          <a:p>
            <a:endParaRPr lang="ru-RU" dirty="0"/>
          </a:p>
        </p:txBody>
      </p:sp>
    </p:spTree>
    <p:extLst>
      <p:ext uri="{BB962C8B-B14F-4D97-AF65-F5344CB8AC3E}">
        <p14:creationId xmlns:p14="http://schemas.microsoft.com/office/powerpoint/2010/main" val="4145922407"/>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TM10001105[[fn=Урожай]]</Template>
  <TotalTime>19</TotalTime>
  <Words>1176</Words>
  <Application>Microsoft Office PowerPoint</Application>
  <PresentationFormat>Широкоэкранный</PresentationFormat>
  <Paragraphs>118</Paragraphs>
  <Slides>11</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11</vt:i4>
      </vt:variant>
    </vt:vector>
  </HeadingPairs>
  <TitlesOfParts>
    <vt:vector size="13" baseType="lpstr">
      <vt:lpstr>Franklin Gothic Book</vt:lpstr>
      <vt:lpstr>Crop</vt:lpstr>
      <vt:lpstr>Презентация по теме: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Важным условием качественной работы является соблюдение этических требований. Результаты сравнения этих требований в ФП (С) АД N 7 и МСА 220 приведены табл.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по теме:</dc:title>
  <dc:creator>Work 2</dc:creator>
  <cp:lastModifiedBy>Work 2</cp:lastModifiedBy>
  <cp:revision>3</cp:revision>
  <dcterms:created xsi:type="dcterms:W3CDTF">2022-05-20T17:42:34Z</dcterms:created>
  <dcterms:modified xsi:type="dcterms:W3CDTF">2022-05-20T18:02:33Z</dcterms:modified>
</cp:coreProperties>
</file>