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media/image3.jpg" ContentType="image/gif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9"/>
  </p:notesMasterIdLst>
  <p:sldIdLst>
    <p:sldId id="256" r:id="rId2"/>
    <p:sldId id="258" r:id="rId3"/>
    <p:sldId id="272" r:id="rId4"/>
    <p:sldId id="279" r:id="rId5"/>
    <p:sldId id="274" r:id="rId6"/>
    <p:sldId id="270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лег ." initials="О." lastIdx="1" clrIdx="0">
    <p:extLst>
      <p:ext uri="{19B8F6BF-5375-455C-9EA6-DF929625EA0E}">
        <p15:presenceInfo xmlns:p15="http://schemas.microsoft.com/office/powerpoint/2012/main" userId="ec1ebd8ec64c54c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9B20EA-F696-4022-853A-F9A49F4E290E}" type="doc">
      <dgm:prSet loTypeId="urn:microsoft.com/office/officeart/2009/3/layout/HorizontalOrganizationChart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10FA75-74BE-4A34-B301-BCEA712D3D39}">
      <dgm:prSet/>
      <dgm:spPr/>
      <dgm:t>
        <a:bodyPr/>
        <a:lstStyle/>
        <a:p>
          <a:pPr rtl="0"/>
          <a:r>
            <a:rPr lang="ru-RU" dirty="0"/>
            <a:t>Материальная ответственность является одним из видов юридической ответственности. Она заключается в обязанности стороны договора в установленном законом порядке и размере возместить причиненный по ее вине другой стороне трудового договора материальный ущерб.</a:t>
          </a:r>
        </a:p>
      </dgm:t>
    </dgm:pt>
    <dgm:pt modelId="{52029C7E-50D9-450B-8B42-BCAC99863F0C}" type="parTrans" cxnId="{41B70DFB-8C30-4E3A-B2B0-320759A05E3B}">
      <dgm:prSet/>
      <dgm:spPr/>
      <dgm:t>
        <a:bodyPr/>
        <a:lstStyle/>
        <a:p>
          <a:endParaRPr lang="ru-RU"/>
        </a:p>
      </dgm:t>
    </dgm:pt>
    <dgm:pt modelId="{F7A40FB0-9AC0-4041-A9FA-E26A1FD094A7}" type="sibTrans" cxnId="{41B70DFB-8C30-4E3A-B2B0-320759A05E3B}">
      <dgm:prSet/>
      <dgm:spPr/>
      <dgm:t>
        <a:bodyPr/>
        <a:lstStyle/>
        <a:p>
          <a:endParaRPr lang="ru-RU"/>
        </a:p>
      </dgm:t>
    </dgm:pt>
    <dgm:pt modelId="{803D496D-82AB-4396-8C76-75B85B593F89}">
      <dgm:prSet/>
      <dgm:spPr/>
      <dgm:t>
        <a:bodyPr/>
        <a:lstStyle/>
        <a:p>
          <a:pPr rtl="0"/>
          <a:r>
            <a:rPr lang="ru-RU" dirty="0"/>
            <a:t>Материальной ответственности сторон трудового договора посвящен раздел XI Трудового кодекса РФ. Статья 232 Трудового кодекса РФ.</a:t>
          </a:r>
        </a:p>
      </dgm:t>
    </dgm:pt>
    <dgm:pt modelId="{66A81CAA-8239-4ED7-82FD-3D5AF52E47CB}" type="parTrans" cxnId="{8542FC0F-F944-497A-91AF-91C8EA3E384E}">
      <dgm:prSet/>
      <dgm:spPr/>
      <dgm:t>
        <a:bodyPr/>
        <a:lstStyle/>
        <a:p>
          <a:endParaRPr lang="ru-RU"/>
        </a:p>
      </dgm:t>
    </dgm:pt>
    <dgm:pt modelId="{9A0F6149-4614-47EC-A32E-9A6AE808EFBC}" type="sibTrans" cxnId="{8542FC0F-F944-497A-91AF-91C8EA3E384E}">
      <dgm:prSet/>
      <dgm:spPr/>
      <dgm:t>
        <a:bodyPr/>
        <a:lstStyle/>
        <a:p>
          <a:endParaRPr lang="ru-RU"/>
        </a:p>
      </dgm:t>
    </dgm:pt>
    <dgm:pt modelId="{3D539D43-6A9B-4950-A5C8-D9B05FE84CB0}" type="pres">
      <dgm:prSet presAssocID="{329B20EA-F696-4022-853A-F9A49F4E290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E0AFD81-B40E-434C-B94B-1C82EC462792}" type="pres">
      <dgm:prSet presAssocID="{7310FA75-74BE-4A34-B301-BCEA712D3D39}" presName="hierRoot1" presStyleCnt="0">
        <dgm:presLayoutVars>
          <dgm:hierBranch val="init"/>
        </dgm:presLayoutVars>
      </dgm:prSet>
      <dgm:spPr/>
    </dgm:pt>
    <dgm:pt modelId="{9AC1C04A-CE92-49A7-A486-65E542EA5B26}" type="pres">
      <dgm:prSet presAssocID="{7310FA75-74BE-4A34-B301-BCEA712D3D39}" presName="rootComposite1" presStyleCnt="0"/>
      <dgm:spPr/>
    </dgm:pt>
    <dgm:pt modelId="{88679D42-A415-4148-9717-49905BF89B55}" type="pres">
      <dgm:prSet presAssocID="{7310FA75-74BE-4A34-B301-BCEA712D3D39}" presName="rootText1" presStyleLbl="node0" presStyleIdx="0" presStyleCnt="2" custScaleX="53672" custScaleY="60030">
        <dgm:presLayoutVars>
          <dgm:chPref val="3"/>
        </dgm:presLayoutVars>
      </dgm:prSet>
      <dgm:spPr/>
    </dgm:pt>
    <dgm:pt modelId="{9C6BB61F-9C2B-49D8-8633-69C78850E03D}" type="pres">
      <dgm:prSet presAssocID="{7310FA75-74BE-4A34-B301-BCEA712D3D39}" presName="rootConnector1" presStyleLbl="node1" presStyleIdx="0" presStyleCnt="0"/>
      <dgm:spPr/>
    </dgm:pt>
    <dgm:pt modelId="{EF2D5F60-3FD8-427C-BABC-1301A738E65C}" type="pres">
      <dgm:prSet presAssocID="{7310FA75-74BE-4A34-B301-BCEA712D3D39}" presName="hierChild2" presStyleCnt="0"/>
      <dgm:spPr/>
    </dgm:pt>
    <dgm:pt modelId="{686AF201-C9C1-42A7-AD17-160BEF6D50F2}" type="pres">
      <dgm:prSet presAssocID="{7310FA75-74BE-4A34-B301-BCEA712D3D39}" presName="hierChild3" presStyleCnt="0"/>
      <dgm:spPr/>
    </dgm:pt>
    <dgm:pt modelId="{EE5B3808-DD47-4E40-A512-8E3E95B347B6}" type="pres">
      <dgm:prSet presAssocID="{803D496D-82AB-4396-8C76-75B85B593F89}" presName="hierRoot1" presStyleCnt="0">
        <dgm:presLayoutVars>
          <dgm:hierBranch val="init"/>
        </dgm:presLayoutVars>
      </dgm:prSet>
      <dgm:spPr/>
    </dgm:pt>
    <dgm:pt modelId="{6216889F-3687-420F-BDD2-7EFEC1A02C89}" type="pres">
      <dgm:prSet presAssocID="{803D496D-82AB-4396-8C76-75B85B593F89}" presName="rootComposite1" presStyleCnt="0"/>
      <dgm:spPr/>
    </dgm:pt>
    <dgm:pt modelId="{B7C04886-AE17-4897-A797-C48E9D083775}" type="pres">
      <dgm:prSet presAssocID="{803D496D-82AB-4396-8C76-75B85B593F89}" presName="rootText1" presStyleLbl="node0" presStyleIdx="1" presStyleCnt="2" custScaleX="65303" custScaleY="61312" custLinFactNeighborX="1509" custLinFactNeighborY="-15036">
        <dgm:presLayoutVars>
          <dgm:chPref val="3"/>
        </dgm:presLayoutVars>
      </dgm:prSet>
      <dgm:spPr/>
    </dgm:pt>
    <dgm:pt modelId="{D813F889-4B0C-4DCC-A4E3-30BA31029FF1}" type="pres">
      <dgm:prSet presAssocID="{803D496D-82AB-4396-8C76-75B85B593F89}" presName="rootConnector1" presStyleLbl="node1" presStyleIdx="0" presStyleCnt="0"/>
      <dgm:spPr/>
    </dgm:pt>
    <dgm:pt modelId="{D21757F5-54BF-46AF-8770-D40FC36D75DA}" type="pres">
      <dgm:prSet presAssocID="{803D496D-82AB-4396-8C76-75B85B593F89}" presName="hierChild2" presStyleCnt="0"/>
      <dgm:spPr/>
    </dgm:pt>
    <dgm:pt modelId="{BC6E6C06-CF69-4B03-900B-C584F5577A6F}" type="pres">
      <dgm:prSet presAssocID="{803D496D-82AB-4396-8C76-75B85B593F89}" presName="hierChild3" presStyleCnt="0"/>
      <dgm:spPr/>
    </dgm:pt>
  </dgm:ptLst>
  <dgm:cxnLst>
    <dgm:cxn modelId="{9105EF04-D0C6-47BC-85BE-822DE7CE169A}" type="presOf" srcId="{803D496D-82AB-4396-8C76-75B85B593F89}" destId="{B7C04886-AE17-4897-A797-C48E9D083775}" srcOrd="0" destOrd="0" presId="urn:microsoft.com/office/officeart/2009/3/layout/HorizontalOrganizationChart"/>
    <dgm:cxn modelId="{8542FC0F-F944-497A-91AF-91C8EA3E384E}" srcId="{329B20EA-F696-4022-853A-F9A49F4E290E}" destId="{803D496D-82AB-4396-8C76-75B85B593F89}" srcOrd="1" destOrd="0" parTransId="{66A81CAA-8239-4ED7-82FD-3D5AF52E47CB}" sibTransId="{9A0F6149-4614-47EC-A32E-9A6AE808EFBC}"/>
    <dgm:cxn modelId="{3B736D49-0B13-42BC-A480-FF427DAC18B3}" type="presOf" srcId="{329B20EA-F696-4022-853A-F9A49F4E290E}" destId="{3D539D43-6A9B-4950-A5C8-D9B05FE84CB0}" srcOrd="0" destOrd="0" presId="urn:microsoft.com/office/officeart/2009/3/layout/HorizontalOrganizationChart"/>
    <dgm:cxn modelId="{741D6E8F-AE11-4032-98ED-AC571689679D}" type="presOf" srcId="{7310FA75-74BE-4A34-B301-BCEA712D3D39}" destId="{9C6BB61F-9C2B-49D8-8633-69C78850E03D}" srcOrd="1" destOrd="0" presId="urn:microsoft.com/office/officeart/2009/3/layout/HorizontalOrganizationChart"/>
    <dgm:cxn modelId="{D53605C2-C600-4BAF-A18E-201923C4127B}" type="presOf" srcId="{803D496D-82AB-4396-8C76-75B85B593F89}" destId="{D813F889-4B0C-4DCC-A4E3-30BA31029FF1}" srcOrd="1" destOrd="0" presId="urn:microsoft.com/office/officeart/2009/3/layout/HorizontalOrganizationChart"/>
    <dgm:cxn modelId="{999F0BF9-B3B6-4DE9-A829-DCFBC8B65AA0}" type="presOf" srcId="{7310FA75-74BE-4A34-B301-BCEA712D3D39}" destId="{88679D42-A415-4148-9717-49905BF89B55}" srcOrd="0" destOrd="0" presId="urn:microsoft.com/office/officeart/2009/3/layout/HorizontalOrganizationChart"/>
    <dgm:cxn modelId="{41B70DFB-8C30-4E3A-B2B0-320759A05E3B}" srcId="{329B20EA-F696-4022-853A-F9A49F4E290E}" destId="{7310FA75-74BE-4A34-B301-BCEA712D3D39}" srcOrd="0" destOrd="0" parTransId="{52029C7E-50D9-450B-8B42-BCAC99863F0C}" sibTransId="{F7A40FB0-9AC0-4041-A9FA-E26A1FD094A7}"/>
    <dgm:cxn modelId="{511E252D-8C77-49F6-A59A-B19648B097F5}" type="presParOf" srcId="{3D539D43-6A9B-4950-A5C8-D9B05FE84CB0}" destId="{FE0AFD81-B40E-434C-B94B-1C82EC462792}" srcOrd="0" destOrd="0" presId="urn:microsoft.com/office/officeart/2009/3/layout/HorizontalOrganizationChart"/>
    <dgm:cxn modelId="{5B2688E4-A4CE-43AB-9CC9-D4DCD99EFA91}" type="presParOf" srcId="{FE0AFD81-B40E-434C-B94B-1C82EC462792}" destId="{9AC1C04A-CE92-49A7-A486-65E542EA5B26}" srcOrd="0" destOrd="0" presId="urn:microsoft.com/office/officeart/2009/3/layout/HorizontalOrganizationChart"/>
    <dgm:cxn modelId="{0F31C512-6020-4241-A7DF-00003FA73EDF}" type="presParOf" srcId="{9AC1C04A-CE92-49A7-A486-65E542EA5B26}" destId="{88679D42-A415-4148-9717-49905BF89B55}" srcOrd="0" destOrd="0" presId="urn:microsoft.com/office/officeart/2009/3/layout/HorizontalOrganizationChart"/>
    <dgm:cxn modelId="{4F2B3672-DD4A-4FB2-9EE2-919A795E1691}" type="presParOf" srcId="{9AC1C04A-CE92-49A7-A486-65E542EA5B26}" destId="{9C6BB61F-9C2B-49D8-8633-69C78850E03D}" srcOrd="1" destOrd="0" presId="urn:microsoft.com/office/officeart/2009/3/layout/HorizontalOrganizationChart"/>
    <dgm:cxn modelId="{9DACDA78-2232-49FB-BC9F-226A80F541B1}" type="presParOf" srcId="{FE0AFD81-B40E-434C-B94B-1C82EC462792}" destId="{EF2D5F60-3FD8-427C-BABC-1301A738E65C}" srcOrd="1" destOrd="0" presId="urn:microsoft.com/office/officeart/2009/3/layout/HorizontalOrganizationChart"/>
    <dgm:cxn modelId="{7DEE0D21-FC58-4A0C-947D-96D5A73DACA1}" type="presParOf" srcId="{FE0AFD81-B40E-434C-B94B-1C82EC462792}" destId="{686AF201-C9C1-42A7-AD17-160BEF6D50F2}" srcOrd="2" destOrd="0" presId="urn:microsoft.com/office/officeart/2009/3/layout/HorizontalOrganizationChart"/>
    <dgm:cxn modelId="{29DCF8A3-40A6-482E-AA7F-D5B6906D8B7F}" type="presParOf" srcId="{3D539D43-6A9B-4950-A5C8-D9B05FE84CB0}" destId="{EE5B3808-DD47-4E40-A512-8E3E95B347B6}" srcOrd="1" destOrd="0" presId="urn:microsoft.com/office/officeart/2009/3/layout/HorizontalOrganizationChart"/>
    <dgm:cxn modelId="{20F99D67-A2F3-4404-A3C5-E459B108B129}" type="presParOf" srcId="{EE5B3808-DD47-4E40-A512-8E3E95B347B6}" destId="{6216889F-3687-420F-BDD2-7EFEC1A02C89}" srcOrd="0" destOrd="0" presId="urn:microsoft.com/office/officeart/2009/3/layout/HorizontalOrganizationChart"/>
    <dgm:cxn modelId="{E10F1050-1A0C-448B-B15A-FC5A2538E476}" type="presParOf" srcId="{6216889F-3687-420F-BDD2-7EFEC1A02C89}" destId="{B7C04886-AE17-4897-A797-C48E9D083775}" srcOrd="0" destOrd="0" presId="urn:microsoft.com/office/officeart/2009/3/layout/HorizontalOrganizationChart"/>
    <dgm:cxn modelId="{E298E83D-AF82-4DAD-AB0F-57AF4685A6FB}" type="presParOf" srcId="{6216889F-3687-420F-BDD2-7EFEC1A02C89}" destId="{D813F889-4B0C-4DCC-A4E3-30BA31029FF1}" srcOrd="1" destOrd="0" presId="urn:microsoft.com/office/officeart/2009/3/layout/HorizontalOrganizationChart"/>
    <dgm:cxn modelId="{5A0FAB7A-0258-4C58-B625-174D90C4E7D2}" type="presParOf" srcId="{EE5B3808-DD47-4E40-A512-8E3E95B347B6}" destId="{D21757F5-54BF-46AF-8770-D40FC36D75DA}" srcOrd="1" destOrd="0" presId="urn:microsoft.com/office/officeart/2009/3/layout/HorizontalOrganizationChart"/>
    <dgm:cxn modelId="{0E86394D-C1F0-4F02-B530-1FFA50A6E172}" type="presParOf" srcId="{EE5B3808-DD47-4E40-A512-8E3E95B347B6}" destId="{BC6E6C06-CF69-4B03-900B-C584F5577A6F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8E3FFA2-89D5-4AF1-AB71-C49B42A99C56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22F93A5A-736F-4CBE-ACEF-70215A987FF7}">
      <dgm:prSet custT="1"/>
      <dgm:spPr/>
      <dgm:t>
        <a:bodyPr/>
        <a:lstStyle/>
        <a:p>
          <a:pPr rtl="0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Размер ущерба, причиненного работодателю при утрате и порче имущества, определяется по фактическим потерям, исчисляемым исходя из рыночных цен, действующих в данной местности на день причинения ущерба, но не ниже стоимости имущества с учетом степени износа этого имущества.</a:t>
          </a:r>
        </a:p>
      </dgm:t>
    </dgm:pt>
    <dgm:pt modelId="{99362AB0-F495-41EE-B993-783F0EDD7498}" type="parTrans" cxnId="{411C87F2-F32E-4BDB-BA70-66306042B832}">
      <dgm:prSet/>
      <dgm:spPr/>
      <dgm:t>
        <a:bodyPr/>
        <a:lstStyle/>
        <a:p>
          <a:endParaRPr lang="ru-RU"/>
        </a:p>
      </dgm:t>
    </dgm:pt>
    <dgm:pt modelId="{03879081-0D4C-4CA6-ADE7-2FFFE600C19F}" type="sibTrans" cxnId="{411C87F2-F32E-4BDB-BA70-66306042B832}">
      <dgm:prSet/>
      <dgm:spPr/>
      <dgm:t>
        <a:bodyPr/>
        <a:lstStyle/>
        <a:p>
          <a:endParaRPr lang="ru-RU"/>
        </a:p>
      </dgm:t>
    </dgm:pt>
    <dgm:pt modelId="{39A6A136-7931-4408-84DC-CAA28E0871C0}">
      <dgm:prSet custT="1"/>
      <dgm:spPr>
        <a:solidFill>
          <a:schemeClr val="accent1"/>
        </a:solidFill>
      </dgm:spPr>
      <dgm:t>
        <a:bodyPr/>
        <a:lstStyle/>
        <a:p>
          <a:pPr rtl="0"/>
          <a:r>
            <a:rPr lang="ru-RU" sz="2000" b="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Федеральным законом может быть установлен особый порядок определения размера подлежащего возмещению ущерба, причиненного работодателю хищением, умышленной порчей, недостачей или утратой отдельных видов имущества и других ценностей, а также в тех случаях, когда фактический размер причиненного ущерба превышает его номинальный размер.</a:t>
          </a:r>
        </a:p>
      </dgm:t>
    </dgm:pt>
    <dgm:pt modelId="{6CCF8629-4495-4CEE-956F-855E7824CC59}" type="parTrans" cxnId="{97AE0792-AFD1-4480-8034-F448E7D94C1B}">
      <dgm:prSet/>
      <dgm:spPr/>
      <dgm:t>
        <a:bodyPr/>
        <a:lstStyle/>
        <a:p>
          <a:endParaRPr lang="ru-RU"/>
        </a:p>
      </dgm:t>
    </dgm:pt>
    <dgm:pt modelId="{FE3600B6-E3CE-499E-84FA-23A24F5A2FAB}" type="sibTrans" cxnId="{97AE0792-AFD1-4480-8034-F448E7D94C1B}">
      <dgm:prSet/>
      <dgm:spPr/>
      <dgm:t>
        <a:bodyPr/>
        <a:lstStyle/>
        <a:p>
          <a:endParaRPr lang="ru-RU"/>
        </a:p>
      </dgm:t>
    </dgm:pt>
    <dgm:pt modelId="{BDD55982-5688-4424-BC7A-ACDE92CA2733}" type="pres">
      <dgm:prSet presAssocID="{C8E3FFA2-89D5-4AF1-AB71-C49B42A99C56}" presName="linear" presStyleCnt="0">
        <dgm:presLayoutVars>
          <dgm:animLvl val="lvl"/>
          <dgm:resizeHandles val="exact"/>
        </dgm:presLayoutVars>
      </dgm:prSet>
      <dgm:spPr/>
    </dgm:pt>
    <dgm:pt modelId="{7B5BB4C7-69C0-46E9-9F56-4F1DA3573B8D}" type="pres">
      <dgm:prSet presAssocID="{22F93A5A-736F-4CBE-ACEF-70215A987FF7}" presName="parentText" presStyleLbl="node1" presStyleIdx="0" presStyleCnt="2" custLinFactY="-1913" custLinFactNeighborX="162" custLinFactNeighborY="-100000">
        <dgm:presLayoutVars>
          <dgm:chMax val="0"/>
          <dgm:bulletEnabled val="1"/>
        </dgm:presLayoutVars>
      </dgm:prSet>
      <dgm:spPr/>
    </dgm:pt>
    <dgm:pt modelId="{CC06003A-3340-4F9C-A5F2-75C41AEFACC8}" type="pres">
      <dgm:prSet presAssocID="{03879081-0D4C-4CA6-ADE7-2FFFE600C19F}" presName="spacer" presStyleCnt="0"/>
      <dgm:spPr/>
    </dgm:pt>
    <dgm:pt modelId="{47C1124A-D87A-4541-8275-9AF587FDCC76}" type="pres">
      <dgm:prSet presAssocID="{39A6A136-7931-4408-84DC-CAA28E0871C0}" presName="parentText" presStyleLbl="node1" presStyleIdx="1" presStyleCnt="2" custScaleY="107463">
        <dgm:presLayoutVars>
          <dgm:chMax val="0"/>
          <dgm:bulletEnabled val="1"/>
        </dgm:presLayoutVars>
      </dgm:prSet>
      <dgm:spPr/>
    </dgm:pt>
  </dgm:ptLst>
  <dgm:cxnLst>
    <dgm:cxn modelId="{667F897C-D0A8-4879-BAEB-18F4BA448228}" type="presOf" srcId="{C8E3FFA2-89D5-4AF1-AB71-C49B42A99C56}" destId="{BDD55982-5688-4424-BC7A-ACDE92CA2733}" srcOrd="0" destOrd="0" presId="urn:microsoft.com/office/officeart/2005/8/layout/vList2"/>
    <dgm:cxn modelId="{97AE0792-AFD1-4480-8034-F448E7D94C1B}" srcId="{C8E3FFA2-89D5-4AF1-AB71-C49B42A99C56}" destId="{39A6A136-7931-4408-84DC-CAA28E0871C0}" srcOrd="1" destOrd="0" parTransId="{6CCF8629-4495-4CEE-956F-855E7824CC59}" sibTransId="{FE3600B6-E3CE-499E-84FA-23A24F5A2FAB}"/>
    <dgm:cxn modelId="{4BAC55C6-FE10-4783-B464-44B5CC7E7870}" type="presOf" srcId="{39A6A136-7931-4408-84DC-CAA28E0871C0}" destId="{47C1124A-D87A-4541-8275-9AF587FDCC76}" srcOrd="0" destOrd="0" presId="urn:microsoft.com/office/officeart/2005/8/layout/vList2"/>
    <dgm:cxn modelId="{A1914FCB-6A4A-4CB9-BDBC-837B5D468C54}" type="presOf" srcId="{22F93A5A-736F-4CBE-ACEF-70215A987FF7}" destId="{7B5BB4C7-69C0-46E9-9F56-4F1DA3573B8D}" srcOrd="0" destOrd="0" presId="urn:microsoft.com/office/officeart/2005/8/layout/vList2"/>
    <dgm:cxn modelId="{411C87F2-F32E-4BDB-BA70-66306042B832}" srcId="{C8E3FFA2-89D5-4AF1-AB71-C49B42A99C56}" destId="{22F93A5A-736F-4CBE-ACEF-70215A987FF7}" srcOrd="0" destOrd="0" parTransId="{99362AB0-F495-41EE-B993-783F0EDD7498}" sibTransId="{03879081-0D4C-4CA6-ADE7-2FFFE600C19F}"/>
    <dgm:cxn modelId="{6C4409BB-54E3-4E8D-B7EC-E700D6F4DD00}" type="presParOf" srcId="{BDD55982-5688-4424-BC7A-ACDE92CA2733}" destId="{7B5BB4C7-69C0-46E9-9F56-4F1DA3573B8D}" srcOrd="0" destOrd="0" presId="urn:microsoft.com/office/officeart/2005/8/layout/vList2"/>
    <dgm:cxn modelId="{9A0DD8C8-039D-4711-B40C-06AF687A693F}" type="presParOf" srcId="{BDD55982-5688-4424-BC7A-ACDE92CA2733}" destId="{CC06003A-3340-4F9C-A5F2-75C41AEFACC8}" srcOrd="1" destOrd="0" presId="urn:microsoft.com/office/officeart/2005/8/layout/vList2"/>
    <dgm:cxn modelId="{BB3C3AFD-0131-4B59-A613-4AB31D3AC3EA}" type="presParOf" srcId="{BDD55982-5688-4424-BC7A-ACDE92CA2733}" destId="{47C1124A-D87A-4541-8275-9AF587FDCC7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E194BBE-40D9-4BF8-BE5B-2AA5E516FC43}" type="doc">
      <dgm:prSet loTypeId="urn:microsoft.com/office/officeart/2005/8/layout/vList5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64E2414-DF02-4909-8828-959714F10C68}">
      <dgm:prSet custT="1"/>
      <dgm:spPr/>
      <dgm:t>
        <a:bodyPr/>
        <a:lstStyle/>
        <a:p>
          <a:pPr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Взыскание с виновного работника суммы причиненного ущерба, не превышающей среднего месячного заработка, производится по распоряжению работодателя</a:t>
          </a:r>
        </a:p>
      </dgm:t>
    </dgm:pt>
    <dgm:pt modelId="{10A04532-CEB1-4B2E-8E25-9E7E0512F8E2}" type="parTrans" cxnId="{C36901EB-1AC1-4DD8-96F1-A869DECC5281}">
      <dgm:prSet/>
      <dgm:spPr/>
      <dgm:t>
        <a:bodyPr/>
        <a:lstStyle/>
        <a:p>
          <a:endParaRPr lang="ru-RU"/>
        </a:p>
      </dgm:t>
    </dgm:pt>
    <dgm:pt modelId="{C0AD3900-3A9D-40BA-859D-347566118C29}" type="sibTrans" cxnId="{C36901EB-1AC1-4DD8-96F1-A869DECC5281}">
      <dgm:prSet/>
      <dgm:spPr/>
      <dgm:t>
        <a:bodyPr/>
        <a:lstStyle/>
        <a:p>
          <a:endParaRPr lang="ru-RU"/>
        </a:p>
      </dgm:t>
    </dgm:pt>
    <dgm:pt modelId="{DA4B511D-C0EC-432E-A029-28454C963018}">
      <dgm:prSet custT="1"/>
      <dgm:spPr/>
      <dgm:t>
        <a:bodyPr/>
        <a:lstStyle/>
        <a:p>
          <a:pPr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При несоблюдении работодателем установленного порядка взыскания ущерба работник имеет право обжаловать действия работодателя в суд.</a:t>
          </a:r>
        </a:p>
      </dgm:t>
    </dgm:pt>
    <dgm:pt modelId="{1980D56D-C985-411F-8076-3D6E31754D7D}" type="parTrans" cxnId="{442AB487-FC6B-4C99-88F8-D330BABF295D}">
      <dgm:prSet/>
      <dgm:spPr/>
      <dgm:t>
        <a:bodyPr/>
        <a:lstStyle/>
        <a:p>
          <a:endParaRPr lang="ru-RU"/>
        </a:p>
      </dgm:t>
    </dgm:pt>
    <dgm:pt modelId="{B9DCAC01-9A97-4B0C-AF3D-34902C11C4C8}" type="sibTrans" cxnId="{442AB487-FC6B-4C99-88F8-D330BABF295D}">
      <dgm:prSet/>
      <dgm:spPr/>
      <dgm:t>
        <a:bodyPr/>
        <a:lstStyle/>
        <a:p>
          <a:endParaRPr lang="ru-RU"/>
        </a:p>
      </dgm:t>
    </dgm:pt>
    <dgm:pt modelId="{D0820021-BD6D-46A4-93F1-87DB53CC2F17}">
      <dgm:prSet custT="1"/>
      <dgm:spPr/>
      <dgm:t>
        <a:bodyPr/>
        <a:lstStyle/>
        <a:p>
          <a:pPr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Работник, виновный в причинении ущерба работодателю, может добровольно возместить его полностью или частично. </a:t>
          </a:r>
        </a:p>
      </dgm:t>
    </dgm:pt>
    <dgm:pt modelId="{30A5F1DC-5333-45DE-A819-A964D1C4E8ED}" type="parTrans" cxnId="{A0F5F741-40DE-43CB-B16D-DF90691776EE}">
      <dgm:prSet/>
      <dgm:spPr/>
      <dgm:t>
        <a:bodyPr/>
        <a:lstStyle/>
        <a:p>
          <a:endParaRPr lang="ru-RU"/>
        </a:p>
      </dgm:t>
    </dgm:pt>
    <dgm:pt modelId="{7E1D1CA3-D1F1-449F-9FF6-D8414A3FFA6C}" type="sibTrans" cxnId="{A0F5F741-40DE-43CB-B16D-DF90691776EE}">
      <dgm:prSet/>
      <dgm:spPr/>
      <dgm:t>
        <a:bodyPr/>
        <a:lstStyle/>
        <a:p>
          <a:endParaRPr lang="ru-RU"/>
        </a:p>
      </dgm:t>
    </dgm:pt>
    <dgm:pt modelId="{C68A3484-D384-466F-BB5C-902C5AFD25BA}">
      <dgm:prSet custT="1"/>
      <dgm:spPr/>
      <dgm:t>
        <a:bodyPr/>
        <a:lstStyle/>
        <a:p>
          <a:pPr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С согласия работодателя работник может передать ему для возмещения причиненного ущерба равноценное имущество или исправить поврежденное имущество.</a:t>
          </a:r>
        </a:p>
      </dgm:t>
    </dgm:pt>
    <dgm:pt modelId="{12CE9708-E5F5-41AA-B141-BA8C2B156597}" type="parTrans" cxnId="{F8DCDFEC-99E4-4D61-958F-07F321DD3643}">
      <dgm:prSet/>
      <dgm:spPr/>
      <dgm:t>
        <a:bodyPr/>
        <a:lstStyle/>
        <a:p>
          <a:endParaRPr lang="ru-RU"/>
        </a:p>
      </dgm:t>
    </dgm:pt>
    <dgm:pt modelId="{70B72FCE-2005-4BEC-B866-F3B838949BFF}" type="sibTrans" cxnId="{F8DCDFEC-99E4-4D61-958F-07F321DD3643}">
      <dgm:prSet/>
      <dgm:spPr/>
      <dgm:t>
        <a:bodyPr/>
        <a:lstStyle/>
        <a:p>
          <a:endParaRPr lang="ru-RU"/>
        </a:p>
      </dgm:t>
    </dgm:pt>
    <dgm:pt modelId="{246C7895-8806-4A0C-BC5B-B17DC30B5A8A}">
      <dgm:prSet custT="1"/>
      <dgm:spPr/>
      <dgm:t>
        <a:bodyPr/>
        <a:lstStyle/>
        <a:p>
          <a:pPr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Возмещение ущерба производится независимо от привлечения работника к дисциплинарной, административной или уголовной ответственности за действия или бездействие, которыми причинен ущерб работодателю.</a:t>
          </a:r>
        </a:p>
      </dgm:t>
    </dgm:pt>
    <dgm:pt modelId="{0C5AFF42-8E5C-4555-8AED-8EB962A63762}" type="parTrans" cxnId="{BA7CBE33-D314-4F75-BEE1-6D221E6E1F74}">
      <dgm:prSet/>
      <dgm:spPr/>
      <dgm:t>
        <a:bodyPr/>
        <a:lstStyle/>
        <a:p>
          <a:endParaRPr lang="ru-RU"/>
        </a:p>
      </dgm:t>
    </dgm:pt>
    <dgm:pt modelId="{D50921B8-CFFC-4FC5-A8B8-9B8DD91B7ACA}" type="sibTrans" cxnId="{BA7CBE33-D314-4F75-BEE1-6D221E6E1F74}">
      <dgm:prSet/>
      <dgm:spPr/>
      <dgm:t>
        <a:bodyPr/>
        <a:lstStyle/>
        <a:p>
          <a:endParaRPr lang="ru-RU"/>
        </a:p>
      </dgm:t>
    </dgm:pt>
    <dgm:pt modelId="{18A819ED-C033-4B0A-94EB-94D5001CBE22}" type="pres">
      <dgm:prSet presAssocID="{7E194BBE-40D9-4BF8-BE5B-2AA5E516FC43}" presName="Name0" presStyleCnt="0">
        <dgm:presLayoutVars>
          <dgm:dir/>
          <dgm:animLvl val="lvl"/>
          <dgm:resizeHandles val="exact"/>
        </dgm:presLayoutVars>
      </dgm:prSet>
      <dgm:spPr/>
    </dgm:pt>
    <dgm:pt modelId="{6BE7D16D-845B-4F02-9959-4DBC9905C93E}" type="pres">
      <dgm:prSet presAssocID="{764E2414-DF02-4909-8828-959714F10C68}" presName="linNode" presStyleCnt="0"/>
      <dgm:spPr/>
    </dgm:pt>
    <dgm:pt modelId="{EB4E653A-A7C1-4C36-BD00-0CF63C1AC5A3}" type="pres">
      <dgm:prSet presAssocID="{764E2414-DF02-4909-8828-959714F10C68}" presName="parentText" presStyleLbl="node1" presStyleIdx="0" presStyleCnt="5" custScaleX="259747" custScaleY="114555" custLinFactNeighborX="-17411" custLinFactNeighborY="1892">
        <dgm:presLayoutVars>
          <dgm:chMax val="1"/>
          <dgm:bulletEnabled val="1"/>
        </dgm:presLayoutVars>
      </dgm:prSet>
      <dgm:spPr/>
    </dgm:pt>
    <dgm:pt modelId="{32E62B74-3031-4864-92E4-74080019392C}" type="pres">
      <dgm:prSet presAssocID="{C0AD3900-3A9D-40BA-859D-347566118C29}" presName="sp" presStyleCnt="0"/>
      <dgm:spPr/>
    </dgm:pt>
    <dgm:pt modelId="{8F5C37AE-9E52-4886-A13A-3E2EC0DE2C58}" type="pres">
      <dgm:prSet presAssocID="{DA4B511D-C0EC-432E-A029-28454C963018}" presName="linNode" presStyleCnt="0"/>
      <dgm:spPr/>
    </dgm:pt>
    <dgm:pt modelId="{749E18C3-1102-4456-B74D-512F1F1A9131}" type="pres">
      <dgm:prSet presAssocID="{DA4B511D-C0EC-432E-A029-28454C963018}" presName="parentText" presStyleLbl="node1" presStyleIdx="1" presStyleCnt="5" custScaleX="206675" custScaleY="120635" custLinFactNeighborX="-20526" custLinFactNeighborY="-1016">
        <dgm:presLayoutVars>
          <dgm:chMax val="1"/>
          <dgm:bulletEnabled val="1"/>
        </dgm:presLayoutVars>
      </dgm:prSet>
      <dgm:spPr/>
    </dgm:pt>
    <dgm:pt modelId="{42FDDF0F-4F9E-4A75-BA7A-AA46A5732A96}" type="pres">
      <dgm:prSet presAssocID="{B9DCAC01-9A97-4B0C-AF3D-34902C11C4C8}" presName="sp" presStyleCnt="0"/>
      <dgm:spPr/>
    </dgm:pt>
    <dgm:pt modelId="{1F182AEA-3C2A-421E-A0A4-BC3F9070B07D}" type="pres">
      <dgm:prSet presAssocID="{D0820021-BD6D-46A4-93F1-87DB53CC2F17}" presName="linNode" presStyleCnt="0"/>
      <dgm:spPr/>
    </dgm:pt>
    <dgm:pt modelId="{A4D56CD6-F79D-43BF-8F99-4C6FFA9145DE}" type="pres">
      <dgm:prSet presAssocID="{D0820021-BD6D-46A4-93F1-87DB53CC2F17}" presName="parentText" presStyleLbl="node1" presStyleIdx="2" presStyleCnt="5" custScaleX="201262" custScaleY="111340" custLinFactNeighborX="-25355" custLinFactNeighborY="-15132">
        <dgm:presLayoutVars>
          <dgm:chMax val="1"/>
          <dgm:bulletEnabled val="1"/>
        </dgm:presLayoutVars>
      </dgm:prSet>
      <dgm:spPr/>
    </dgm:pt>
    <dgm:pt modelId="{78848982-6F36-4016-9857-14D22FCBEC76}" type="pres">
      <dgm:prSet presAssocID="{7E1D1CA3-D1F1-449F-9FF6-D8414A3FFA6C}" presName="sp" presStyleCnt="0"/>
      <dgm:spPr/>
    </dgm:pt>
    <dgm:pt modelId="{3EE77003-0481-4082-8D6D-56BC9BA795C2}" type="pres">
      <dgm:prSet presAssocID="{C68A3484-D384-466F-BB5C-902C5AFD25BA}" presName="linNode" presStyleCnt="0"/>
      <dgm:spPr/>
    </dgm:pt>
    <dgm:pt modelId="{7351EAF9-1C0B-4E03-A2B1-404A8490CB56}" type="pres">
      <dgm:prSet presAssocID="{C68A3484-D384-466F-BB5C-902C5AFD25BA}" presName="parentText" presStyleLbl="node1" presStyleIdx="3" presStyleCnt="5" custScaleX="244714" custScaleY="70926" custLinFactNeighborX="-9142" custLinFactNeighborY="-22381">
        <dgm:presLayoutVars>
          <dgm:chMax val="1"/>
          <dgm:bulletEnabled val="1"/>
        </dgm:presLayoutVars>
      </dgm:prSet>
      <dgm:spPr/>
    </dgm:pt>
    <dgm:pt modelId="{FD9A7CA5-F66B-4BEB-85E5-AFF6615232C7}" type="pres">
      <dgm:prSet presAssocID="{70B72FCE-2005-4BEC-B866-F3B838949BFF}" presName="sp" presStyleCnt="0"/>
      <dgm:spPr/>
    </dgm:pt>
    <dgm:pt modelId="{62729AC8-46A6-449F-9C20-5004AA9F83BC}" type="pres">
      <dgm:prSet presAssocID="{246C7895-8806-4A0C-BC5B-B17DC30B5A8A}" presName="linNode" presStyleCnt="0"/>
      <dgm:spPr/>
    </dgm:pt>
    <dgm:pt modelId="{F78F2D23-C72F-4654-BA60-E53FC63887E6}" type="pres">
      <dgm:prSet presAssocID="{246C7895-8806-4A0C-BC5B-B17DC30B5A8A}" presName="parentText" presStyleLbl="node1" presStyleIdx="4" presStyleCnt="5" custScaleX="249204" custScaleY="91451" custLinFactNeighborX="-9142" custLinFactNeighborY="-28675">
        <dgm:presLayoutVars>
          <dgm:chMax val="1"/>
          <dgm:bulletEnabled val="1"/>
        </dgm:presLayoutVars>
      </dgm:prSet>
      <dgm:spPr/>
    </dgm:pt>
  </dgm:ptLst>
  <dgm:cxnLst>
    <dgm:cxn modelId="{BA7CBE33-D314-4F75-BEE1-6D221E6E1F74}" srcId="{7E194BBE-40D9-4BF8-BE5B-2AA5E516FC43}" destId="{246C7895-8806-4A0C-BC5B-B17DC30B5A8A}" srcOrd="4" destOrd="0" parTransId="{0C5AFF42-8E5C-4555-8AED-8EB962A63762}" sibTransId="{D50921B8-CFFC-4FC5-A8B8-9B8DD91B7ACA}"/>
    <dgm:cxn modelId="{7581CC36-6448-49D0-B4E2-39F0EC930EF5}" type="presOf" srcId="{7E194BBE-40D9-4BF8-BE5B-2AA5E516FC43}" destId="{18A819ED-C033-4B0A-94EB-94D5001CBE22}" srcOrd="0" destOrd="0" presId="urn:microsoft.com/office/officeart/2005/8/layout/vList5"/>
    <dgm:cxn modelId="{A0F5F741-40DE-43CB-B16D-DF90691776EE}" srcId="{7E194BBE-40D9-4BF8-BE5B-2AA5E516FC43}" destId="{D0820021-BD6D-46A4-93F1-87DB53CC2F17}" srcOrd="2" destOrd="0" parTransId="{30A5F1DC-5333-45DE-A819-A964D1C4E8ED}" sibTransId="{7E1D1CA3-D1F1-449F-9FF6-D8414A3FFA6C}"/>
    <dgm:cxn modelId="{23EB9E75-98CA-4D8C-A101-2F8D31B2033C}" type="presOf" srcId="{C68A3484-D384-466F-BB5C-902C5AFD25BA}" destId="{7351EAF9-1C0B-4E03-A2B1-404A8490CB56}" srcOrd="0" destOrd="0" presId="urn:microsoft.com/office/officeart/2005/8/layout/vList5"/>
    <dgm:cxn modelId="{442AB487-FC6B-4C99-88F8-D330BABF295D}" srcId="{7E194BBE-40D9-4BF8-BE5B-2AA5E516FC43}" destId="{DA4B511D-C0EC-432E-A029-28454C963018}" srcOrd="1" destOrd="0" parTransId="{1980D56D-C985-411F-8076-3D6E31754D7D}" sibTransId="{B9DCAC01-9A97-4B0C-AF3D-34902C11C4C8}"/>
    <dgm:cxn modelId="{7CEF6193-CF7E-404D-ADD9-DD4A3D7C872D}" type="presOf" srcId="{D0820021-BD6D-46A4-93F1-87DB53CC2F17}" destId="{A4D56CD6-F79D-43BF-8F99-4C6FFA9145DE}" srcOrd="0" destOrd="0" presId="urn:microsoft.com/office/officeart/2005/8/layout/vList5"/>
    <dgm:cxn modelId="{0C5CFCC7-8CCF-4897-90BC-374713265E09}" type="presOf" srcId="{764E2414-DF02-4909-8828-959714F10C68}" destId="{EB4E653A-A7C1-4C36-BD00-0CF63C1AC5A3}" srcOrd="0" destOrd="0" presId="urn:microsoft.com/office/officeart/2005/8/layout/vList5"/>
    <dgm:cxn modelId="{4E7890D3-6194-4A6F-A5DF-034A4067206D}" type="presOf" srcId="{DA4B511D-C0EC-432E-A029-28454C963018}" destId="{749E18C3-1102-4456-B74D-512F1F1A9131}" srcOrd="0" destOrd="0" presId="urn:microsoft.com/office/officeart/2005/8/layout/vList5"/>
    <dgm:cxn modelId="{C36901EB-1AC1-4DD8-96F1-A869DECC5281}" srcId="{7E194BBE-40D9-4BF8-BE5B-2AA5E516FC43}" destId="{764E2414-DF02-4909-8828-959714F10C68}" srcOrd="0" destOrd="0" parTransId="{10A04532-CEB1-4B2E-8E25-9E7E0512F8E2}" sibTransId="{C0AD3900-3A9D-40BA-859D-347566118C29}"/>
    <dgm:cxn modelId="{F8DCDFEC-99E4-4D61-958F-07F321DD3643}" srcId="{7E194BBE-40D9-4BF8-BE5B-2AA5E516FC43}" destId="{C68A3484-D384-466F-BB5C-902C5AFD25BA}" srcOrd="3" destOrd="0" parTransId="{12CE9708-E5F5-41AA-B141-BA8C2B156597}" sibTransId="{70B72FCE-2005-4BEC-B866-F3B838949BFF}"/>
    <dgm:cxn modelId="{61A323EF-9ED3-4F69-8AE2-1DA303990A96}" type="presOf" srcId="{246C7895-8806-4A0C-BC5B-B17DC30B5A8A}" destId="{F78F2D23-C72F-4654-BA60-E53FC63887E6}" srcOrd="0" destOrd="0" presId="urn:microsoft.com/office/officeart/2005/8/layout/vList5"/>
    <dgm:cxn modelId="{08B163DA-EA17-4F93-8F44-DE7729A105B7}" type="presParOf" srcId="{18A819ED-C033-4B0A-94EB-94D5001CBE22}" destId="{6BE7D16D-845B-4F02-9959-4DBC9905C93E}" srcOrd="0" destOrd="0" presId="urn:microsoft.com/office/officeart/2005/8/layout/vList5"/>
    <dgm:cxn modelId="{17D48F4E-C5C2-4463-AEEA-35C95F8CFD02}" type="presParOf" srcId="{6BE7D16D-845B-4F02-9959-4DBC9905C93E}" destId="{EB4E653A-A7C1-4C36-BD00-0CF63C1AC5A3}" srcOrd="0" destOrd="0" presId="urn:microsoft.com/office/officeart/2005/8/layout/vList5"/>
    <dgm:cxn modelId="{26C63DFD-D9FE-434A-9E75-8DED6815459C}" type="presParOf" srcId="{18A819ED-C033-4B0A-94EB-94D5001CBE22}" destId="{32E62B74-3031-4864-92E4-74080019392C}" srcOrd="1" destOrd="0" presId="urn:microsoft.com/office/officeart/2005/8/layout/vList5"/>
    <dgm:cxn modelId="{896C2D1E-AA00-4ADB-BB6D-A6C3396A8D63}" type="presParOf" srcId="{18A819ED-C033-4B0A-94EB-94D5001CBE22}" destId="{8F5C37AE-9E52-4886-A13A-3E2EC0DE2C58}" srcOrd="2" destOrd="0" presId="urn:microsoft.com/office/officeart/2005/8/layout/vList5"/>
    <dgm:cxn modelId="{9C330851-DC50-4E72-82AD-467A09412213}" type="presParOf" srcId="{8F5C37AE-9E52-4886-A13A-3E2EC0DE2C58}" destId="{749E18C3-1102-4456-B74D-512F1F1A9131}" srcOrd="0" destOrd="0" presId="urn:microsoft.com/office/officeart/2005/8/layout/vList5"/>
    <dgm:cxn modelId="{8DE44A73-12EC-4E08-BB3F-789165C89A3A}" type="presParOf" srcId="{18A819ED-C033-4B0A-94EB-94D5001CBE22}" destId="{42FDDF0F-4F9E-4A75-BA7A-AA46A5732A96}" srcOrd="3" destOrd="0" presId="urn:microsoft.com/office/officeart/2005/8/layout/vList5"/>
    <dgm:cxn modelId="{82E2AD5D-E877-49AD-B255-4170A094F368}" type="presParOf" srcId="{18A819ED-C033-4B0A-94EB-94D5001CBE22}" destId="{1F182AEA-3C2A-421E-A0A4-BC3F9070B07D}" srcOrd="4" destOrd="0" presId="urn:microsoft.com/office/officeart/2005/8/layout/vList5"/>
    <dgm:cxn modelId="{BFA53711-E22F-47B1-9A12-E04902E76497}" type="presParOf" srcId="{1F182AEA-3C2A-421E-A0A4-BC3F9070B07D}" destId="{A4D56CD6-F79D-43BF-8F99-4C6FFA9145DE}" srcOrd="0" destOrd="0" presId="urn:microsoft.com/office/officeart/2005/8/layout/vList5"/>
    <dgm:cxn modelId="{E789B920-94A2-4658-B7B4-B12145A13049}" type="presParOf" srcId="{18A819ED-C033-4B0A-94EB-94D5001CBE22}" destId="{78848982-6F36-4016-9857-14D22FCBEC76}" srcOrd="5" destOrd="0" presId="urn:microsoft.com/office/officeart/2005/8/layout/vList5"/>
    <dgm:cxn modelId="{34A816B3-5234-457E-83C8-8E6EB6810B62}" type="presParOf" srcId="{18A819ED-C033-4B0A-94EB-94D5001CBE22}" destId="{3EE77003-0481-4082-8D6D-56BC9BA795C2}" srcOrd="6" destOrd="0" presId="urn:microsoft.com/office/officeart/2005/8/layout/vList5"/>
    <dgm:cxn modelId="{0D575CBC-17D2-4AB5-AE2A-38F2A170B15D}" type="presParOf" srcId="{3EE77003-0481-4082-8D6D-56BC9BA795C2}" destId="{7351EAF9-1C0B-4E03-A2B1-404A8490CB56}" srcOrd="0" destOrd="0" presId="urn:microsoft.com/office/officeart/2005/8/layout/vList5"/>
    <dgm:cxn modelId="{8048CF9C-BA9A-4F98-A262-8B17FCE4A3D7}" type="presParOf" srcId="{18A819ED-C033-4B0A-94EB-94D5001CBE22}" destId="{FD9A7CA5-F66B-4BEB-85E5-AFF6615232C7}" srcOrd="7" destOrd="0" presId="urn:microsoft.com/office/officeart/2005/8/layout/vList5"/>
    <dgm:cxn modelId="{82A57DB7-4BAF-4B52-AD91-CA2B3FFC8A70}" type="presParOf" srcId="{18A819ED-C033-4B0A-94EB-94D5001CBE22}" destId="{62729AC8-46A6-449F-9C20-5004AA9F83BC}" srcOrd="8" destOrd="0" presId="urn:microsoft.com/office/officeart/2005/8/layout/vList5"/>
    <dgm:cxn modelId="{7D72E452-72E1-4C98-89BC-594270516D09}" type="presParOf" srcId="{62729AC8-46A6-449F-9C20-5004AA9F83BC}" destId="{F78F2D23-C72F-4654-BA60-E53FC63887E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AA1AB8-2E69-446B-83C6-0C0CF0C021B5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6ABD55F-8D91-41F3-B01E-D91F193C639B}">
      <dgm:prSet custT="1"/>
      <dgm:spPr/>
      <dgm:t>
        <a:bodyPr/>
        <a:lstStyle/>
        <a:p>
          <a:pPr rtl="0"/>
          <a:r>
            <a:rPr lang="ru-RU" sz="2000" dirty="0"/>
            <a:t>1.</a:t>
          </a:r>
        </a:p>
      </dgm:t>
    </dgm:pt>
    <dgm:pt modelId="{2CA56122-4CC8-4200-8B34-4B56114D0298}" type="parTrans" cxnId="{914B0F4F-EA30-4EB1-B234-F78D9FC3CE6B}">
      <dgm:prSet/>
      <dgm:spPr/>
      <dgm:t>
        <a:bodyPr/>
        <a:lstStyle/>
        <a:p>
          <a:endParaRPr lang="ru-RU"/>
        </a:p>
      </dgm:t>
    </dgm:pt>
    <dgm:pt modelId="{55440809-31D8-45D8-866D-69074EA90111}" type="sibTrans" cxnId="{914B0F4F-EA30-4EB1-B234-F78D9FC3CE6B}">
      <dgm:prSet/>
      <dgm:spPr/>
      <dgm:t>
        <a:bodyPr/>
        <a:lstStyle/>
        <a:p>
          <a:endParaRPr lang="ru-RU"/>
        </a:p>
      </dgm:t>
    </dgm:pt>
    <dgm:pt modelId="{875CCD3E-594F-43C7-A176-959D228417E4}">
      <dgm:prSet custT="1"/>
      <dgm:spPr/>
      <dgm:t>
        <a:bodyPr/>
        <a:lstStyle/>
        <a:p>
          <a:pPr rtl="0"/>
          <a:r>
            <a:rPr lang="ru-RU" sz="2000" dirty="0">
              <a:latin typeface="Times New Roman" pitchFamily="18" charset="0"/>
              <a:cs typeface="Times New Roman" pitchFamily="18" charset="0"/>
            </a:rPr>
            <a:t>2.</a:t>
          </a:r>
        </a:p>
      </dgm:t>
    </dgm:pt>
    <dgm:pt modelId="{A95DEE30-9559-4129-BCE4-DDDDFD873224}" type="parTrans" cxnId="{009CC3B9-4A8E-4C8D-82B3-49DEB97C8F93}">
      <dgm:prSet/>
      <dgm:spPr/>
      <dgm:t>
        <a:bodyPr/>
        <a:lstStyle/>
        <a:p>
          <a:endParaRPr lang="ru-RU"/>
        </a:p>
      </dgm:t>
    </dgm:pt>
    <dgm:pt modelId="{2BA06E19-094F-4937-9B51-85E1C8764F1D}" type="sibTrans" cxnId="{009CC3B9-4A8E-4C8D-82B3-49DEB97C8F93}">
      <dgm:prSet/>
      <dgm:spPr/>
      <dgm:t>
        <a:bodyPr/>
        <a:lstStyle/>
        <a:p>
          <a:endParaRPr lang="ru-RU"/>
        </a:p>
      </dgm:t>
    </dgm:pt>
    <dgm:pt modelId="{57AB0B28-96F2-45FF-A764-88472816EBC0}">
      <dgm:prSet custT="1"/>
      <dgm:spPr/>
      <dgm:t>
        <a:bodyPr/>
        <a:lstStyle/>
        <a:p>
          <a:pPr rtl="0"/>
          <a:r>
            <a:rPr lang="ru-RU" sz="2000" dirty="0">
              <a:latin typeface="Times New Roman" pitchFamily="18" charset="0"/>
              <a:cs typeface="Times New Roman" pitchFamily="18" charset="0"/>
            </a:rPr>
            <a:t>3.</a:t>
          </a:r>
        </a:p>
      </dgm:t>
    </dgm:pt>
    <dgm:pt modelId="{07389604-8AC0-42A9-A317-96563C52455C}" type="parTrans" cxnId="{D48BC8ED-E29F-4FD9-A738-72A891294C68}">
      <dgm:prSet/>
      <dgm:spPr/>
      <dgm:t>
        <a:bodyPr/>
        <a:lstStyle/>
        <a:p>
          <a:endParaRPr lang="ru-RU"/>
        </a:p>
      </dgm:t>
    </dgm:pt>
    <dgm:pt modelId="{5B60DA0F-74C7-400B-AF54-986690D5D74C}" type="sibTrans" cxnId="{D48BC8ED-E29F-4FD9-A738-72A891294C68}">
      <dgm:prSet/>
      <dgm:spPr/>
      <dgm:t>
        <a:bodyPr/>
        <a:lstStyle/>
        <a:p>
          <a:endParaRPr lang="ru-RU"/>
        </a:p>
      </dgm:t>
    </dgm:pt>
    <dgm:pt modelId="{95429B1C-CE9E-4945-A3F2-FB516410CBDB}">
      <dgm:prSet custT="1"/>
      <dgm:spPr/>
      <dgm:t>
        <a:bodyPr/>
        <a:lstStyle/>
        <a:p>
          <a:pPr rtl="0"/>
          <a:r>
            <a:rPr lang="ru-RU" sz="2000" dirty="0">
              <a:latin typeface="Times New Roman" pitchFamily="18" charset="0"/>
              <a:cs typeface="Times New Roman" pitchFamily="18" charset="0"/>
            </a:rPr>
            <a:t>4.</a:t>
          </a:r>
        </a:p>
      </dgm:t>
    </dgm:pt>
    <dgm:pt modelId="{B1ED9DC3-08CA-4AB6-9F15-C1C82657B3C9}" type="parTrans" cxnId="{D725B67D-BF5E-4C26-A1C8-A92666DF5423}">
      <dgm:prSet/>
      <dgm:spPr/>
      <dgm:t>
        <a:bodyPr/>
        <a:lstStyle/>
        <a:p>
          <a:endParaRPr lang="ru-RU"/>
        </a:p>
      </dgm:t>
    </dgm:pt>
    <dgm:pt modelId="{1D817DC9-777A-4270-B9E9-9E9DF3D9D41F}" type="sibTrans" cxnId="{D725B67D-BF5E-4C26-A1C8-A92666DF5423}">
      <dgm:prSet/>
      <dgm:spPr/>
      <dgm:t>
        <a:bodyPr/>
        <a:lstStyle/>
        <a:p>
          <a:endParaRPr lang="ru-RU"/>
        </a:p>
      </dgm:t>
    </dgm:pt>
    <dgm:pt modelId="{8D78EC44-93F0-4D3E-81FA-0F009DF94B1C}">
      <dgm:prSet custT="1"/>
      <dgm:spPr/>
      <dgm:t>
        <a:bodyPr/>
        <a:lstStyle/>
        <a:p>
          <a:pPr rtl="0"/>
          <a:r>
            <a:rPr lang="ru-RU" sz="2000" dirty="0">
              <a:latin typeface="Times New Roman" pitchFamily="18" charset="0"/>
              <a:cs typeface="Times New Roman" pitchFamily="18" charset="0"/>
            </a:rPr>
            <a:t>5.</a:t>
          </a:r>
        </a:p>
      </dgm:t>
    </dgm:pt>
    <dgm:pt modelId="{C0E7A2FA-8232-4270-A1C7-2EB15B1FD7A3}" type="parTrans" cxnId="{F3FEAFD1-8D99-4707-83DC-31431A833BFC}">
      <dgm:prSet/>
      <dgm:spPr/>
      <dgm:t>
        <a:bodyPr/>
        <a:lstStyle/>
        <a:p>
          <a:endParaRPr lang="ru-RU"/>
        </a:p>
      </dgm:t>
    </dgm:pt>
    <dgm:pt modelId="{8580DC03-55C3-4981-B437-33CAD86C7A34}" type="sibTrans" cxnId="{F3FEAFD1-8D99-4707-83DC-31431A833BFC}">
      <dgm:prSet/>
      <dgm:spPr/>
      <dgm:t>
        <a:bodyPr/>
        <a:lstStyle/>
        <a:p>
          <a:endParaRPr lang="ru-RU"/>
        </a:p>
      </dgm:t>
    </dgm:pt>
    <dgm:pt modelId="{18EDF4B3-38D9-4326-898C-5418969A756C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Можно выделить четыре вида материальной ответственности работодателя:</a:t>
          </a: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EF9BB504-81DD-4D9D-BC5B-77FA65367BE0}" type="parTrans" cxnId="{42927AAF-031F-4D1C-8B96-6ABCDCB555C5}">
      <dgm:prSet/>
      <dgm:spPr/>
      <dgm:t>
        <a:bodyPr/>
        <a:lstStyle/>
        <a:p>
          <a:endParaRPr lang="ru-RU"/>
        </a:p>
      </dgm:t>
    </dgm:pt>
    <dgm:pt modelId="{A31BE612-2CB7-40CE-8264-DA6C2032F71C}" type="sibTrans" cxnId="{42927AAF-031F-4D1C-8B96-6ABCDCB555C5}">
      <dgm:prSet/>
      <dgm:spPr/>
      <dgm:t>
        <a:bodyPr/>
        <a:lstStyle/>
        <a:p>
          <a:endParaRPr lang="ru-RU"/>
        </a:p>
      </dgm:t>
    </dgm:pt>
    <dgm:pt modelId="{EBC020AE-0403-43B6-822B-60E624D55AB1}">
      <dgm:prSet/>
      <dgm:spPr/>
      <dgm:t>
        <a:bodyPr/>
        <a:lstStyle/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/>
            <a:t>Материальная ответственность, причиненная в результате незаконного лишения работника возможности трудиться. (ст. 234 ТК РФ)</a:t>
          </a:r>
        </a:p>
        <a:p>
          <a:pPr marL="57150" indent="0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dirty="0"/>
        </a:p>
      </dgm:t>
    </dgm:pt>
    <dgm:pt modelId="{BDC3677E-1249-4B48-AF1E-CF06C8CB73F2}" type="parTrans" cxnId="{EDA0178E-F975-4AF7-B427-9CC5222D0492}">
      <dgm:prSet/>
      <dgm:spPr/>
      <dgm:t>
        <a:bodyPr/>
        <a:lstStyle/>
        <a:p>
          <a:endParaRPr lang="ru-RU"/>
        </a:p>
      </dgm:t>
    </dgm:pt>
    <dgm:pt modelId="{000F7919-E483-46DC-BC40-5D616BC88B60}" type="sibTrans" cxnId="{EDA0178E-F975-4AF7-B427-9CC5222D0492}">
      <dgm:prSet/>
      <dgm:spPr/>
      <dgm:t>
        <a:bodyPr/>
        <a:lstStyle/>
        <a:p>
          <a:endParaRPr lang="ru-RU"/>
        </a:p>
      </dgm:t>
    </dgm:pt>
    <dgm:pt modelId="{954DFD29-9458-497D-B1AE-C185E2131084}">
      <dgm:prSet/>
      <dgm:spPr/>
      <dgm:t>
        <a:bodyPr/>
        <a:lstStyle/>
        <a:p>
          <a:pPr rtl="0"/>
          <a:r>
            <a:rPr lang="ru-RU" dirty="0"/>
            <a:t>Материальную ответственность работодателя за ущерб, причиненный имуществу работника. (235 ТК РФ)</a:t>
          </a:r>
        </a:p>
      </dgm:t>
    </dgm:pt>
    <dgm:pt modelId="{7087A33F-6C1D-4F13-A18F-E4D41D5649B8}" type="parTrans" cxnId="{3AD2C9F1-AA8E-441D-B23D-084EBC3C703F}">
      <dgm:prSet/>
      <dgm:spPr/>
      <dgm:t>
        <a:bodyPr/>
        <a:lstStyle/>
        <a:p>
          <a:endParaRPr lang="ru-RU"/>
        </a:p>
      </dgm:t>
    </dgm:pt>
    <dgm:pt modelId="{EBE3B188-CF62-49CF-BFEA-41394DB54CAC}" type="sibTrans" cxnId="{3AD2C9F1-AA8E-441D-B23D-084EBC3C703F}">
      <dgm:prSet/>
      <dgm:spPr/>
      <dgm:t>
        <a:bodyPr/>
        <a:lstStyle/>
        <a:p>
          <a:endParaRPr lang="ru-RU"/>
        </a:p>
      </dgm:t>
    </dgm:pt>
    <dgm:pt modelId="{3DE63216-3D32-4E36-8A1D-AE5F1BB8B1A5}">
      <dgm:prSet/>
      <dgm:spPr/>
      <dgm:t>
        <a:bodyPr/>
        <a:lstStyle/>
        <a:p>
          <a:pPr rtl="0"/>
          <a:r>
            <a:rPr lang="ru-RU" dirty="0"/>
            <a:t>Материальная ответственность, за задержку выплаты заработной платы, оплаты отпуска, расчета при увольнении и иных выплат полагающихся работнику.(236 ТК РФ)</a:t>
          </a:r>
        </a:p>
      </dgm:t>
    </dgm:pt>
    <dgm:pt modelId="{68750877-695A-4C49-9934-2ED853BC1627}" type="parTrans" cxnId="{BC3D2CFC-5FBD-4C94-9A6C-F9F9714D6DF2}">
      <dgm:prSet/>
      <dgm:spPr/>
      <dgm:t>
        <a:bodyPr/>
        <a:lstStyle/>
        <a:p>
          <a:endParaRPr lang="ru-RU"/>
        </a:p>
      </dgm:t>
    </dgm:pt>
    <dgm:pt modelId="{A8F82E9F-1186-440B-AE6A-1565E6D6BC7C}" type="sibTrans" cxnId="{BC3D2CFC-5FBD-4C94-9A6C-F9F9714D6DF2}">
      <dgm:prSet/>
      <dgm:spPr/>
      <dgm:t>
        <a:bodyPr/>
        <a:lstStyle/>
        <a:p>
          <a:endParaRPr lang="ru-RU"/>
        </a:p>
      </dgm:t>
    </dgm:pt>
    <dgm:pt modelId="{76DD3997-8633-4E38-A8A5-DF06473C79FD}">
      <dgm:prSet/>
      <dgm:spPr/>
      <dgm:t>
        <a:bodyPr/>
        <a:lstStyle/>
        <a:p>
          <a:pPr rtl="0"/>
          <a:r>
            <a:rPr lang="ru-RU"/>
            <a:t>Возмещение морального вреда. (237 ТК РФ)</a:t>
          </a:r>
        </a:p>
      </dgm:t>
    </dgm:pt>
    <dgm:pt modelId="{8104BF2B-C112-43AE-B51A-D04DF747BA1D}" type="parTrans" cxnId="{9FBFAAE2-691A-45FA-9C2F-17F26022F968}">
      <dgm:prSet/>
      <dgm:spPr/>
      <dgm:t>
        <a:bodyPr/>
        <a:lstStyle/>
        <a:p>
          <a:endParaRPr lang="ru-RU"/>
        </a:p>
      </dgm:t>
    </dgm:pt>
    <dgm:pt modelId="{9B5BA25E-8679-419D-99C0-36DC59062AC8}" type="sibTrans" cxnId="{9FBFAAE2-691A-45FA-9C2F-17F26022F968}">
      <dgm:prSet/>
      <dgm:spPr/>
      <dgm:t>
        <a:bodyPr/>
        <a:lstStyle/>
        <a:p>
          <a:endParaRPr lang="ru-RU"/>
        </a:p>
      </dgm:t>
    </dgm:pt>
    <dgm:pt modelId="{CC85A501-6C32-418D-BA14-2151B47C909B}" type="pres">
      <dgm:prSet presAssocID="{16AA1AB8-2E69-446B-83C6-0C0CF0C021B5}" presName="linearFlow" presStyleCnt="0">
        <dgm:presLayoutVars>
          <dgm:dir/>
          <dgm:animLvl val="lvl"/>
          <dgm:resizeHandles val="exact"/>
        </dgm:presLayoutVars>
      </dgm:prSet>
      <dgm:spPr/>
    </dgm:pt>
    <dgm:pt modelId="{B435B75B-9ABE-4C78-B476-2EAD88BCB7A0}" type="pres">
      <dgm:prSet presAssocID="{86ABD55F-8D91-41F3-B01E-D91F193C639B}" presName="composite" presStyleCnt="0"/>
      <dgm:spPr/>
    </dgm:pt>
    <dgm:pt modelId="{C5F59A43-98A8-47FA-8B88-F10080A89FDD}" type="pres">
      <dgm:prSet presAssocID="{86ABD55F-8D91-41F3-B01E-D91F193C639B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0F8EB7A7-C06B-4FC1-BE8A-67B12375BCEC}" type="pres">
      <dgm:prSet presAssocID="{86ABD55F-8D91-41F3-B01E-D91F193C639B}" presName="descendantText" presStyleLbl="alignAcc1" presStyleIdx="0" presStyleCnt="5">
        <dgm:presLayoutVars>
          <dgm:bulletEnabled val="1"/>
        </dgm:presLayoutVars>
      </dgm:prSet>
      <dgm:spPr/>
    </dgm:pt>
    <dgm:pt modelId="{0F51ABF8-0036-48A0-940D-2A6DBE578D49}" type="pres">
      <dgm:prSet presAssocID="{55440809-31D8-45D8-866D-69074EA90111}" presName="sp" presStyleCnt="0"/>
      <dgm:spPr/>
    </dgm:pt>
    <dgm:pt modelId="{BBC8910C-EC9C-480E-A4B4-16F8B2FE5DD1}" type="pres">
      <dgm:prSet presAssocID="{875CCD3E-594F-43C7-A176-959D228417E4}" presName="composite" presStyleCnt="0"/>
      <dgm:spPr/>
    </dgm:pt>
    <dgm:pt modelId="{B0D9E3E2-7CFA-4C86-A496-D1C671EBD612}" type="pres">
      <dgm:prSet presAssocID="{875CCD3E-594F-43C7-A176-959D228417E4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9C7B4FC0-76AD-4CDA-B143-BEE15BB05203}" type="pres">
      <dgm:prSet presAssocID="{875CCD3E-594F-43C7-A176-959D228417E4}" presName="descendantText" presStyleLbl="alignAcc1" presStyleIdx="1" presStyleCnt="5">
        <dgm:presLayoutVars>
          <dgm:bulletEnabled val="1"/>
        </dgm:presLayoutVars>
      </dgm:prSet>
      <dgm:spPr/>
    </dgm:pt>
    <dgm:pt modelId="{29EB7862-2FF6-4398-9446-A50D1A667A06}" type="pres">
      <dgm:prSet presAssocID="{2BA06E19-094F-4937-9B51-85E1C8764F1D}" presName="sp" presStyleCnt="0"/>
      <dgm:spPr/>
    </dgm:pt>
    <dgm:pt modelId="{95EECBCB-D7F2-4A40-BCA0-58E89A4C2DBC}" type="pres">
      <dgm:prSet presAssocID="{57AB0B28-96F2-45FF-A764-88472816EBC0}" presName="composite" presStyleCnt="0"/>
      <dgm:spPr/>
    </dgm:pt>
    <dgm:pt modelId="{EDE608CA-04FE-4040-9EEF-7B2CDD032CFC}" type="pres">
      <dgm:prSet presAssocID="{57AB0B28-96F2-45FF-A764-88472816EBC0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0EFB20F5-180B-4517-ABB6-11E58828AE4B}" type="pres">
      <dgm:prSet presAssocID="{57AB0B28-96F2-45FF-A764-88472816EBC0}" presName="descendantText" presStyleLbl="alignAcc1" presStyleIdx="2" presStyleCnt="5">
        <dgm:presLayoutVars>
          <dgm:bulletEnabled val="1"/>
        </dgm:presLayoutVars>
      </dgm:prSet>
      <dgm:spPr/>
    </dgm:pt>
    <dgm:pt modelId="{F5A1A628-6994-4EE6-A8DF-4CFB3D87BF3B}" type="pres">
      <dgm:prSet presAssocID="{5B60DA0F-74C7-400B-AF54-986690D5D74C}" presName="sp" presStyleCnt="0"/>
      <dgm:spPr/>
    </dgm:pt>
    <dgm:pt modelId="{FF76B73F-5DE5-467A-9A5C-34054FE7E880}" type="pres">
      <dgm:prSet presAssocID="{95429B1C-CE9E-4945-A3F2-FB516410CBDB}" presName="composite" presStyleCnt="0"/>
      <dgm:spPr/>
    </dgm:pt>
    <dgm:pt modelId="{CAE54D12-D26F-4FA8-921B-0D41EC93CDE5}" type="pres">
      <dgm:prSet presAssocID="{95429B1C-CE9E-4945-A3F2-FB516410CBDB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00FB1F39-0FD0-45DD-A6BC-65EE7840A057}" type="pres">
      <dgm:prSet presAssocID="{95429B1C-CE9E-4945-A3F2-FB516410CBDB}" presName="descendantText" presStyleLbl="alignAcc1" presStyleIdx="3" presStyleCnt="5">
        <dgm:presLayoutVars>
          <dgm:bulletEnabled val="1"/>
        </dgm:presLayoutVars>
      </dgm:prSet>
      <dgm:spPr/>
    </dgm:pt>
    <dgm:pt modelId="{4BD5AD96-5EF4-4790-8118-41EF6A0F29F3}" type="pres">
      <dgm:prSet presAssocID="{1D817DC9-777A-4270-B9E9-9E9DF3D9D41F}" presName="sp" presStyleCnt="0"/>
      <dgm:spPr/>
    </dgm:pt>
    <dgm:pt modelId="{025C68EC-F17F-4DBF-8CA5-050B56EF18C0}" type="pres">
      <dgm:prSet presAssocID="{8D78EC44-93F0-4D3E-81FA-0F009DF94B1C}" presName="composite" presStyleCnt="0"/>
      <dgm:spPr/>
    </dgm:pt>
    <dgm:pt modelId="{8FC1700E-47D3-4399-97F2-62A7EC0F88DB}" type="pres">
      <dgm:prSet presAssocID="{8D78EC44-93F0-4D3E-81FA-0F009DF94B1C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4BF53C23-BF2D-455A-9757-5654183B7C74}" type="pres">
      <dgm:prSet presAssocID="{8D78EC44-93F0-4D3E-81FA-0F009DF94B1C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5FE7C501-8C7C-4F47-BF73-97DBD37BAAE2}" type="presOf" srcId="{57AB0B28-96F2-45FF-A764-88472816EBC0}" destId="{EDE608CA-04FE-4040-9EEF-7B2CDD032CFC}" srcOrd="0" destOrd="0" presId="urn:microsoft.com/office/officeart/2005/8/layout/chevron2"/>
    <dgm:cxn modelId="{52962517-0E0A-4E49-9F14-A41A73454134}" type="presOf" srcId="{875CCD3E-594F-43C7-A176-959D228417E4}" destId="{B0D9E3E2-7CFA-4C86-A496-D1C671EBD612}" srcOrd="0" destOrd="0" presId="urn:microsoft.com/office/officeart/2005/8/layout/chevron2"/>
    <dgm:cxn modelId="{C9512022-07A1-4DDE-9CEB-3D9991F6EBF5}" type="presOf" srcId="{86ABD55F-8D91-41F3-B01E-D91F193C639B}" destId="{C5F59A43-98A8-47FA-8B88-F10080A89FDD}" srcOrd="0" destOrd="0" presId="urn:microsoft.com/office/officeart/2005/8/layout/chevron2"/>
    <dgm:cxn modelId="{F1259E35-0CEC-4B79-B5A4-248AB69EAE65}" type="presOf" srcId="{3DE63216-3D32-4E36-8A1D-AE5F1BB8B1A5}" destId="{00FB1F39-0FD0-45DD-A6BC-65EE7840A057}" srcOrd="0" destOrd="0" presId="urn:microsoft.com/office/officeart/2005/8/layout/chevron2"/>
    <dgm:cxn modelId="{AC6C786B-E338-47A8-A016-23D60D896B85}" type="presOf" srcId="{16AA1AB8-2E69-446B-83C6-0C0CF0C021B5}" destId="{CC85A501-6C32-418D-BA14-2151B47C909B}" srcOrd="0" destOrd="0" presId="urn:microsoft.com/office/officeart/2005/8/layout/chevron2"/>
    <dgm:cxn modelId="{E1D4AE6B-2BDA-4D75-9C72-B3FE978CA6C4}" type="presOf" srcId="{8D78EC44-93F0-4D3E-81FA-0F009DF94B1C}" destId="{8FC1700E-47D3-4399-97F2-62A7EC0F88DB}" srcOrd="0" destOrd="0" presId="urn:microsoft.com/office/officeart/2005/8/layout/chevron2"/>
    <dgm:cxn modelId="{914B0F4F-EA30-4EB1-B234-F78D9FC3CE6B}" srcId="{16AA1AB8-2E69-446B-83C6-0C0CF0C021B5}" destId="{86ABD55F-8D91-41F3-B01E-D91F193C639B}" srcOrd="0" destOrd="0" parTransId="{2CA56122-4CC8-4200-8B34-4B56114D0298}" sibTransId="{55440809-31D8-45D8-866D-69074EA90111}"/>
    <dgm:cxn modelId="{D725B67D-BF5E-4C26-A1C8-A92666DF5423}" srcId="{16AA1AB8-2E69-446B-83C6-0C0CF0C021B5}" destId="{95429B1C-CE9E-4945-A3F2-FB516410CBDB}" srcOrd="3" destOrd="0" parTransId="{B1ED9DC3-08CA-4AB6-9F15-C1C82657B3C9}" sibTransId="{1D817DC9-777A-4270-B9E9-9E9DF3D9D41F}"/>
    <dgm:cxn modelId="{EDA0178E-F975-4AF7-B427-9CC5222D0492}" srcId="{875CCD3E-594F-43C7-A176-959D228417E4}" destId="{EBC020AE-0403-43B6-822B-60E624D55AB1}" srcOrd="0" destOrd="0" parTransId="{BDC3677E-1249-4B48-AF1E-CF06C8CB73F2}" sibTransId="{000F7919-E483-46DC-BC40-5D616BC88B60}"/>
    <dgm:cxn modelId="{CF8BF2A1-FA20-4B96-8835-7AA107E80E4E}" type="presOf" srcId="{EBC020AE-0403-43B6-822B-60E624D55AB1}" destId="{9C7B4FC0-76AD-4CDA-B143-BEE15BB05203}" srcOrd="0" destOrd="0" presId="urn:microsoft.com/office/officeart/2005/8/layout/chevron2"/>
    <dgm:cxn modelId="{34C45AAB-8E64-4FC7-9BB5-62ADA6CA225E}" type="presOf" srcId="{954DFD29-9458-497D-B1AE-C185E2131084}" destId="{0EFB20F5-180B-4517-ABB6-11E58828AE4B}" srcOrd="0" destOrd="0" presId="urn:microsoft.com/office/officeart/2005/8/layout/chevron2"/>
    <dgm:cxn modelId="{42927AAF-031F-4D1C-8B96-6ABCDCB555C5}" srcId="{86ABD55F-8D91-41F3-B01E-D91F193C639B}" destId="{18EDF4B3-38D9-4326-898C-5418969A756C}" srcOrd="0" destOrd="0" parTransId="{EF9BB504-81DD-4D9D-BC5B-77FA65367BE0}" sibTransId="{A31BE612-2CB7-40CE-8264-DA6C2032F71C}"/>
    <dgm:cxn modelId="{15DD89B3-5118-4CCD-BBC9-D12B760FA71D}" type="presOf" srcId="{18EDF4B3-38D9-4326-898C-5418969A756C}" destId="{0F8EB7A7-C06B-4FC1-BE8A-67B12375BCEC}" srcOrd="0" destOrd="0" presId="urn:microsoft.com/office/officeart/2005/8/layout/chevron2"/>
    <dgm:cxn modelId="{9AD8A2B3-C9F4-43ED-A61D-A19A987F807D}" type="presOf" srcId="{76DD3997-8633-4E38-A8A5-DF06473C79FD}" destId="{4BF53C23-BF2D-455A-9757-5654183B7C74}" srcOrd="0" destOrd="0" presId="urn:microsoft.com/office/officeart/2005/8/layout/chevron2"/>
    <dgm:cxn modelId="{657673B7-6157-404E-9CB2-057C75EDA870}" type="presOf" srcId="{95429B1C-CE9E-4945-A3F2-FB516410CBDB}" destId="{CAE54D12-D26F-4FA8-921B-0D41EC93CDE5}" srcOrd="0" destOrd="0" presId="urn:microsoft.com/office/officeart/2005/8/layout/chevron2"/>
    <dgm:cxn modelId="{009CC3B9-4A8E-4C8D-82B3-49DEB97C8F93}" srcId="{16AA1AB8-2E69-446B-83C6-0C0CF0C021B5}" destId="{875CCD3E-594F-43C7-A176-959D228417E4}" srcOrd="1" destOrd="0" parTransId="{A95DEE30-9559-4129-BCE4-DDDDFD873224}" sibTransId="{2BA06E19-094F-4937-9B51-85E1C8764F1D}"/>
    <dgm:cxn modelId="{F3FEAFD1-8D99-4707-83DC-31431A833BFC}" srcId="{16AA1AB8-2E69-446B-83C6-0C0CF0C021B5}" destId="{8D78EC44-93F0-4D3E-81FA-0F009DF94B1C}" srcOrd="4" destOrd="0" parTransId="{C0E7A2FA-8232-4270-A1C7-2EB15B1FD7A3}" sibTransId="{8580DC03-55C3-4981-B437-33CAD86C7A34}"/>
    <dgm:cxn modelId="{9FBFAAE2-691A-45FA-9C2F-17F26022F968}" srcId="{8D78EC44-93F0-4D3E-81FA-0F009DF94B1C}" destId="{76DD3997-8633-4E38-A8A5-DF06473C79FD}" srcOrd="0" destOrd="0" parTransId="{8104BF2B-C112-43AE-B51A-D04DF747BA1D}" sibTransId="{9B5BA25E-8679-419D-99C0-36DC59062AC8}"/>
    <dgm:cxn modelId="{D48BC8ED-E29F-4FD9-A738-72A891294C68}" srcId="{16AA1AB8-2E69-446B-83C6-0C0CF0C021B5}" destId="{57AB0B28-96F2-45FF-A764-88472816EBC0}" srcOrd="2" destOrd="0" parTransId="{07389604-8AC0-42A9-A317-96563C52455C}" sibTransId="{5B60DA0F-74C7-400B-AF54-986690D5D74C}"/>
    <dgm:cxn modelId="{3AD2C9F1-AA8E-441D-B23D-084EBC3C703F}" srcId="{57AB0B28-96F2-45FF-A764-88472816EBC0}" destId="{954DFD29-9458-497D-B1AE-C185E2131084}" srcOrd="0" destOrd="0" parTransId="{7087A33F-6C1D-4F13-A18F-E4D41D5649B8}" sibTransId="{EBE3B188-CF62-49CF-BFEA-41394DB54CAC}"/>
    <dgm:cxn modelId="{BC3D2CFC-5FBD-4C94-9A6C-F9F9714D6DF2}" srcId="{95429B1C-CE9E-4945-A3F2-FB516410CBDB}" destId="{3DE63216-3D32-4E36-8A1D-AE5F1BB8B1A5}" srcOrd="0" destOrd="0" parTransId="{68750877-695A-4C49-9934-2ED853BC1627}" sibTransId="{A8F82E9F-1186-440B-AE6A-1565E6D6BC7C}"/>
    <dgm:cxn modelId="{5076F53D-BD5C-470C-93A8-2DE1C095B3BD}" type="presParOf" srcId="{CC85A501-6C32-418D-BA14-2151B47C909B}" destId="{B435B75B-9ABE-4C78-B476-2EAD88BCB7A0}" srcOrd="0" destOrd="0" presId="urn:microsoft.com/office/officeart/2005/8/layout/chevron2"/>
    <dgm:cxn modelId="{B85C5A97-CE98-47E3-83E4-CFB97A743386}" type="presParOf" srcId="{B435B75B-9ABE-4C78-B476-2EAD88BCB7A0}" destId="{C5F59A43-98A8-47FA-8B88-F10080A89FDD}" srcOrd="0" destOrd="0" presId="urn:microsoft.com/office/officeart/2005/8/layout/chevron2"/>
    <dgm:cxn modelId="{2852E0F6-6DD3-4178-B452-D864BE1D6CA7}" type="presParOf" srcId="{B435B75B-9ABE-4C78-B476-2EAD88BCB7A0}" destId="{0F8EB7A7-C06B-4FC1-BE8A-67B12375BCEC}" srcOrd="1" destOrd="0" presId="urn:microsoft.com/office/officeart/2005/8/layout/chevron2"/>
    <dgm:cxn modelId="{579DFEB5-ADC6-41D3-A222-D8673A68420C}" type="presParOf" srcId="{CC85A501-6C32-418D-BA14-2151B47C909B}" destId="{0F51ABF8-0036-48A0-940D-2A6DBE578D49}" srcOrd="1" destOrd="0" presId="urn:microsoft.com/office/officeart/2005/8/layout/chevron2"/>
    <dgm:cxn modelId="{B74FE19A-C250-4F87-B78A-BD704B8136BB}" type="presParOf" srcId="{CC85A501-6C32-418D-BA14-2151B47C909B}" destId="{BBC8910C-EC9C-480E-A4B4-16F8B2FE5DD1}" srcOrd="2" destOrd="0" presId="urn:microsoft.com/office/officeart/2005/8/layout/chevron2"/>
    <dgm:cxn modelId="{675AD7C0-5177-4AF5-93D7-B1DEEBF22B2E}" type="presParOf" srcId="{BBC8910C-EC9C-480E-A4B4-16F8B2FE5DD1}" destId="{B0D9E3E2-7CFA-4C86-A496-D1C671EBD612}" srcOrd="0" destOrd="0" presId="urn:microsoft.com/office/officeart/2005/8/layout/chevron2"/>
    <dgm:cxn modelId="{CB3CDDD9-6871-4D94-ACAF-15E85DE8EF62}" type="presParOf" srcId="{BBC8910C-EC9C-480E-A4B4-16F8B2FE5DD1}" destId="{9C7B4FC0-76AD-4CDA-B143-BEE15BB05203}" srcOrd="1" destOrd="0" presId="urn:microsoft.com/office/officeart/2005/8/layout/chevron2"/>
    <dgm:cxn modelId="{DDF4658B-1334-45DC-A112-5CFE7BB7F457}" type="presParOf" srcId="{CC85A501-6C32-418D-BA14-2151B47C909B}" destId="{29EB7862-2FF6-4398-9446-A50D1A667A06}" srcOrd="3" destOrd="0" presId="urn:microsoft.com/office/officeart/2005/8/layout/chevron2"/>
    <dgm:cxn modelId="{21F98F03-C948-4C3D-9227-B28656E3B7DC}" type="presParOf" srcId="{CC85A501-6C32-418D-BA14-2151B47C909B}" destId="{95EECBCB-D7F2-4A40-BCA0-58E89A4C2DBC}" srcOrd="4" destOrd="0" presId="urn:microsoft.com/office/officeart/2005/8/layout/chevron2"/>
    <dgm:cxn modelId="{5D0186DA-078F-432D-95D3-92B244A86FE0}" type="presParOf" srcId="{95EECBCB-D7F2-4A40-BCA0-58E89A4C2DBC}" destId="{EDE608CA-04FE-4040-9EEF-7B2CDD032CFC}" srcOrd="0" destOrd="0" presId="urn:microsoft.com/office/officeart/2005/8/layout/chevron2"/>
    <dgm:cxn modelId="{52492726-358F-46A0-8F82-E906382FCDE0}" type="presParOf" srcId="{95EECBCB-D7F2-4A40-BCA0-58E89A4C2DBC}" destId="{0EFB20F5-180B-4517-ABB6-11E58828AE4B}" srcOrd="1" destOrd="0" presId="urn:microsoft.com/office/officeart/2005/8/layout/chevron2"/>
    <dgm:cxn modelId="{18AC6A7F-993F-4AC5-9EAE-3ABB5718B0B1}" type="presParOf" srcId="{CC85A501-6C32-418D-BA14-2151B47C909B}" destId="{F5A1A628-6994-4EE6-A8DF-4CFB3D87BF3B}" srcOrd="5" destOrd="0" presId="urn:microsoft.com/office/officeart/2005/8/layout/chevron2"/>
    <dgm:cxn modelId="{BE9FB399-5BCE-49FA-A558-EECA68DA6F22}" type="presParOf" srcId="{CC85A501-6C32-418D-BA14-2151B47C909B}" destId="{FF76B73F-5DE5-467A-9A5C-34054FE7E880}" srcOrd="6" destOrd="0" presId="urn:microsoft.com/office/officeart/2005/8/layout/chevron2"/>
    <dgm:cxn modelId="{F5D89751-CCA5-4D9C-A3FC-49389BA8367E}" type="presParOf" srcId="{FF76B73F-5DE5-467A-9A5C-34054FE7E880}" destId="{CAE54D12-D26F-4FA8-921B-0D41EC93CDE5}" srcOrd="0" destOrd="0" presId="urn:microsoft.com/office/officeart/2005/8/layout/chevron2"/>
    <dgm:cxn modelId="{2CFED99C-EC55-451B-92D7-2A8E148EF46B}" type="presParOf" srcId="{FF76B73F-5DE5-467A-9A5C-34054FE7E880}" destId="{00FB1F39-0FD0-45DD-A6BC-65EE7840A057}" srcOrd="1" destOrd="0" presId="urn:microsoft.com/office/officeart/2005/8/layout/chevron2"/>
    <dgm:cxn modelId="{98C52F35-ACF4-4877-8DBF-6CDE30F941CA}" type="presParOf" srcId="{CC85A501-6C32-418D-BA14-2151B47C909B}" destId="{4BD5AD96-5EF4-4790-8118-41EF6A0F29F3}" srcOrd="7" destOrd="0" presId="urn:microsoft.com/office/officeart/2005/8/layout/chevron2"/>
    <dgm:cxn modelId="{20FE4246-2DF9-4453-9DFC-57B30A4998CD}" type="presParOf" srcId="{CC85A501-6C32-418D-BA14-2151B47C909B}" destId="{025C68EC-F17F-4DBF-8CA5-050B56EF18C0}" srcOrd="8" destOrd="0" presId="urn:microsoft.com/office/officeart/2005/8/layout/chevron2"/>
    <dgm:cxn modelId="{C96B2242-834A-4BA1-97EA-5BE54F743296}" type="presParOf" srcId="{025C68EC-F17F-4DBF-8CA5-050B56EF18C0}" destId="{8FC1700E-47D3-4399-97F2-62A7EC0F88DB}" srcOrd="0" destOrd="0" presId="urn:microsoft.com/office/officeart/2005/8/layout/chevron2"/>
    <dgm:cxn modelId="{C55A7A73-E529-4938-8534-5F7EDBB0F27A}" type="presParOf" srcId="{025C68EC-F17F-4DBF-8CA5-050B56EF18C0}" destId="{4BF53C23-BF2D-455A-9757-5654183B7C7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4C74E9-74AD-4AAF-B71A-845732D689DD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A0533D-7E0F-45B1-8182-A0BB4F8D5FE3}">
      <dgm:prSet custT="1"/>
      <dgm:spPr/>
      <dgm:t>
        <a:bodyPr/>
        <a:lstStyle/>
        <a:p>
          <a:pPr rtl="0"/>
          <a:r>
            <a:rPr lang="ru-RU" sz="1800" dirty="0">
              <a:latin typeface="Arial" pitchFamily="34" charset="0"/>
              <a:cs typeface="Arial" pitchFamily="34" charset="0"/>
            </a:rPr>
            <a:t>Работодатель обязан возместить работнику не полученный им заработок во  время незаконного лишения его возможности трудиться. Такая обязанность, в частности, наступает, если заработок не получен в результате:</a:t>
          </a:r>
        </a:p>
      </dgm:t>
    </dgm:pt>
    <dgm:pt modelId="{77186962-0990-4562-9479-834C71B338C9}" type="parTrans" cxnId="{78B794AB-BE1E-4385-AEBB-C0635434428F}">
      <dgm:prSet/>
      <dgm:spPr/>
      <dgm:t>
        <a:bodyPr/>
        <a:lstStyle/>
        <a:p>
          <a:endParaRPr lang="ru-RU"/>
        </a:p>
      </dgm:t>
    </dgm:pt>
    <dgm:pt modelId="{9E9CA32A-2DBD-4CBD-9047-D1ED4FAD07FC}" type="sibTrans" cxnId="{78B794AB-BE1E-4385-AEBB-C0635434428F}">
      <dgm:prSet/>
      <dgm:spPr/>
      <dgm:t>
        <a:bodyPr/>
        <a:lstStyle/>
        <a:p>
          <a:endParaRPr lang="ru-RU"/>
        </a:p>
      </dgm:t>
    </dgm:pt>
    <dgm:pt modelId="{02F4DF9F-02FC-4B6D-8817-B598756F876D}">
      <dgm:prSet custT="1"/>
      <dgm:spPr/>
      <dgm:t>
        <a:bodyPr/>
        <a:lstStyle/>
        <a:p>
          <a:pPr rtl="0"/>
          <a:r>
            <a:rPr lang="ru-RU" sz="1400" dirty="0"/>
            <a:t>1. Н</a:t>
          </a:r>
          <a:r>
            <a:rPr lang="ru-RU" sz="1800" dirty="0">
              <a:latin typeface="Arial" pitchFamily="34" charset="0"/>
              <a:cs typeface="Arial" pitchFamily="34" charset="0"/>
            </a:rPr>
            <a:t>езаконного отстранения работника от работы, его увольнения или перевода на другую работу;</a:t>
          </a:r>
        </a:p>
      </dgm:t>
    </dgm:pt>
    <dgm:pt modelId="{495B5FA3-C219-42B2-BA00-1A7EED905F12}" type="parTrans" cxnId="{3E9BCAFC-22D6-4FF1-B421-36A129D1FEC8}">
      <dgm:prSet/>
      <dgm:spPr/>
      <dgm:t>
        <a:bodyPr/>
        <a:lstStyle/>
        <a:p>
          <a:endParaRPr lang="ru-RU"/>
        </a:p>
      </dgm:t>
    </dgm:pt>
    <dgm:pt modelId="{525303D9-D2AD-41B6-8BCA-71E7957DA29F}" type="sibTrans" cxnId="{3E9BCAFC-22D6-4FF1-B421-36A129D1FEC8}">
      <dgm:prSet/>
      <dgm:spPr/>
      <dgm:t>
        <a:bodyPr/>
        <a:lstStyle/>
        <a:p>
          <a:endParaRPr lang="ru-RU"/>
        </a:p>
      </dgm:t>
    </dgm:pt>
    <dgm:pt modelId="{5B3DB310-667F-4F57-8597-9398F6807C88}">
      <dgm:prSet custT="1"/>
      <dgm:spPr/>
      <dgm:t>
        <a:bodyPr/>
        <a:lstStyle/>
        <a:p>
          <a:pPr rtl="0"/>
          <a:r>
            <a:rPr lang="ru-RU" sz="1800" dirty="0">
              <a:latin typeface="Arial" pitchFamily="34" charset="0"/>
              <a:cs typeface="Arial" pitchFamily="34" charset="0"/>
            </a:rPr>
            <a:t>2. отказа работодателя от исполнения или несвоевременного исполнения решения органа по рассмотрению трудовых споров или государственного правового инспектора труда о восстановлении работника на прежней работе</a:t>
          </a:r>
          <a:r>
            <a:rPr lang="ru-RU" sz="1500" dirty="0"/>
            <a:t>;</a:t>
          </a:r>
        </a:p>
      </dgm:t>
    </dgm:pt>
    <dgm:pt modelId="{1F61F186-BA21-4921-A1A5-4DA5AD162A38}" type="parTrans" cxnId="{19EB9C97-DD38-45FC-969E-3243662722AD}">
      <dgm:prSet/>
      <dgm:spPr/>
      <dgm:t>
        <a:bodyPr/>
        <a:lstStyle/>
        <a:p>
          <a:endParaRPr lang="ru-RU"/>
        </a:p>
      </dgm:t>
    </dgm:pt>
    <dgm:pt modelId="{B17142F4-8E50-4EAD-9E9B-4AB805C52A18}" type="sibTrans" cxnId="{19EB9C97-DD38-45FC-969E-3243662722AD}">
      <dgm:prSet/>
      <dgm:spPr/>
      <dgm:t>
        <a:bodyPr/>
        <a:lstStyle/>
        <a:p>
          <a:endParaRPr lang="ru-RU"/>
        </a:p>
      </dgm:t>
    </dgm:pt>
    <dgm:pt modelId="{70BBFA10-D1CB-41A3-A504-05912FFFA6DD}">
      <dgm:prSet custT="1"/>
      <dgm:spPr/>
      <dgm:t>
        <a:bodyPr/>
        <a:lstStyle/>
        <a:p>
          <a:pPr rtl="0"/>
          <a:r>
            <a:rPr lang="ru-RU" sz="1700" dirty="0"/>
            <a:t>3</a:t>
          </a:r>
          <a:r>
            <a:rPr lang="ru-RU" sz="1800" dirty="0">
              <a:latin typeface="Arial" pitchFamily="34" charset="0"/>
              <a:cs typeface="Arial" pitchFamily="34" charset="0"/>
            </a:rPr>
            <a:t>. задержки работодателем выдачи работнику трудовой книжки, внесения в трудовую книжку неправильной или не соответствующей законодательству формулировки причины увольнения работника;</a:t>
          </a:r>
        </a:p>
      </dgm:t>
    </dgm:pt>
    <dgm:pt modelId="{AD2703C7-EF27-48F8-BA8F-17B912130129}" type="parTrans" cxnId="{BDD638FC-499B-461D-A2E3-6174CFBABE2D}">
      <dgm:prSet/>
      <dgm:spPr/>
      <dgm:t>
        <a:bodyPr/>
        <a:lstStyle/>
        <a:p>
          <a:endParaRPr lang="ru-RU"/>
        </a:p>
      </dgm:t>
    </dgm:pt>
    <dgm:pt modelId="{5310065E-C0B1-495F-9088-E4E9F67E7F42}" type="sibTrans" cxnId="{BDD638FC-499B-461D-A2E3-6174CFBABE2D}">
      <dgm:prSet/>
      <dgm:spPr/>
      <dgm:t>
        <a:bodyPr/>
        <a:lstStyle/>
        <a:p>
          <a:endParaRPr lang="ru-RU"/>
        </a:p>
      </dgm:t>
    </dgm:pt>
    <dgm:pt modelId="{1F78DC79-6DA5-43AD-9D9C-1721E90703B6}" type="pres">
      <dgm:prSet presAssocID="{294C74E9-74AD-4AAF-B71A-845732D689DD}" presName="Name0" presStyleCnt="0">
        <dgm:presLayoutVars>
          <dgm:chMax val="7"/>
          <dgm:chPref val="7"/>
          <dgm:dir/>
        </dgm:presLayoutVars>
      </dgm:prSet>
      <dgm:spPr/>
    </dgm:pt>
    <dgm:pt modelId="{7D5ABC6E-8D0D-41F2-80F9-A8BE47243B8F}" type="pres">
      <dgm:prSet presAssocID="{294C74E9-74AD-4AAF-B71A-845732D689DD}" presName="Name1" presStyleCnt="0"/>
      <dgm:spPr/>
    </dgm:pt>
    <dgm:pt modelId="{577FD97C-F9CD-4ED2-AFBC-568B3789544D}" type="pres">
      <dgm:prSet presAssocID="{294C74E9-74AD-4AAF-B71A-845732D689DD}" presName="cycle" presStyleCnt="0"/>
      <dgm:spPr/>
    </dgm:pt>
    <dgm:pt modelId="{C2C91D9E-C8D9-4787-808D-7EE32EB6B517}" type="pres">
      <dgm:prSet presAssocID="{294C74E9-74AD-4AAF-B71A-845732D689DD}" presName="srcNode" presStyleLbl="node1" presStyleIdx="0" presStyleCnt="4"/>
      <dgm:spPr/>
    </dgm:pt>
    <dgm:pt modelId="{96186B2C-CD5C-4E05-98FF-245C478967FB}" type="pres">
      <dgm:prSet presAssocID="{294C74E9-74AD-4AAF-B71A-845732D689DD}" presName="conn" presStyleLbl="parChTrans1D2" presStyleIdx="0" presStyleCnt="1"/>
      <dgm:spPr/>
    </dgm:pt>
    <dgm:pt modelId="{2131FD82-D8CE-41C8-90C9-5F6B756B8CEE}" type="pres">
      <dgm:prSet presAssocID="{294C74E9-74AD-4AAF-B71A-845732D689DD}" presName="extraNode" presStyleLbl="node1" presStyleIdx="0" presStyleCnt="4"/>
      <dgm:spPr/>
    </dgm:pt>
    <dgm:pt modelId="{4BD75238-EE9B-4211-8613-38ECA4F6C220}" type="pres">
      <dgm:prSet presAssocID="{294C74E9-74AD-4AAF-B71A-845732D689DD}" presName="dstNode" presStyleLbl="node1" presStyleIdx="0" presStyleCnt="4"/>
      <dgm:spPr/>
    </dgm:pt>
    <dgm:pt modelId="{02FFF657-242D-49DD-B1B7-BD6F12602646}" type="pres">
      <dgm:prSet presAssocID="{60A0533D-7E0F-45B1-8182-A0BB4F8D5FE3}" presName="text_1" presStyleLbl="node1" presStyleIdx="0" presStyleCnt="4" custScaleX="100555" custScaleY="126271">
        <dgm:presLayoutVars>
          <dgm:bulletEnabled val="1"/>
        </dgm:presLayoutVars>
      </dgm:prSet>
      <dgm:spPr/>
    </dgm:pt>
    <dgm:pt modelId="{79ACA26D-270C-4C51-86C9-B4FB85DEE0D9}" type="pres">
      <dgm:prSet presAssocID="{60A0533D-7E0F-45B1-8182-A0BB4F8D5FE3}" presName="accent_1" presStyleCnt="0"/>
      <dgm:spPr/>
    </dgm:pt>
    <dgm:pt modelId="{C13C4532-8FB3-4EBD-9493-45DB65BF13E0}" type="pres">
      <dgm:prSet presAssocID="{60A0533D-7E0F-45B1-8182-A0BB4F8D5FE3}" presName="accentRepeatNode" presStyleLbl="solidFgAcc1" presStyleIdx="0" presStyleCnt="4"/>
      <dgm:spPr/>
    </dgm:pt>
    <dgm:pt modelId="{9639083E-75D9-4616-9AE7-D6FFE9A77AB4}" type="pres">
      <dgm:prSet presAssocID="{02F4DF9F-02FC-4B6D-8817-B598756F876D}" presName="text_2" presStyleLbl="node1" presStyleIdx="1" presStyleCnt="4" custScaleX="101685" custScaleY="124756">
        <dgm:presLayoutVars>
          <dgm:bulletEnabled val="1"/>
        </dgm:presLayoutVars>
      </dgm:prSet>
      <dgm:spPr/>
    </dgm:pt>
    <dgm:pt modelId="{53A89FBD-5FFE-4081-9465-3676F14177F7}" type="pres">
      <dgm:prSet presAssocID="{02F4DF9F-02FC-4B6D-8817-B598756F876D}" presName="accent_2" presStyleCnt="0"/>
      <dgm:spPr/>
    </dgm:pt>
    <dgm:pt modelId="{28A628F6-F05F-4B3D-9178-E8DD8BC9C539}" type="pres">
      <dgm:prSet presAssocID="{02F4DF9F-02FC-4B6D-8817-B598756F876D}" presName="accentRepeatNode" presStyleLbl="solidFgAcc1" presStyleIdx="1" presStyleCnt="4"/>
      <dgm:spPr/>
    </dgm:pt>
    <dgm:pt modelId="{4D9932B7-A923-42E8-89A1-CB620737E9DA}" type="pres">
      <dgm:prSet presAssocID="{5B3DB310-667F-4F57-8597-9398F6807C88}" presName="text_3" presStyleLbl="node1" presStyleIdx="2" presStyleCnt="4" custScaleX="101135" custScaleY="123240">
        <dgm:presLayoutVars>
          <dgm:bulletEnabled val="1"/>
        </dgm:presLayoutVars>
      </dgm:prSet>
      <dgm:spPr/>
    </dgm:pt>
    <dgm:pt modelId="{AFA7706C-C33F-4CBD-8C39-27D3FD5D3A8F}" type="pres">
      <dgm:prSet presAssocID="{5B3DB310-667F-4F57-8597-9398F6807C88}" presName="accent_3" presStyleCnt="0"/>
      <dgm:spPr/>
    </dgm:pt>
    <dgm:pt modelId="{6891EAA6-8B50-4EB9-AB22-A3C692470C69}" type="pres">
      <dgm:prSet presAssocID="{5B3DB310-667F-4F57-8597-9398F6807C88}" presName="accentRepeatNode" presStyleLbl="solidFgAcc1" presStyleIdx="2" presStyleCnt="4" custLinFactNeighborX="-2865" custLinFactNeighborY="-7338"/>
      <dgm:spPr/>
    </dgm:pt>
    <dgm:pt modelId="{997484A8-8138-43FA-94E9-878A1C752D22}" type="pres">
      <dgm:prSet presAssocID="{70BBFA10-D1CB-41A3-A504-05912FFFA6DD}" presName="text_4" presStyleLbl="node1" presStyleIdx="3" presStyleCnt="4" custScaleX="99757" custScaleY="121724">
        <dgm:presLayoutVars>
          <dgm:bulletEnabled val="1"/>
        </dgm:presLayoutVars>
      </dgm:prSet>
      <dgm:spPr/>
    </dgm:pt>
    <dgm:pt modelId="{108BDBCC-AE97-4F0A-8891-3EBF3165C170}" type="pres">
      <dgm:prSet presAssocID="{70BBFA10-D1CB-41A3-A504-05912FFFA6DD}" presName="accent_4" presStyleCnt="0"/>
      <dgm:spPr/>
    </dgm:pt>
    <dgm:pt modelId="{8ABBC035-CFEA-4713-A368-1BA3B2D4D82E}" type="pres">
      <dgm:prSet presAssocID="{70BBFA10-D1CB-41A3-A504-05912FFFA6DD}" presName="accentRepeatNode" presStyleLbl="solidFgAcc1" presStyleIdx="3" presStyleCnt="4" custLinFactNeighborX="-5250" custLinFactNeighborY="-6731"/>
      <dgm:spPr/>
    </dgm:pt>
  </dgm:ptLst>
  <dgm:cxnLst>
    <dgm:cxn modelId="{ADCDB13D-D7BA-48E0-9957-D420FAD87DDB}" type="presOf" srcId="{5B3DB310-667F-4F57-8597-9398F6807C88}" destId="{4D9932B7-A923-42E8-89A1-CB620737E9DA}" srcOrd="0" destOrd="0" presId="urn:microsoft.com/office/officeart/2008/layout/VerticalCurvedList"/>
    <dgm:cxn modelId="{18478F68-0E48-4C1C-94D2-2A5A4417EB9D}" type="presOf" srcId="{60A0533D-7E0F-45B1-8182-A0BB4F8D5FE3}" destId="{02FFF657-242D-49DD-B1B7-BD6F12602646}" srcOrd="0" destOrd="0" presId="urn:microsoft.com/office/officeart/2008/layout/VerticalCurvedList"/>
    <dgm:cxn modelId="{E8325777-79F5-4717-B91E-D5A36331D419}" type="presOf" srcId="{70BBFA10-D1CB-41A3-A504-05912FFFA6DD}" destId="{997484A8-8138-43FA-94E9-878A1C752D22}" srcOrd="0" destOrd="0" presId="urn:microsoft.com/office/officeart/2008/layout/VerticalCurvedList"/>
    <dgm:cxn modelId="{19EB9C97-DD38-45FC-969E-3243662722AD}" srcId="{294C74E9-74AD-4AAF-B71A-845732D689DD}" destId="{5B3DB310-667F-4F57-8597-9398F6807C88}" srcOrd="2" destOrd="0" parTransId="{1F61F186-BA21-4921-A1A5-4DA5AD162A38}" sibTransId="{B17142F4-8E50-4EAD-9E9B-4AB805C52A18}"/>
    <dgm:cxn modelId="{78B794AB-BE1E-4385-AEBB-C0635434428F}" srcId="{294C74E9-74AD-4AAF-B71A-845732D689DD}" destId="{60A0533D-7E0F-45B1-8182-A0BB4F8D5FE3}" srcOrd="0" destOrd="0" parTransId="{77186962-0990-4562-9479-834C71B338C9}" sibTransId="{9E9CA32A-2DBD-4CBD-9047-D1ED4FAD07FC}"/>
    <dgm:cxn modelId="{89B207E0-A141-4184-AC94-1C65EAFD8F2B}" type="presOf" srcId="{294C74E9-74AD-4AAF-B71A-845732D689DD}" destId="{1F78DC79-6DA5-43AD-9D9C-1721E90703B6}" srcOrd="0" destOrd="0" presId="urn:microsoft.com/office/officeart/2008/layout/VerticalCurvedList"/>
    <dgm:cxn modelId="{C21A2AE2-FA16-49BE-AE03-41EE56C2881B}" type="presOf" srcId="{9E9CA32A-2DBD-4CBD-9047-D1ED4FAD07FC}" destId="{96186B2C-CD5C-4E05-98FF-245C478967FB}" srcOrd="0" destOrd="0" presId="urn:microsoft.com/office/officeart/2008/layout/VerticalCurvedList"/>
    <dgm:cxn modelId="{BF7513ED-8AE0-41F9-899A-B83E609612D1}" type="presOf" srcId="{02F4DF9F-02FC-4B6D-8817-B598756F876D}" destId="{9639083E-75D9-4616-9AE7-D6FFE9A77AB4}" srcOrd="0" destOrd="0" presId="urn:microsoft.com/office/officeart/2008/layout/VerticalCurvedList"/>
    <dgm:cxn modelId="{BDD638FC-499B-461D-A2E3-6174CFBABE2D}" srcId="{294C74E9-74AD-4AAF-B71A-845732D689DD}" destId="{70BBFA10-D1CB-41A3-A504-05912FFFA6DD}" srcOrd="3" destOrd="0" parTransId="{AD2703C7-EF27-48F8-BA8F-17B912130129}" sibTransId="{5310065E-C0B1-495F-9088-E4E9F67E7F42}"/>
    <dgm:cxn modelId="{3E9BCAFC-22D6-4FF1-B421-36A129D1FEC8}" srcId="{294C74E9-74AD-4AAF-B71A-845732D689DD}" destId="{02F4DF9F-02FC-4B6D-8817-B598756F876D}" srcOrd="1" destOrd="0" parTransId="{495B5FA3-C219-42B2-BA00-1A7EED905F12}" sibTransId="{525303D9-D2AD-41B6-8BCA-71E7957DA29F}"/>
    <dgm:cxn modelId="{729E24DE-5FD8-472E-81A6-C4513390F815}" type="presParOf" srcId="{1F78DC79-6DA5-43AD-9D9C-1721E90703B6}" destId="{7D5ABC6E-8D0D-41F2-80F9-A8BE47243B8F}" srcOrd="0" destOrd="0" presId="urn:microsoft.com/office/officeart/2008/layout/VerticalCurvedList"/>
    <dgm:cxn modelId="{DBB67207-FB5E-46BF-B9B7-8E268D7D33E5}" type="presParOf" srcId="{7D5ABC6E-8D0D-41F2-80F9-A8BE47243B8F}" destId="{577FD97C-F9CD-4ED2-AFBC-568B3789544D}" srcOrd="0" destOrd="0" presId="urn:microsoft.com/office/officeart/2008/layout/VerticalCurvedList"/>
    <dgm:cxn modelId="{C6A976B5-0BB9-4038-AD30-15DD7BB1A64F}" type="presParOf" srcId="{577FD97C-F9CD-4ED2-AFBC-568B3789544D}" destId="{C2C91D9E-C8D9-4787-808D-7EE32EB6B517}" srcOrd="0" destOrd="0" presId="urn:microsoft.com/office/officeart/2008/layout/VerticalCurvedList"/>
    <dgm:cxn modelId="{D267FEC8-3D9A-431F-8ED1-3A869DD2C9DE}" type="presParOf" srcId="{577FD97C-F9CD-4ED2-AFBC-568B3789544D}" destId="{96186B2C-CD5C-4E05-98FF-245C478967FB}" srcOrd="1" destOrd="0" presId="urn:microsoft.com/office/officeart/2008/layout/VerticalCurvedList"/>
    <dgm:cxn modelId="{D60B2C29-967A-4DFD-8695-D00F983A8985}" type="presParOf" srcId="{577FD97C-F9CD-4ED2-AFBC-568B3789544D}" destId="{2131FD82-D8CE-41C8-90C9-5F6B756B8CEE}" srcOrd="2" destOrd="0" presId="urn:microsoft.com/office/officeart/2008/layout/VerticalCurvedList"/>
    <dgm:cxn modelId="{AA5F0AC7-08C8-4DDA-B2E7-565821A096C3}" type="presParOf" srcId="{577FD97C-F9CD-4ED2-AFBC-568B3789544D}" destId="{4BD75238-EE9B-4211-8613-38ECA4F6C220}" srcOrd="3" destOrd="0" presId="urn:microsoft.com/office/officeart/2008/layout/VerticalCurvedList"/>
    <dgm:cxn modelId="{14B5FCF9-F6EC-4ED2-92F8-0DDA9AF7FAB1}" type="presParOf" srcId="{7D5ABC6E-8D0D-41F2-80F9-A8BE47243B8F}" destId="{02FFF657-242D-49DD-B1B7-BD6F12602646}" srcOrd="1" destOrd="0" presId="urn:microsoft.com/office/officeart/2008/layout/VerticalCurvedList"/>
    <dgm:cxn modelId="{88211B46-C67D-4CCE-9366-1D24458DAD34}" type="presParOf" srcId="{7D5ABC6E-8D0D-41F2-80F9-A8BE47243B8F}" destId="{79ACA26D-270C-4C51-86C9-B4FB85DEE0D9}" srcOrd="2" destOrd="0" presId="urn:microsoft.com/office/officeart/2008/layout/VerticalCurvedList"/>
    <dgm:cxn modelId="{8D2FFFA2-B00D-48F6-BC00-C28388C9FDE3}" type="presParOf" srcId="{79ACA26D-270C-4C51-86C9-B4FB85DEE0D9}" destId="{C13C4532-8FB3-4EBD-9493-45DB65BF13E0}" srcOrd="0" destOrd="0" presId="urn:microsoft.com/office/officeart/2008/layout/VerticalCurvedList"/>
    <dgm:cxn modelId="{8AAE041E-1967-4658-A729-CE0D9F6B0074}" type="presParOf" srcId="{7D5ABC6E-8D0D-41F2-80F9-A8BE47243B8F}" destId="{9639083E-75D9-4616-9AE7-D6FFE9A77AB4}" srcOrd="3" destOrd="0" presId="urn:microsoft.com/office/officeart/2008/layout/VerticalCurvedList"/>
    <dgm:cxn modelId="{4FA28C9D-6181-4C4B-9B27-1C9203D0D09F}" type="presParOf" srcId="{7D5ABC6E-8D0D-41F2-80F9-A8BE47243B8F}" destId="{53A89FBD-5FFE-4081-9465-3676F14177F7}" srcOrd="4" destOrd="0" presId="urn:microsoft.com/office/officeart/2008/layout/VerticalCurvedList"/>
    <dgm:cxn modelId="{14CDD1EA-005B-4410-9EA4-70F81087AD22}" type="presParOf" srcId="{53A89FBD-5FFE-4081-9465-3676F14177F7}" destId="{28A628F6-F05F-4B3D-9178-E8DD8BC9C539}" srcOrd="0" destOrd="0" presId="urn:microsoft.com/office/officeart/2008/layout/VerticalCurvedList"/>
    <dgm:cxn modelId="{ACBBCE8B-AF61-4116-867B-183C7F23887D}" type="presParOf" srcId="{7D5ABC6E-8D0D-41F2-80F9-A8BE47243B8F}" destId="{4D9932B7-A923-42E8-89A1-CB620737E9DA}" srcOrd="5" destOrd="0" presId="urn:microsoft.com/office/officeart/2008/layout/VerticalCurvedList"/>
    <dgm:cxn modelId="{FAB26FFC-00E0-4A21-8B04-C0EBE100B2AE}" type="presParOf" srcId="{7D5ABC6E-8D0D-41F2-80F9-A8BE47243B8F}" destId="{AFA7706C-C33F-4CBD-8C39-27D3FD5D3A8F}" srcOrd="6" destOrd="0" presId="urn:microsoft.com/office/officeart/2008/layout/VerticalCurvedList"/>
    <dgm:cxn modelId="{55B78BB5-A66E-4AC7-AA7E-30E0F352335C}" type="presParOf" srcId="{AFA7706C-C33F-4CBD-8C39-27D3FD5D3A8F}" destId="{6891EAA6-8B50-4EB9-AB22-A3C692470C69}" srcOrd="0" destOrd="0" presId="urn:microsoft.com/office/officeart/2008/layout/VerticalCurvedList"/>
    <dgm:cxn modelId="{DEF52EE1-2FE3-4D1A-888A-82826686C723}" type="presParOf" srcId="{7D5ABC6E-8D0D-41F2-80F9-A8BE47243B8F}" destId="{997484A8-8138-43FA-94E9-878A1C752D22}" srcOrd="7" destOrd="0" presId="urn:microsoft.com/office/officeart/2008/layout/VerticalCurvedList"/>
    <dgm:cxn modelId="{156BBF4C-513F-451D-BCEF-DEF96E0B04F7}" type="presParOf" srcId="{7D5ABC6E-8D0D-41F2-80F9-A8BE47243B8F}" destId="{108BDBCC-AE97-4F0A-8891-3EBF3165C170}" srcOrd="8" destOrd="0" presId="urn:microsoft.com/office/officeart/2008/layout/VerticalCurvedList"/>
    <dgm:cxn modelId="{7BD954C3-2013-40B0-9C17-F1EBD9D321F8}" type="presParOf" srcId="{108BDBCC-AE97-4F0A-8891-3EBF3165C170}" destId="{8ABBC035-CFEA-4713-A368-1BA3B2D4D82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58D327-A5CF-4FFA-9DED-4110D7B792B7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A14F61-F792-4861-A0E9-B7955CEDFD0C}">
      <dgm:prSet/>
      <dgm:spPr/>
      <dgm:t>
        <a:bodyPr/>
        <a:lstStyle/>
        <a:p>
          <a:pPr algn="ctr" rtl="0"/>
          <a:r>
            <a:rPr lang="ru-RU" dirty="0"/>
            <a:t>При нарушении работодателем установленного срока выплаты заработной платы, оплаты отпуска, выплат при увольнении и других выплат, причитающихся работнику, работодатель обязан выплатить их с уплатой процентов  в размере не ниже одной трехсотой  ставки  ЦБ РФ от невыплаченных в срок сумм за каждый день задержки начиная со следующего дня после установленного срока выплаты по день фактического расчета. Обязанность выплаты указанной денежной компенсации возникает независимо от наличия вины работодателя.</a:t>
          </a:r>
        </a:p>
      </dgm:t>
    </dgm:pt>
    <dgm:pt modelId="{703A1312-3610-4F0D-9A0C-811BE0908D48}" type="parTrans" cxnId="{26B0DAB5-EA02-41AC-8E26-A0CF6972C333}">
      <dgm:prSet/>
      <dgm:spPr/>
      <dgm:t>
        <a:bodyPr/>
        <a:lstStyle/>
        <a:p>
          <a:endParaRPr lang="ru-RU"/>
        </a:p>
      </dgm:t>
    </dgm:pt>
    <dgm:pt modelId="{7242EB00-FFB9-43AD-8B5F-406AB7373CCA}" type="sibTrans" cxnId="{26B0DAB5-EA02-41AC-8E26-A0CF6972C333}">
      <dgm:prSet/>
      <dgm:spPr/>
      <dgm:t>
        <a:bodyPr/>
        <a:lstStyle/>
        <a:p>
          <a:endParaRPr lang="ru-RU"/>
        </a:p>
      </dgm:t>
    </dgm:pt>
    <dgm:pt modelId="{1A18D7CB-F8EC-4BA4-BD83-79839599997C}" type="pres">
      <dgm:prSet presAssocID="{B158D327-A5CF-4FFA-9DED-4110D7B792B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BB3F655-2CCB-42ED-884A-94635AE63E9F}" type="pres">
      <dgm:prSet presAssocID="{1DA14F61-F792-4861-A0E9-B7955CEDFD0C}" presName="hierRoot1" presStyleCnt="0">
        <dgm:presLayoutVars>
          <dgm:hierBranch val="init"/>
        </dgm:presLayoutVars>
      </dgm:prSet>
      <dgm:spPr/>
    </dgm:pt>
    <dgm:pt modelId="{0192AD30-C6C4-4F4A-90C2-CE12EA13EAB7}" type="pres">
      <dgm:prSet presAssocID="{1DA14F61-F792-4861-A0E9-B7955CEDFD0C}" presName="rootComposite1" presStyleCnt="0"/>
      <dgm:spPr/>
    </dgm:pt>
    <dgm:pt modelId="{E58CC6CC-AFDC-4677-95F5-3C230720A7A7}" type="pres">
      <dgm:prSet presAssocID="{1DA14F61-F792-4861-A0E9-B7955CEDFD0C}" presName="rootText1" presStyleLbl="node0" presStyleIdx="0" presStyleCnt="1" custScaleX="53407" custScaleY="88738">
        <dgm:presLayoutVars>
          <dgm:chPref val="3"/>
        </dgm:presLayoutVars>
      </dgm:prSet>
      <dgm:spPr/>
    </dgm:pt>
    <dgm:pt modelId="{FD2EF58C-7155-48D8-865F-2891CAA6416C}" type="pres">
      <dgm:prSet presAssocID="{1DA14F61-F792-4861-A0E9-B7955CEDFD0C}" presName="rootConnector1" presStyleLbl="node1" presStyleIdx="0" presStyleCnt="0"/>
      <dgm:spPr/>
    </dgm:pt>
    <dgm:pt modelId="{C41331DD-1336-4F92-8A26-D58BE599634D}" type="pres">
      <dgm:prSet presAssocID="{1DA14F61-F792-4861-A0E9-B7955CEDFD0C}" presName="hierChild2" presStyleCnt="0"/>
      <dgm:spPr/>
    </dgm:pt>
    <dgm:pt modelId="{196107E4-95A2-4C74-BA65-DAB789258054}" type="pres">
      <dgm:prSet presAssocID="{1DA14F61-F792-4861-A0E9-B7955CEDFD0C}" presName="hierChild3" presStyleCnt="0"/>
      <dgm:spPr/>
    </dgm:pt>
  </dgm:ptLst>
  <dgm:cxnLst>
    <dgm:cxn modelId="{028AC727-8757-46F8-AAB6-EE94982540B7}" type="presOf" srcId="{1DA14F61-F792-4861-A0E9-B7955CEDFD0C}" destId="{E58CC6CC-AFDC-4677-95F5-3C230720A7A7}" srcOrd="0" destOrd="0" presId="urn:microsoft.com/office/officeart/2005/8/layout/orgChart1"/>
    <dgm:cxn modelId="{26B0DAB5-EA02-41AC-8E26-A0CF6972C333}" srcId="{B158D327-A5CF-4FFA-9DED-4110D7B792B7}" destId="{1DA14F61-F792-4861-A0E9-B7955CEDFD0C}" srcOrd="0" destOrd="0" parTransId="{703A1312-3610-4F0D-9A0C-811BE0908D48}" sibTransId="{7242EB00-FFB9-43AD-8B5F-406AB7373CCA}"/>
    <dgm:cxn modelId="{CB8EB8C6-D38F-4BFA-AD36-F82C3B10C9BE}" type="presOf" srcId="{1DA14F61-F792-4861-A0E9-B7955CEDFD0C}" destId="{FD2EF58C-7155-48D8-865F-2891CAA6416C}" srcOrd="1" destOrd="0" presId="urn:microsoft.com/office/officeart/2005/8/layout/orgChart1"/>
    <dgm:cxn modelId="{48C20AF9-1D90-4C99-9839-0A389A6C7085}" type="presOf" srcId="{B158D327-A5CF-4FFA-9DED-4110D7B792B7}" destId="{1A18D7CB-F8EC-4BA4-BD83-79839599997C}" srcOrd="0" destOrd="0" presId="urn:microsoft.com/office/officeart/2005/8/layout/orgChart1"/>
    <dgm:cxn modelId="{0FE95A6D-4353-4747-9C1F-904296DFCDD4}" type="presParOf" srcId="{1A18D7CB-F8EC-4BA4-BD83-79839599997C}" destId="{BBB3F655-2CCB-42ED-884A-94635AE63E9F}" srcOrd="0" destOrd="0" presId="urn:microsoft.com/office/officeart/2005/8/layout/orgChart1"/>
    <dgm:cxn modelId="{887248F5-8C00-4AF3-87A5-EB142E6C11F4}" type="presParOf" srcId="{BBB3F655-2CCB-42ED-884A-94635AE63E9F}" destId="{0192AD30-C6C4-4F4A-90C2-CE12EA13EAB7}" srcOrd="0" destOrd="0" presId="urn:microsoft.com/office/officeart/2005/8/layout/orgChart1"/>
    <dgm:cxn modelId="{D931F693-2863-4EAA-925E-5776CF0D85AC}" type="presParOf" srcId="{0192AD30-C6C4-4F4A-90C2-CE12EA13EAB7}" destId="{E58CC6CC-AFDC-4677-95F5-3C230720A7A7}" srcOrd="0" destOrd="0" presId="urn:microsoft.com/office/officeart/2005/8/layout/orgChart1"/>
    <dgm:cxn modelId="{3A9DE132-1C02-413B-9247-FF92FECD1CE1}" type="presParOf" srcId="{0192AD30-C6C4-4F4A-90C2-CE12EA13EAB7}" destId="{FD2EF58C-7155-48D8-865F-2891CAA6416C}" srcOrd="1" destOrd="0" presId="urn:microsoft.com/office/officeart/2005/8/layout/orgChart1"/>
    <dgm:cxn modelId="{F186627E-6404-42E2-BC70-BA5FFA922FC8}" type="presParOf" srcId="{BBB3F655-2CCB-42ED-884A-94635AE63E9F}" destId="{C41331DD-1336-4F92-8A26-D58BE599634D}" srcOrd="1" destOrd="0" presId="urn:microsoft.com/office/officeart/2005/8/layout/orgChart1"/>
    <dgm:cxn modelId="{78DFDB32-AEE7-4AA1-85EC-2F6FBC2890DB}" type="presParOf" srcId="{BBB3F655-2CCB-42ED-884A-94635AE63E9F}" destId="{196107E4-95A2-4C74-BA65-DAB7892580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B1DADA4-6F71-4BF0-B0F7-E32B770A6C1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129989-F44F-4DE2-A5AB-4187A96BB652}">
      <dgm:prSet/>
      <dgm:spPr>
        <a:effectLst>
          <a:softEdge rad="127000"/>
        </a:effectLst>
      </dgm:spPr>
      <dgm:t>
        <a:bodyPr/>
        <a:lstStyle/>
        <a:p>
          <a:pPr rtl="0"/>
          <a:r>
            <a:rPr lang="ru-RU" dirty="0"/>
            <a:t>Моральный вред, причиненный работнику неправомерными действиями или бездействием работодателя, возмещается работнику в денежной форме , определяемых соглашением сторон трудового договора.</a:t>
          </a:r>
        </a:p>
      </dgm:t>
    </dgm:pt>
    <dgm:pt modelId="{23CC4CAB-9005-412E-8FE4-8DFE03EDD4D7}" type="parTrans" cxnId="{760AB233-B6DE-4489-A226-C8C39F6B9FDE}">
      <dgm:prSet/>
      <dgm:spPr/>
      <dgm:t>
        <a:bodyPr/>
        <a:lstStyle/>
        <a:p>
          <a:endParaRPr lang="ru-RU"/>
        </a:p>
      </dgm:t>
    </dgm:pt>
    <dgm:pt modelId="{976E9515-FF0A-4757-98DB-E59843AD5580}" type="sibTrans" cxnId="{760AB233-B6DE-4489-A226-C8C39F6B9FDE}">
      <dgm:prSet/>
      <dgm:spPr/>
      <dgm:t>
        <a:bodyPr/>
        <a:lstStyle/>
        <a:p>
          <a:endParaRPr lang="ru-RU"/>
        </a:p>
      </dgm:t>
    </dgm:pt>
    <dgm:pt modelId="{40DBAF4A-3369-4B11-B26E-2F95147A4765}">
      <dgm:prSet/>
      <dgm:spPr>
        <a:effectLst>
          <a:softEdge rad="635000"/>
        </a:effectLst>
      </dgm:spPr>
      <dgm:t>
        <a:bodyPr/>
        <a:lstStyle/>
        <a:p>
          <a:pPr rtl="0"/>
          <a:r>
            <a:rPr lang="ru-RU"/>
            <a:t>В случае возникновения спора факт причинения работнику морального вреда и размеры его возмещения определяются судом независимо от подлежащего возмещению имущественного ущерба.</a:t>
          </a:r>
        </a:p>
      </dgm:t>
    </dgm:pt>
    <dgm:pt modelId="{92897B08-3A11-4B97-ABEF-6123E5291ED1}" type="parTrans" cxnId="{B60737C3-1526-448C-8D55-640F6EFA4017}">
      <dgm:prSet/>
      <dgm:spPr/>
      <dgm:t>
        <a:bodyPr/>
        <a:lstStyle/>
        <a:p>
          <a:endParaRPr lang="ru-RU"/>
        </a:p>
      </dgm:t>
    </dgm:pt>
    <dgm:pt modelId="{01DB3397-526B-4062-83F2-9044E9FB7194}" type="sibTrans" cxnId="{B60737C3-1526-448C-8D55-640F6EFA4017}">
      <dgm:prSet/>
      <dgm:spPr/>
      <dgm:t>
        <a:bodyPr/>
        <a:lstStyle/>
        <a:p>
          <a:endParaRPr lang="ru-RU"/>
        </a:p>
      </dgm:t>
    </dgm:pt>
    <dgm:pt modelId="{C6089F03-4B45-4728-A31C-46B79D5A60AC}" type="pres">
      <dgm:prSet presAssocID="{8B1DADA4-6F71-4BF0-B0F7-E32B770A6C1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57AF83B-F3B5-4794-B28D-16AD58736A5E}" type="pres">
      <dgm:prSet presAssocID="{3F129989-F44F-4DE2-A5AB-4187A96BB652}" presName="circle1" presStyleLbl="node1" presStyleIdx="0" presStyleCnt="2" custScaleX="53558" custScaleY="93475"/>
      <dgm:spPr/>
    </dgm:pt>
    <dgm:pt modelId="{A9C2C23F-0C70-43E1-965F-2A388D63CDA2}" type="pres">
      <dgm:prSet presAssocID="{3F129989-F44F-4DE2-A5AB-4187A96BB652}" presName="space" presStyleCnt="0"/>
      <dgm:spPr/>
    </dgm:pt>
    <dgm:pt modelId="{6402492C-41FE-4A20-B2BA-B121054CDBDD}" type="pres">
      <dgm:prSet presAssocID="{3F129989-F44F-4DE2-A5AB-4187A96BB652}" presName="rect1" presStyleLbl="alignAcc1" presStyleIdx="0" presStyleCnt="2" custScaleX="94703"/>
      <dgm:spPr/>
    </dgm:pt>
    <dgm:pt modelId="{81D4503C-1788-44D0-8F38-05FCF4128E77}" type="pres">
      <dgm:prSet presAssocID="{40DBAF4A-3369-4B11-B26E-2F95147A4765}" presName="vertSpace2" presStyleLbl="node1" presStyleIdx="0" presStyleCnt="2"/>
      <dgm:spPr/>
    </dgm:pt>
    <dgm:pt modelId="{FBC2E975-5601-47B8-B4ED-68701857D7A3}" type="pres">
      <dgm:prSet presAssocID="{40DBAF4A-3369-4B11-B26E-2F95147A4765}" presName="circle2" presStyleLbl="node1" presStyleIdx="1" presStyleCnt="2"/>
      <dgm:spPr/>
    </dgm:pt>
    <dgm:pt modelId="{CE243CB5-13AF-4589-BCC0-3F7185180D36}" type="pres">
      <dgm:prSet presAssocID="{40DBAF4A-3369-4B11-B26E-2F95147A4765}" presName="rect2" presStyleLbl="alignAcc1" presStyleIdx="1" presStyleCnt="2"/>
      <dgm:spPr/>
    </dgm:pt>
    <dgm:pt modelId="{AAB66DAD-08B3-4B10-851D-3C6DF8086BB1}" type="pres">
      <dgm:prSet presAssocID="{3F129989-F44F-4DE2-A5AB-4187A96BB652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0C82A9E4-9927-450B-AC91-4A48D760F57C}" type="pres">
      <dgm:prSet presAssocID="{40DBAF4A-3369-4B11-B26E-2F95147A4765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603FD511-0D0F-4493-9723-D3EF3F9009B7}" type="presOf" srcId="{40DBAF4A-3369-4B11-B26E-2F95147A4765}" destId="{CE243CB5-13AF-4589-BCC0-3F7185180D36}" srcOrd="0" destOrd="0" presId="urn:microsoft.com/office/officeart/2005/8/layout/target3"/>
    <dgm:cxn modelId="{760AB233-B6DE-4489-A226-C8C39F6B9FDE}" srcId="{8B1DADA4-6F71-4BF0-B0F7-E32B770A6C1C}" destId="{3F129989-F44F-4DE2-A5AB-4187A96BB652}" srcOrd="0" destOrd="0" parTransId="{23CC4CAB-9005-412E-8FE4-8DFE03EDD4D7}" sibTransId="{976E9515-FF0A-4757-98DB-E59843AD5580}"/>
    <dgm:cxn modelId="{FA17D67D-2EA4-4B30-80A7-91D1C2A567FD}" type="presOf" srcId="{3F129989-F44F-4DE2-A5AB-4187A96BB652}" destId="{6402492C-41FE-4A20-B2BA-B121054CDBDD}" srcOrd="0" destOrd="0" presId="urn:microsoft.com/office/officeart/2005/8/layout/target3"/>
    <dgm:cxn modelId="{FA38F6A1-8DD6-4D6D-AA5C-FFA7B04C8EE7}" type="presOf" srcId="{8B1DADA4-6F71-4BF0-B0F7-E32B770A6C1C}" destId="{C6089F03-4B45-4728-A31C-46B79D5A60AC}" srcOrd="0" destOrd="0" presId="urn:microsoft.com/office/officeart/2005/8/layout/target3"/>
    <dgm:cxn modelId="{A6A77AB2-AA45-40A7-AB33-B05D37C9B807}" type="presOf" srcId="{40DBAF4A-3369-4B11-B26E-2F95147A4765}" destId="{0C82A9E4-9927-450B-AC91-4A48D760F57C}" srcOrd="1" destOrd="0" presId="urn:microsoft.com/office/officeart/2005/8/layout/target3"/>
    <dgm:cxn modelId="{B60737C3-1526-448C-8D55-640F6EFA4017}" srcId="{8B1DADA4-6F71-4BF0-B0F7-E32B770A6C1C}" destId="{40DBAF4A-3369-4B11-B26E-2F95147A4765}" srcOrd="1" destOrd="0" parTransId="{92897B08-3A11-4B97-ABEF-6123E5291ED1}" sibTransId="{01DB3397-526B-4062-83F2-9044E9FB7194}"/>
    <dgm:cxn modelId="{208513F5-C320-43F0-841D-479D159C51AB}" type="presOf" srcId="{3F129989-F44F-4DE2-A5AB-4187A96BB652}" destId="{AAB66DAD-08B3-4B10-851D-3C6DF8086BB1}" srcOrd="1" destOrd="0" presId="urn:microsoft.com/office/officeart/2005/8/layout/target3"/>
    <dgm:cxn modelId="{9AD012AF-543B-417C-BD43-3FFD45E2B95C}" type="presParOf" srcId="{C6089F03-4B45-4728-A31C-46B79D5A60AC}" destId="{657AF83B-F3B5-4794-B28D-16AD58736A5E}" srcOrd="0" destOrd="0" presId="urn:microsoft.com/office/officeart/2005/8/layout/target3"/>
    <dgm:cxn modelId="{EFE23EA8-F656-41F9-A6EE-570469331CFC}" type="presParOf" srcId="{C6089F03-4B45-4728-A31C-46B79D5A60AC}" destId="{A9C2C23F-0C70-43E1-965F-2A388D63CDA2}" srcOrd="1" destOrd="0" presId="urn:microsoft.com/office/officeart/2005/8/layout/target3"/>
    <dgm:cxn modelId="{837D0DA0-27F2-4B79-BA57-DA93E358232B}" type="presParOf" srcId="{C6089F03-4B45-4728-A31C-46B79D5A60AC}" destId="{6402492C-41FE-4A20-B2BA-B121054CDBDD}" srcOrd="2" destOrd="0" presId="urn:microsoft.com/office/officeart/2005/8/layout/target3"/>
    <dgm:cxn modelId="{2ADF32E1-AE30-43D4-8F71-49EA79791C7B}" type="presParOf" srcId="{C6089F03-4B45-4728-A31C-46B79D5A60AC}" destId="{81D4503C-1788-44D0-8F38-05FCF4128E77}" srcOrd="3" destOrd="0" presId="urn:microsoft.com/office/officeart/2005/8/layout/target3"/>
    <dgm:cxn modelId="{FE0C229E-ED40-484B-993C-5011B6701E16}" type="presParOf" srcId="{C6089F03-4B45-4728-A31C-46B79D5A60AC}" destId="{FBC2E975-5601-47B8-B4ED-68701857D7A3}" srcOrd="4" destOrd="0" presId="urn:microsoft.com/office/officeart/2005/8/layout/target3"/>
    <dgm:cxn modelId="{3B4025CF-28AD-48C9-85ED-887C4EE713F0}" type="presParOf" srcId="{C6089F03-4B45-4728-A31C-46B79D5A60AC}" destId="{CE243CB5-13AF-4589-BCC0-3F7185180D36}" srcOrd="5" destOrd="0" presId="urn:microsoft.com/office/officeart/2005/8/layout/target3"/>
    <dgm:cxn modelId="{A525DC41-52EF-404B-BEB8-A52BF7E2D9DA}" type="presParOf" srcId="{C6089F03-4B45-4728-A31C-46B79D5A60AC}" destId="{AAB66DAD-08B3-4B10-851D-3C6DF8086BB1}" srcOrd="6" destOrd="0" presId="urn:microsoft.com/office/officeart/2005/8/layout/target3"/>
    <dgm:cxn modelId="{D09D6B58-65C3-4709-84EC-C9B0639D555C}" type="presParOf" srcId="{C6089F03-4B45-4728-A31C-46B79D5A60AC}" destId="{0C82A9E4-9927-450B-AC91-4A48D760F57C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931D26-53C2-4D12-A0B6-5F560ECEBA3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9FC209B-FFC2-45D2-8C07-E9156148F967}">
      <dgm:prSet custT="1"/>
      <dgm:spPr>
        <a:effectLst>
          <a:softEdge rad="63500"/>
        </a:effectLst>
      </dgm:spPr>
      <dgm:t>
        <a:bodyPr/>
        <a:lstStyle/>
        <a:p>
          <a:pPr rtl="0"/>
          <a:r>
            <a:rPr lang="ru-RU" sz="1600" b="1" dirty="0">
              <a:latin typeface="Arial" pitchFamily="34" charset="0"/>
              <a:cs typeface="Arial" pitchFamily="34" charset="0"/>
            </a:rPr>
            <a:t>Работник обязан возместить работодателю причиненный  ему ущерб. </a:t>
          </a:r>
        </a:p>
      </dgm:t>
    </dgm:pt>
    <dgm:pt modelId="{BD887F71-CAC3-4BD4-9CB7-1F752FECB6D5}" type="parTrans" cxnId="{4FA05ED3-DA05-4B89-870E-F2A5C16C6C88}">
      <dgm:prSet/>
      <dgm:spPr/>
      <dgm:t>
        <a:bodyPr/>
        <a:lstStyle/>
        <a:p>
          <a:endParaRPr lang="ru-RU"/>
        </a:p>
      </dgm:t>
    </dgm:pt>
    <dgm:pt modelId="{97FD65B2-FA95-46E6-B9FC-1C30AE106E1E}" type="sibTrans" cxnId="{4FA05ED3-DA05-4B89-870E-F2A5C16C6C88}">
      <dgm:prSet/>
      <dgm:spPr/>
      <dgm:t>
        <a:bodyPr/>
        <a:lstStyle/>
        <a:p>
          <a:endParaRPr lang="ru-RU"/>
        </a:p>
      </dgm:t>
    </dgm:pt>
    <dgm:pt modelId="{F3305F3B-CA50-4C6E-9F2B-6AF07A5EF929}">
      <dgm:prSet custT="1"/>
      <dgm:spPr>
        <a:effectLst>
          <a:softEdge rad="31750"/>
        </a:effectLst>
      </dgm:spPr>
      <dgm:t>
        <a:bodyPr/>
        <a:lstStyle/>
        <a:p>
          <a:pPr rtl="0"/>
          <a:r>
            <a:rPr lang="ru-RU" sz="1400" b="1" dirty="0">
              <a:latin typeface="Arial" pitchFamily="34" charset="0"/>
              <a:cs typeface="Arial" pitchFamily="34" charset="0"/>
            </a:rPr>
            <a:t>Под прямым действительным ущербом понимается ухудшение состояния указанного имущества, а также необходимость для работодателя произвести затраты либо излишние выплаты на приобретение, восстановление имущества либо на возмещение ущерба, причиненного работником третьим лицам</a:t>
          </a:r>
          <a:r>
            <a:rPr lang="ru-RU" sz="1400" b="1" dirty="0"/>
            <a:t>.</a:t>
          </a:r>
        </a:p>
      </dgm:t>
    </dgm:pt>
    <dgm:pt modelId="{D21261E1-BC2C-4770-B000-3B5D3632127C}" type="parTrans" cxnId="{1223CA1D-153C-4CE6-89E5-CB5E49235C74}">
      <dgm:prSet/>
      <dgm:spPr/>
      <dgm:t>
        <a:bodyPr/>
        <a:lstStyle/>
        <a:p>
          <a:endParaRPr lang="ru-RU"/>
        </a:p>
      </dgm:t>
    </dgm:pt>
    <dgm:pt modelId="{AD9755FD-61D1-4470-AD4C-9F8C178FF426}" type="sibTrans" cxnId="{1223CA1D-153C-4CE6-89E5-CB5E49235C74}">
      <dgm:prSet/>
      <dgm:spPr/>
      <dgm:t>
        <a:bodyPr/>
        <a:lstStyle/>
        <a:p>
          <a:endParaRPr lang="ru-RU"/>
        </a:p>
      </dgm:t>
    </dgm:pt>
    <dgm:pt modelId="{A1E8FBFB-28B6-46C2-A19C-AC151DAB353E}" type="pres">
      <dgm:prSet presAssocID="{41931D26-53C2-4D12-A0B6-5F560ECEBA35}" presName="linear" presStyleCnt="0">
        <dgm:presLayoutVars>
          <dgm:animLvl val="lvl"/>
          <dgm:resizeHandles val="exact"/>
        </dgm:presLayoutVars>
      </dgm:prSet>
      <dgm:spPr/>
    </dgm:pt>
    <dgm:pt modelId="{8A16E4BF-A0A8-473B-A1C2-94A99C6A21D4}" type="pres">
      <dgm:prSet presAssocID="{19FC209B-FFC2-45D2-8C07-E9156148F967}" presName="parentText" presStyleLbl="node1" presStyleIdx="0" presStyleCnt="2" custLinFactY="-2155" custLinFactNeighborX="287" custLinFactNeighborY="-100000">
        <dgm:presLayoutVars>
          <dgm:chMax val="0"/>
          <dgm:bulletEnabled val="1"/>
        </dgm:presLayoutVars>
      </dgm:prSet>
      <dgm:spPr/>
    </dgm:pt>
    <dgm:pt modelId="{75543520-9E90-4DD5-8789-669B9092F088}" type="pres">
      <dgm:prSet presAssocID="{97FD65B2-FA95-46E6-B9FC-1C30AE106E1E}" presName="spacer" presStyleCnt="0"/>
      <dgm:spPr/>
    </dgm:pt>
    <dgm:pt modelId="{4F4C8675-0EEA-4978-A109-8311CCD8F4A3}" type="pres">
      <dgm:prSet presAssocID="{F3305F3B-CA50-4C6E-9F2B-6AF07A5EF929}" presName="parentText" presStyleLbl="node1" presStyleIdx="1" presStyleCnt="2" custScaleX="89336" custScaleY="106222" custLinFactNeighborX="-812" custLinFactNeighborY="-20602">
        <dgm:presLayoutVars>
          <dgm:chMax val="0"/>
          <dgm:bulletEnabled val="1"/>
        </dgm:presLayoutVars>
      </dgm:prSet>
      <dgm:spPr/>
    </dgm:pt>
  </dgm:ptLst>
  <dgm:cxnLst>
    <dgm:cxn modelId="{1223CA1D-153C-4CE6-89E5-CB5E49235C74}" srcId="{41931D26-53C2-4D12-A0B6-5F560ECEBA35}" destId="{F3305F3B-CA50-4C6E-9F2B-6AF07A5EF929}" srcOrd="1" destOrd="0" parTransId="{D21261E1-BC2C-4770-B000-3B5D3632127C}" sibTransId="{AD9755FD-61D1-4470-AD4C-9F8C178FF426}"/>
    <dgm:cxn modelId="{691A8A76-3179-41D6-8ED3-0E92D28B8FDC}" type="presOf" srcId="{19FC209B-FFC2-45D2-8C07-E9156148F967}" destId="{8A16E4BF-A0A8-473B-A1C2-94A99C6A21D4}" srcOrd="0" destOrd="0" presId="urn:microsoft.com/office/officeart/2005/8/layout/vList2"/>
    <dgm:cxn modelId="{5DD8A3B6-0BB9-4F7C-9CB7-6F9894C8451C}" type="presOf" srcId="{F3305F3B-CA50-4C6E-9F2B-6AF07A5EF929}" destId="{4F4C8675-0EEA-4978-A109-8311CCD8F4A3}" srcOrd="0" destOrd="0" presId="urn:microsoft.com/office/officeart/2005/8/layout/vList2"/>
    <dgm:cxn modelId="{3FD12EC6-5AC2-47EC-B24C-BB031FB72C94}" type="presOf" srcId="{41931D26-53C2-4D12-A0B6-5F560ECEBA35}" destId="{A1E8FBFB-28B6-46C2-A19C-AC151DAB353E}" srcOrd="0" destOrd="0" presId="urn:microsoft.com/office/officeart/2005/8/layout/vList2"/>
    <dgm:cxn modelId="{4FA05ED3-DA05-4B89-870E-F2A5C16C6C88}" srcId="{41931D26-53C2-4D12-A0B6-5F560ECEBA35}" destId="{19FC209B-FFC2-45D2-8C07-E9156148F967}" srcOrd="0" destOrd="0" parTransId="{BD887F71-CAC3-4BD4-9CB7-1F752FECB6D5}" sibTransId="{97FD65B2-FA95-46E6-B9FC-1C30AE106E1E}"/>
    <dgm:cxn modelId="{32F2424C-C43D-4E01-98C3-44C91B1E38F3}" type="presParOf" srcId="{A1E8FBFB-28B6-46C2-A19C-AC151DAB353E}" destId="{8A16E4BF-A0A8-473B-A1C2-94A99C6A21D4}" srcOrd="0" destOrd="0" presId="urn:microsoft.com/office/officeart/2005/8/layout/vList2"/>
    <dgm:cxn modelId="{B709E1DA-1392-45AD-9C2A-E9A62E876AFE}" type="presParOf" srcId="{A1E8FBFB-28B6-46C2-A19C-AC151DAB353E}" destId="{75543520-9E90-4DD5-8789-669B9092F088}" srcOrd="1" destOrd="0" presId="urn:microsoft.com/office/officeart/2005/8/layout/vList2"/>
    <dgm:cxn modelId="{8B7ABAF9-90CA-4799-A08E-A7B476987A17}" type="presParOf" srcId="{A1E8FBFB-28B6-46C2-A19C-AC151DAB353E}" destId="{4F4C8675-0EEA-4978-A109-8311CCD8F4A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3FE6305-D5E2-4CD7-AF74-5F0F0CA1F41A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B1FE00-A325-4393-8226-94E839720A98}">
      <dgm:prSet/>
      <dgm:spPr>
        <a:effectLst>
          <a:outerShdw blurRad="50800" dist="38100" dir="13500000" algn="br" rotWithShape="0">
            <a:prstClr val="black">
              <a:alpha val="40000"/>
            </a:prstClr>
          </a:outerShdw>
          <a:softEdge rad="31750"/>
        </a:effectLst>
      </dgm:spPr>
      <dgm:t>
        <a:bodyPr/>
        <a:lstStyle/>
        <a:p>
          <a:pPr rtl="0"/>
          <a:r>
            <a:rPr lang="ru-RU" dirty="0">
              <a:latin typeface="Arial" pitchFamily="34" charset="0"/>
              <a:cs typeface="Arial" pitchFamily="34" charset="0"/>
            </a:rPr>
            <a:t>Материальная ответственность работника исключается в случаях, крайней необходимости или необходимой обороны либо неисполнения работодателем обязанности по обеспечению надлежащих условий для хранения имущества, вверенного работнику.</a:t>
          </a:r>
        </a:p>
      </dgm:t>
    </dgm:pt>
    <dgm:pt modelId="{96577DCC-D377-4E8D-8FA2-5E0CC60A130E}" type="parTrans" cxnId="{8E6F4A69-83FC-4700-86D0-3C4C34C841AD}">
      <dgm:prSet/>
      <dgm:spPr/>
      <dgm:t>
        <a:bodyPr/>
        <a:lstStyle/>
        <a:p>
          <a:endParaRPr lang="ru-RU"/>
        </a:p>
      </dgm:t>
    </dgm:pt>
    <dgm:pt modelId="{091FD367-CF78-4AAB-9B5C-9EA283D38448}" type="sibTrans" cxnId="{8E6F4A69-83FC-4700-86D0-3C4C34C841AD}">
      <dgm:prSet/>
      <dgm:spPr/>
      <dgm:t>
        <a:bodyPr/>
        <a:lstStyle/>
        <a:p>
          <a:endParaRPr lang="ru-RU"/>
        </a:p>
      </dgm:t>
    </dgm:pt>
    <dgm:pt modelId="{BF735C39-6ACD-400D-BC20-85415E8DB113}" type="pres">
      <dgm:prSet presAssocID="{F3FE6305-D5E2-4CD7-AF74-5F0F0CA1F41A}" presName="list" presStyleCnt="0">
        <dgm:presLayoutVars>
          <dgm:dir/>
          <dgm:animLvl val="lvl"/>
        </dgm:presLayoutVars>
      </dgm:prSet>
      <dgm:spPr/>
    </dgm:pt>
    <dgm:pt modelId="{B45E0634-45BE-4155-8D55-56487A623BCC}" type="pres">
      <dgm:prSet presAssocID="{46B1FE00-A325-4393-8226-94E839720A98}" presName="posSpace" presStyleCnt="0"/>
      <dgm:spPr/>
    </dgm:pt>
    <dgm:pt modelId="{FC8120ED-1BF9-4BFE-B75B-94A40230E57D}" type="pres">
      <dgm:prSet presAssocID="{46B1FE00-A325-4393-8226-94E839720A98}" presName="vertFlow" presStyleCnt="0"/>
      <dgm:spPr/>
    </dgm:pt>
    <dgm:pt modelId="{3AB2D8AC-34D6-4137-BFFC-3D7BB2B4EF08}" type="pres">
      <dgm:prSet presAssocID="{46B1FE00-A325-4393-8226-94E839720A98}" presName="topSpace" presStyleCnt="0"/>
      <dgm:spPr/>
    </dgm:pt>
    <dgm:pt modelId="{C2D49B64-DB9F-477C-B8E1-784125F38C96}" type="pres">
      <dgm:prSet presAssocID="{46B1FE00-A325-4393-8226-94E839720A98}" presName="firstComp" presStyleCnt="0"/>
      <dgm:spPr/>
    </dgm:pt>
    <dgm:pt modelId="{B54C1764-6E6D-4EB2-BFF4-1A8240024876}" type="pres">
      <dgm:prSet presAssocID="{46B1FE00-A325-4393-8226-94E839720A98}" presName="firstChild" presStyleLbl="bgAccFollowNode1" presStyleIdx="0" presStyleCnt="1" custLinFactNeighborX="-23259" custLinFactNeighborY="13523"/>
      <dgm:spPr/>
    </dgm:pt>
    <dgm:pt modelId="{C8088215-034D-4ED8-B78B-58FFEDB86A4D}" type="pres">
      <dgm:prSet presAssocID="{46B1FE00-A325-4393-8226-94E839720A98}" presName="firstChildTx" presStyleLbl="bgAccFollowNode1" presStyleIdx="0" presStyleCnt="1">
        <dgm:presLayoutVars>
          <dgm:bulletEnabled val="1"/>
        </dgm:presLayoutVars>
      </dgm:prSet>
      <dgm:spPr/>
    </dgm:pt>
    <dgm:pt modelId="{2CB631FE-A11D-46C1-B214-4F448D898705}" type="pres">
      <dgm:prSet presAssocID="{46B1FE00-A325-4393-8226-94E839720A98}" presName="negSpace" presStyleCnt="0"/>
      <dgm:spPr/>
    </dgm:pt>
    <dgm:pt modelId="{DEAD8997-8E25-43F1-BB8A-712EC088CE4D}" type="pres">
      <dgm:prSet presAssocID="{46B1FE00-A325-4393-8226-94E839720A98}" presName="circle" presStyleLbl="node1" presStyleIdx="0" presStyleCnt="1" custScaleX="230112" custScaleY="310806" custLinFactNeighborX="8" custLinFactNeighborY="-101"/>
      <dgm:spPr/>
    </dgm:pt>
  </dgm:ptLst>
  <dgm:cxnLst>
    <dgm:cxn modelId="{8E6F4A69-83FC-4700-86D0-3C4C34C841AD}" srcId="{F3FE6305-D5E2-4CD7-AF74-5F0F0CA1F41A}" destId="{46B1FE00-A325-4393-8226-94E839720A98}" srcOrd="0" destOrd="0" parTransId="{96577DCC-D377-4E8D-8FA2-5E0CC60A130E}" sibTransId="{091FD367-CF78-4AAB-9B5C-9EA283D38448}"/>
    <dgm:cxn modelId="{AA40E58E-ED18-4802-BE21-3DEEAA417AB9}" type="presOf" srcId="{F3FE6305-D5E2-4CD7-AF74-5F0F0CA1F41A}" destId="{BF735C39-6ACD-400D-BC20-85415E8DB113}" srcOrd="0" destOrd="0" presId="urn:microsoft.com/office/officeart/2005/8/layout/hList9"/>
    <dgm:cxn modelId="{34D554CB-F7C2-45EE-9ECE-64C1E0DA49C4}" type="presOf" srcId="{46B1FE00-A325-4393-8226-94E839720A98}" destId="{DEAD8997-8E25-43F1-BB8A-712EC088CE4D}" srcOrd="0" destOrd="0" presId="urn:microsoft.com/office/officeart/2005/8/layout/hList9"/>
    <dgm:cxn modelId="{4DC87923-7C99-456E-990C-F600A3664EF6}" type="presParOf" srcId="{BF735C39-6ACD-400D-BC20-85415E8DB113}" destId="{B45E0634-45BE-4155-8D55-56487A623BCC}" srcOrd="0" destOrd="0" presId="urn:microsoft.com/office/officeart/2005/8/layout/hList9"/>
    <dgm:cxn modelId="{2E683C0A-F76C-432F-AAEA-3F568899D7D5}" type="presParOf" srcId="{BF735C39-6ACD-400D-BC20-85415E8DB113}" destId="{FC8120ED-1BF9-4BFE-B75B-94A40230E57D}" srcOrd="1" destOrd="0" presId="urn:microsoft.com/office/officeart/2005/8/layout/hList9"/>
    <dgm:cxn modelId="{79C3547C-C690-4778-AECC-D822B838CC65}" type="presParOf" srcId="{FC8120ED-1BF9-4BFE-B75B-94A40230E57D}" destId="{3AB2D8AC-34D6-4137-BFFC-3D7BB2B4EF08}" srcOrd="0" destOrd="0" presId="urn:microsoft.com/office/officeart/2005/8/layout/hList9"/>
    <dgm:cxn modelId="{76BCA312-FFCD-490E-8741-5328D6F0C4E0}" type="presParOf" srcId="{FC8120ED-1BF9-4BFE-B75B-94A40230E57D}" destId="{C2D49B64-DB9F-477C-B8E1-784125F38C96}" srcOrd="1" destOrd="0" presId="urn:microsoft.com/office/officeart/2005/8/layout/hList9"/>
    <dgm:cxn modelId="{44045C84-D34D-4148-8E3E-340D11C1F7CF}" type="presParOf" srcId="{C2D49B64-DB9F-477C-B8E1-784125F38C96}" destId="{B54C1764-6E6D-4EB2-BFF4-1A8240024876}" srcOrd="0" destOrd="0" presId="urn:microsoft.com/office/officeart/2005/8/layout/hList9"/>
    <dgm:cxn modelId="{745F83BB-98CB-4341-BB0E-D8EBC90EF2E9}" type="presParOf" srcId="{C2D49B64-DB9F-477C-B8E1-784125F38C96}" destId="{C8088215-034D-4ED8-B78B-58FFEDB86A4D}" srcOrd="1" destOrd="0" presId="urn:microsoft.com/office/officeart/2005/8/layout/hList9"/>
    <dgm:cxn modelId="{B53DF8F5-C80E-4E10-9429-D757DD83B1FD}" type="presParOf" srcId="{BF735C39-6ACD-400D-BC20-85415E8DB113}" destId="{2CB631FE-A11D-46C1-B214-4F448D898705}" srcOrd="2" destOrd="0" presId="urn:microsoft.com/office/officeart/2005/8/layout/hList9"/>
    <dgm:cxn modelId="{D86D3602-AE2A-4FF5-9B83-D47AFFF719CC}" type="presParOf" srcId="{BF735C39-6ACD-400D-BC20-85415E8DB113}" destId="{DEAD8997-8E25-43F1-BB8A-712EC088CE4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9929421-654D-4F41-B4FB-ED18C9A56C23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96F66D5-2D36-4E46-ACE7-8A0BCEEF8D46}">
      <dgm:prSet/>
      <dgm:spPr>
        <a:effectLst>
          <a:softEdge rad="31750"/>
        </a:effectLst>
      </dgm:spPr>
      <dgm:t>
        <a:bodyPr/>
        <a:lstStyle/>
        <a:p>
          <a:pPr rtl="0"/>
          <a:r>
            <a:rPr lang="ru-RU" dirty="0"/>
            <a:t>1. Ограниченная материальная ответственность. </a:t>
          </a:r>
        </a:p>
      </dgm:t>
    </dgm:pt>
    <dgm:pt modelId="{913D14E9-0473-4EC3-B72A-2867CAD831C3}" type="parTrans" cxnId="{4AC05F95-10DF-432D-869A-E12E52CA7680}">
      <dgm:prSet/>
      <dgm:spPr/>
      <dgm:t>
        <a:bodyPr/>
        <a:lstStyle/>
        <a:p>
          <a:endParaRPr lang="ru-RU"/>
        </a:p>
      </dgm:t>
    </dgm:pt>
    <dgm:pt modelId="{3386252D-3B35-44C2-8ED9-FE2A9F48E242}" type="sibTrans" cxnId="{4AC05F95-10DF-432D-869A-E12E52CA7680}">
      <dgm:prSet/>
      <dgm:spPr/>
      <dgm:t>
        <a:bodyPr/>
        <a:lstStyle/>
        <a:p>
          <a:endParaRPr lang="ru-RU"/>
        </a:p>
      </dgm:t>
    </dgm:pt>
    <dgm:pt modelId="{E1336024-B4A8-4C56-8E2F-FF9A97B3C6A9}">
      <dgm:prSet/>
      <dgm:spPr>
        <a:effectLst>
          <a:softEdge rad="31750"/>
        </a:effectLst>
      </dgm:spPr>
      <dgm:t>
        <a:bodyPr/>
        <a:lstStyle/>
        <a:p>
          <a:pPr rtl="0"/>
          <a:r>
            <a:rPr lang="ru-RU" dirty="0"/>
            <a:t>При ограниченной ответственности ущерб возмещается в установленных пределах: не выше среднего месячного заработка работника.</a:t>
          </a:r>
        </a:p>
      </dgm:t>
    </dgm:pt>
    <dgm:pt modelId="{24392EE5-6228-41A0-AA0C-C2A6EC0E41B1}" type="parTrans" cxnId="{0FBF92A5-2407-4708-913A-D944D5CB0737}">
      <dgm:prSet/>
      <dgm:spPr/>
      <dgm:t>
        <a:bodyPr/>
        <a:lstStyle/>
        <a:p>
          <a:endParaRPr lang="ru-RU"/>
        </a:p>
      </dgm:t>
    </dgm:pt>
    <dgm:pt modelId="{EA6AA6FD-1416-4330-B7B7-2D6A7B397950}" type="sibTrans" cxnId="{0FBF92A5-2407-4708-913A-D944D5CB0737}">
      <dgm:prSet/>
      <dgm:spPr/>
      <dgm:t>
        <a:bodyPr/>
        <a:lstStyle/>
        <a:p>
          <a:endParaRPr lang="ru-RU" dirty="0"/>
        </a:p>
      </dgm:t>
    </dgm:pt>
    <dgm:pt modelId="{8D879721-3AB5-45FA-9841-8C978CB9D83A}">
      <dgm:prSet/>
      <dgm:spPr>
        <a:effectLst>
          <a:softEdge rad="31750"/>
        </a:effectLst>
      </dgm:spPr>
      <dgm:t>
        <a:bodyPr/>
        <a:lstStyle/>
        <a:p>
          <a:pPr rtl="0"/>
          <a:r>
            <a:rPr lang="ru-RU" dirty="0"/>
            <a:t>2. Полная материальная ответственность.</a:t>
          </a:r>
        </a:p>
      </dgm:t>
    </dgm:pt>
    <dgm:pt modelId="{35AB2692-03E2-4C2E-9FCC-E3ED4A0D8F3A}" type="parTrans" cxnId="{7BA02688-4EA4-43AD-8327-91F4F415B794}">
      <dgm:prSet/>
      <dgm:spPr/>
      <dgm:t>
        <a:bodyPr/>
        <a:lstStyle/>
        <a:p>
          <a:endParaRPr lang="ru-RU"/>
        </a:p>
      </dgm:t>
    </dgm:pt>
    <dgm:pt modelId="{B47A28DD-FCF2-4552-96EE-9D8DDA64C803}" type="sibTrans" cxnId="{7BA02688-4EA4-43AD-8327-91F4F415B794}">
      <dgm:prSet/>
      <dgm:spPr/>
      <dgm:t>
        <a:bodyPr/>
        <a:lstStyle/>
        <a:p>
          <a:endParaRPr lang="ru-RU"/>
        </a:p>
      </dgm:t>
    </dgm:pt>
    <dgm:pt modelId="{03695928-5B3B-4024-BA2B-BF652389C828}">
      <dgm:prSet/>
      <dgm:spPr>
        <a:effectLst>
          <a:softEdge rad="31750"/>
        </a:effectLst>
      </dgm:spPr>
      <dgm:t>
        <a:bodyPr/>
        <a:lstStyle/>
        <a:p>
          <a:pPr rtl="0"/>
          <a:r>
            <a:rPr lang="ru-RU" dirty="0"/>
            <a:t>При полной ответственности ущерб возмещается без каких-либо пределов и ограничений. </a:t>
          </a:r>
        </a:p>
      </dgm:t>
    </dgm:pt>
    <dgm:pt modelId="{D0D41831-A2FB-4BB1-A560-B0B7C94D0EE9}" type="parTrans" cxnId="{32E8C98E-7274-41D4-B6A3-051EC0C105E2}">
      <dgm:prSet/>
      <dgm:spPr/>
      <dgm:t>
        <a:bodyPr/>
        <a:lstStyle/>
        <a:p>
          <a:endParaRPr lang="ru-RU"/>
        </a:p>
      </dgm:t>
    </dgm:pt>
    <dgm:pt modelId="{552F9365-0F49-4585-AE0C-DA01ACD73724}" type="sibTrans" cxnId="{32E8C98E-7274-41D4-B6A3-051EC0C105E2}">
      <dgm:prSet/>
      <dgm:spPr/>
      <dgm:t>
        <a:bodyPr/>
        <a:lstStyle/>
        <a:p>
          <a:endParaRPr lang="ru-RU"/>
        </a:p>
      </dgm:t>
    </dgm:pt>
    <dgm:pt modelId="{CBFDB500-935D-442C-80BF-8326D515FDA2}" type="pres">
      <dgm:prSet presAssocID="{C9929421-654D-4F41-B4FB-ED18C9A56C23}" presName="diagram" presStyleCnt="0">
        <dgm:presLayoutVars>
          <dgm:dir/>
          <dgm:resizeHandles val="exact"/>
        </dgm:presLayoutVars>
      </dgm:prSet>
      <dgm:spPr/>
    </dgm:pt>
    <dgm:pt modelId="{9D379482-C750-48CE-BB87-0136A69ADBB5}" type="pres">
      <dgm:prSet presAssocID="{696F66D5-2D36-4E46-ACE7-8A0BCEEF8D46}" presName="node" presStyleLbl="node1" presStyleIdx="0" presStyleCnt="4" custScaleX="120374" custScaleY="73724" custLinFactNeighborX="2930" custLinFactNeighborY="-43594">
        <dgm:presLayoutVars>
          <dgm:bulletEnabled val="1"/>
        </dgm:presLayoutVars>
      </dgm:prSet>
      <dgm:spPr/>
    </dgm:pt>
    <dgm:pt modelId="{57EC2F14-440D-45C3-BFD0-C587B423B60A}" type="pres">
      <dgm:prSet presAssocID="{3386252D-3B35-44C2-8ED9-FE2A9F48E242}" presName="sibTrans" presStyleLbl="sibTrans2D1" presStyleIdx="0" presStyleCnt="3" custAng="346563" custScaleX="207230"/>
      <dgm:spPr/>
    </dgm:pt>
    <dgm:pt modelId="{77D053FE-55BB-4E64-9DC3-DC968BB908BE}" type="pres">
      <dgm:prSet presAssocID="{3386252D-3B35-44C2-8ED9-FE2A9F48E242}" presName="connectorText" presStyleLbl="sibTrans2D1" presStyleIdx="0" presStyleCnt="3"/>
      <dgm:spPr/>
    </dgm:pt>
    <dgm:pt modelId="{455D6BDE-2E73-445D-A857-5733EFFDDEFD}" type="pres">
      <dgm:prSet presAssocID="{E1336024-B4A8-4C56-8E2F-FF9A97B3C6A9}" presName="node" presStyleLbl="node1" presStyleIdx="1" presStyleCnt="4" custScaleX="113691" custScaleY="96138" custLinFactX="-57888" custLinFactY="22768" custLinFactNeighborX="-100000" custLinFactNeighborY="100000">
        <dgm:presLayoutVars>
          <dgm:bulletEnabled val="1"/>
        </dgm:presLayoutVars>
      </dgm:prSet>
      <dgm:spPr/>
    </dgm:pt>
    <dgm:pt modelId="{8A289CC7-133A-4512-9674-07E214449741}" type="pres">
      <dgm:prSet presAssocID="{EA6AA6FD-1416-4330-B7B7-2D6A7B397950}" presName="sibTrans" presStyleLbl="sibTrans2D1" presStyleIdx="1" presStyleCnt="3" custFlipVert="1" custFlipHor="1" custScaleX="140834" custScaleY="189584" custLinFactNeighborX="-15109" custLinFactNeighborY="31141"/>
      <dgm:spPr>
        <a:prstGeom prst="star5">
          <a:avLst/>
        </a:prstGeom>
      </dgm:spPr>
    </dgm:pt>
    <dgm:pt modelId="{9BA3BD10-9BE5-4FCF-9FEE-6473457D5F1F}" type="pres">
      <dgm:prSet presAssocID="{EA6AA6FD-1416-4330-B7B7-2D6A7B397950}" presName="connectorText" presStyleLbl="sibTrans2D1" presStyleIdx="1" presStyleCnt="3"/>
      <dgm:spPr/>
    </dgm:pt>
    <dgm:pt modelId="{88D04184-69D4-4AEB-B15E-EDCD44C6D90B}" type="pres">
      <dgm:prSet presAssocID="{8D879721-3AB5-45FA-9841-8C978CB9D83A}" presName="node" presStyleLbl="node1" presStyleIdx="2" presStyleCnt="4" custScaleX="119921" custScaleY="72441" custLinFactY="-85721" custLinFactNeighborX="-658" custLinFactNeighborY="-100000">
        <dgm:presLayoutVars>
          <dgm:bulletEnabled val="1"/>
        </dgm:presLayoutVars>
      </dgm:prSet>
      <dgm:spPr/>
    </dgm:pt>
    <dgm:pt modelId="{AA1ADC1C-5F25-4396-BC08-934B36335527}" type="pres">
      <dgm:prSet presAssocID="{B47A28DD-FCF2-4552-96EE-9D8DDA64C803}" presName="sibTrans" presStyleLbl="sibTrans2D1" presStyleIdx="2" presStyleCnt="3" custAng="20593916" custScaleX="194587"/>
      <dgm:spPr/>
    </dgm:pt>
    <dgm:pt modelId="{E031D664-1BBF-4218-B67D-92932170EE2E}" type="pres">
      <dgm:prSet presAssocID="{B47A28DD-FCF2-4552-96EE-9D8DDA64C803}" presName="connectorText" presStyleLbl="sibTrans2D1" presStyleIdx="2" presStyleCnt="3"/>
      <dgm:spPr/>
    </dgm:pt>
    <dgm:pt modelId="{8B138706-1A88-404C-A257-57EE3A5F40F5}" type="pres">
      <dgm:prSet presAssocID="{03695928-5B3B-4024-BA2B-BF652389C828}" presName="node" presStyleLbl="node1" presStyleIdx="3" presStyleCnt="4" custScaleX="119332" custScaleY="98118" custLinFactX="57387" custLinFactNeighborX="100000" custLinFactNeighborY="-40037">
        <dgm:presLayoutVars>
          <dgm:bulletEnabled val="1"/>
        </dgm:presLayoutVars>
      </dgm:prSet>
      <dgm:spPr/>
    </dgm:pt>
  </dgm:ptLst>
  <dgm:cxnLst>
    <dgm:cxn modelId="{264B7E0C-2BCE-464F-9053-6A1440C12F13}" type="presOf" srcId="{3386252D-3B35-44C2-8ED9-FE2A9F48E242}" destId="{57EC2F14-440D-45C3-BFD0-C587B423B60A}" srcOrd="0" destOrd="0" presId="urn:microsoft.com/office/officeart/2005/8/layout/process5"/>
    <dgm:cxn modelId="{64AB273E-38DA-45AF-95B2-80E6071EA1A4}" type="presOf" srcId="{8D879721-3AB5-45FA-9841-8C978CB9D83A}" destId="{88D04184-69D4-4AEB-B15E-EDCD44C6D90B}" srcOrd="0" destOrd="0" presId="urn:microsoft.com/office/officeart/2005/8/layout/process5"/>
    <dgm:cxn modelId="{2385F16C-FD83-482B-AC6D-8618E2937277}" type="presOf" srcId="{E1336024-B4A8-4C56-8E2F-FF9A97B3C6A9}" destId="{455D6BDE-2E73-445D-A857-5733EFFDDEFD}" srcOrd="0" destOrd="0" presId="urn:microsoft.com/office/officeart/2005/8/layout/process5"/>
    <dgm:cxn modelId="{A97E647B-7AFC-4338-A8A3-BA7408F032F1}" type="presOf" srcId="{EA6AA6FD-1416-4330-B7B7-2D6A7B397950}" destId="{8A289CC7-133A-4512-9674-07E214449741}" srcOrd="0" destOrd="0" presId="urn:microsoft.com/office/officeart/2005/8/layout/process5"/>
    <dgm:cxn modelId="{7BA02688-4EA4-43AD-8327-91F4F415B794}" srcId="{C9929421-654D-4F41-B4FB-ED18C9A56C23}" destId="{8D879721-3AB5-45FA-9841-8C978CB9D83A}" srcOrd="2" destOrd="0" parTransId="{35AB2692-03E2-4C2E-9FCC-E3ED4A0D8F3A}" sibTransId="{B47A28DD-FCF2-4552-96EE-9D8DDA64C803}"/>
    <dgm:cxn modelId="{02967D8B-A2D9-4297-B194-078E4EF5BCC0}" type="presOf" srcId="{3386252D-3B35-44C2-8ED9-FE2A9F48E242}" destId="{77D053FE-55BB-4E64-9DC3-DC968BB908BE}" srcOrd="1" destOrd="0" presId="urn:microsoft.com/office/officeart/2005/8/layout/process5"/>
    <dgm:cxn modelId="{32E8C98E-7274-41D4-B6A3-051EC0C105E2}" srcId="{C9929421-654D-4F41-B4FB-ED18C9A56C23}" destId="{03695928-5B3B-4024-BA2B-BF652389C828}" srcOrd="3" destOrd="0" parTransId="{D0D41831-A2FB-4BB1-A560-B0B7C94D0EE9}" sibTransId="{552F9365-0F49-4585-AE0C-DA01ACD73724}"/>
    <dgm:cxn modelId="{5CF6528F-A825-4133-BD20-3DA5B37D681B}" type="presOf" srcId="{C9929421-654D-4F41-B4FB-ED18C9A56C23}" destId="{CBFDB500-935D-442C-80BF-8326D515FDA2}" srcOrd="0" destOrd="0" presId="urn:microsoft.com/office/officeart/2005/8/layout/process5"/>
    <dgm:cxn modelId="{F6405592-E19A-42D4-A9E8-351DAA7C37C7}" type="presOf" srcId="{B47A28DD-FCF2-4552-96EE-9D8DDA64C803}" destId="{E031D664-1BBF-4218-B67D-92932170EE2E}" srcOrd="1" destOrd="0" presId="urn:microsoft.com/office/officeart/2005/8/layout/process5"/>
    <dgm:cxn modelId="{4AC05F95-10DF-432D-869A-E12E52CA7680}" srcId="{C9929421-654D-4F41-B4FB-ED18C9A56C23}" destId="{696F66D5-2D36-4E46-ACE7-8A0BCEEF8D46}" srcOrd="0" destOrd="0" parTransId="{913D14E9-0473-4EC3-B72A-2867CAD831C3}" sibTransId="{3386252D-3B35-44C2-8ED9-FE2A9F48E242}"/>
    <dgm:cxn modelId="{69E6A498-D978-4E9B-9543-FEE5DC48A217}" type="presOf" srcId="{EA6AA6FD-1416-4330-B7B7-2D6A7B397950}" destId="{9BA3BD10-9BE5-4FCF-9FEE-6473457D5F1F}" srcOrd="1" destOrd="0" presId="urn:microsoft.com/office/officeart/2005/8/layout/process5"/>
    <dgm:cxn modelId="{0FBF92A5-2407-4708-913A-D944D5CB0737}" srcId="{C9929421-654D-4F41-B4FB-ED18C9A56C23}" destId="{E1336024-B4A8-4C56-8E2F-FF9A97B3C6A9}" srcOrd="1" destOrd="0" parTransId="{24392EE5-6228-41A0-AA0C-C2A6EC0E41B1}" sibTransId="{EA6AA6FD-1416-4330-B7B7-2D6A7B397950}"/>
    <dgm:cxn modelId="{337194B3-7574-41E8-AD8F-57DCB358E5C6}" type="presOf" srcId="{03695928-5B3B-4024-BA2B-BF652389C828}" destId="{8B138706-1A88-404C-A257-57EE3A5F40F5}" srcOrd="0" destOrd="0" presId="urn:microsoft.com/office/officeart/2005/8/layout/process5"/>
    <dgm:cxn modelId="{C03EAFD2-D26B-446F-959D-3B8923DA5AAC}" type="presOf" srcId="{696F66D5-2D36-4E46-ACE7-8A0BCEEF8D46}" destId="{9D379482-C750-48CE-BB87-0136A69ADBB5}" srcOrd="0" destOrd="0" presId="urn:microsoft.com/office/officeart/2005/8/layout/process5"/>
    <dgm:cxn modelId="{D9AFA2F0-14BA-478E-BB97-98CD2380452B}" type="presOf" srcId="{B47A28DD-FCF2-4552-96EE-9D8DDA64C803}" destId="{AA1ADC1C-5F25-4396-BC08-934B36335527}" srcOrd="0" destOrd="0" presId="urn:microsoft.com/office/officeart/2005/8/layout/process5"/>
    <dgm:cxn modelId="{1266798C-C26C-46C8-9660-02C236B5AC1B}" type="presParOf" srcId="{CBFDB500-935D-442C-80BF-8326D515FDA2}" destId="{9D379482-C750-48CE-BB87-0136A69ADBB5}" srcOrd="0" destOrd="0" presId="urn:microsoft.com/office/officeart/2005/8/layout/process5"/>
    <dgm:cxn modelId="{9E95D42D-C13B-4147-943C-E845352D7738}" type="presParOf" srcId="{CBFDB500-935D-442C-80BF-8326D515FDA2}" destId="{57EC2F14-440D-45C3-BFD0-C587B423B60A}" srcOrd="1" destOrd="0" presId="urn:microsoft.com/office/officeart/2005/8/layout/process5"/>
    <dgm:cxn modelId="{8586B18F-C960-404D-B22A-58A41C210A5A}" type="presParOf" srcId="{57EC2F14-440D-45C3-BFD0-C587B423B60A}" destId="{77D053FE-55BB-4E64-9DC3-DC968BB908BE}" srcOrd="0" destOrd="0" presId="urn:microsoft.com/office/officeart/2005/8/layout/process5"/>
    <dgm:cxn modelId="{F12281D5-8E39-45BE-8A02-2C65A47AD3A7}" type="presParOf" srcId="{CBFDB500-935D-442C-80BF-8326D515FDA2}" destId="{455D6BDE-2E73-445D-A857-5733EFFDDEFD}" srcOrd="2" destOrd="0" presId="urn:microsoft.com/office/officeart/2005/8/layout/process5"/>
    <dgm:cxn modelId="{0D02D37F-671E-4AEF-85FF-D682B722A3C5}" type="presParOf" srcId="{CBFDB500-935D-442C-80BF-8326D515FDA2}" destId="{8A289CC7-133A-4512-9674-07E214449741}" srcOrd="3" destOrd="0" presId="urn:microsoft.com/office/officeart/2005/8/layout/process5"/>
    <dgm:cxn modelId="{2DAC374C-3E99-4864-AB7B-D6FD7F3DC1B5}" type="presParOf" srcId="{8A289CC7-133A-4512-9674-07E214449741}" destId="{9BA3BD10-9BE5-4FCF-9FEE-6473457D5F1F}" srcOrd="0" destOrd="0" presId="urn:microsoft.com/office/officeart/2005/8/layout/process5"/>
    <dgm:cxn modelId="{954E7771-FE93-42EB-9332-5DFFA3715873}" type="presParOf" srcId="{CBFDB500-935D-442C-80BF-8326D515FDA2}" destId="{88D04184-69D4-4AEB-B15E-EDCD44C6D90B}" srcOrd="4" destOrd="0" presId="urn:microsoft.com/office/officeart/2005/8/layout/process5"/>
    <dgm:cxn modelId="{21A5459A-E091-416E-B31E-A80611133D59}" type="presParOf" srcId="{CBFDB500-935D-442C-80BF-8326D515FDA2}" destId="{AA1ADC1C-5F25-4396-BC08-934B36335527}" srcOrd="5" destOrd="0" presId="urn:microsoft.com/office/officeart/2005/8/layout/process5"/>
    <dgm:cxn modelId="{D58DD363-AC8B-4245-A015-E9C4D8CB3C4C}" type="presParOf" srcId="{AA1ADC1C-5F25-4396-BC08-934B36335527}" destId="{E031D664-1BBF-4218-B67D-92932170EE2E}" srcOrd="0" destOrd="0" presId="urn:microsoft.com/office/officeart/2005/8/layout/process5"/>
    <dgm:cxn modelId="{D3E3B09D-732D-4258-8B63-403CF1B44E43}" type="presParOf" srcId="{CBFDB500-935D-442C-80BF-8326D515FDA2}" destId="{8B138706-1A88-404C-A257-57EE3A5F40F5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D385EC9-3DA0-467F-86BA-E1F5C3922A07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42FB43-A80E-4FE6-B4FD-89B9DD326D44}">
      <dgm:prSet custT="1"/>
      <dgm:spPr/>
      <dgm:t>
        <a:bodyPr/>
        <a:lstStyle/>
        <a:p>
          <a:pPr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) недостачи ценностей, вверенных ему на основании специального письменного договора или полученных им по разовому документу;</a:t>
          </a:r>
        </a:p>
      </dgm:t>
    </dgm:pt>
    <dgm:pt modelId="{6532DA8B-3BAD-4A98-9376-F59E7A7ED89A}" type="parTrans" cxnId="{DE364460-1954-4EFD-88E6-EF763ACAC365}">
      <dgm:prSet/>
      <dgm:spPr/>
      <dgm:t>
        <a:bodyPr/>
        <a:lstStyle/>
        <a:p>
          <a:endParaRPr lang="ru-RU"/>
        </a:p>
      </dgm:t>
    </dgm:pt>
    <dgm:pt modelId="{CD627E90-E72A-4A6F-97EA-0496413914CE}" type="sibTrans" cxnId="{DE364460-1954-4EFD-88E6-EF763ACAC365}">
      <dgm:prSet/>
      <dgm:spPr/>
      <dgm:t>
        <a:bodyPr/>
        <a:lstStyle/>
        <a:p>
          <a:endParaRPr lang="ru-RU"/>
        </a:p>
      </dgm:t>
    </dgm:pt>
    <dgm:pt modelId="{9ABE905C-17E3-4AD3-881E-963DA1D67FAF}">
      <dgm:prSet custT="1"/>
      <dgm:spPr/>
      <dgm:t>
        <a:bodyPr/>
        <a:lstStyle/>
        <a:p>
          <a:pPr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) умышленного причинения ущерба;</a:t>
          </a:r>
        </a:p>
      </dgm:t>
    </dgm:pt>
    <dgm:pt modelId="{3F521851-C959-490F-878B-2CA545064BA6}" type="parTrans" cxnId="{457EB99A-9A43-40DE-8FE8-2E0A8281855D}">
      <dgm:prSet/>
      <dgm:spPr/>
      <dgm:t>
        <a:bodyPr/>
        <a:lstStyle/>
        <a:p>
          <a:endParaRPr lang="ru-RU"/>
        </a:p>
      </dgm:t>
    </dgm:pt>
    <dgm:pt modelId="{5DC07194-B141-4CC5-AD8E-0EF3A71A9B82}" type="sibTrans" cxnId="{457EB99A-9A43-40DE-8FE8-2E0A8281855D}">
      <dgm:prSet/>
      <dgm:spPr/>
      <dgm:t>
        <a:bodyPr/>
        <a:lstStyle/>
        <a:p>
          <a:endParaRPr lang="ru-RU"/>
        </a:p>
      </dgm:t>
    </dgm:pt>
    <dgm:pt modelId="{CF37B674-5165-49E3-9572-432294DEEF16}">
      <dgm:prSet custT="1"/>
      <dgm:spPr/>
      <dgm:t>
        <a:bodyPr/>
        <a:lstStyle/>
        <a:p>
          <a:pPr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) причинения ущерба в состоянии алкогольного, наркотического или иного токсического опьянения;</a:t>
          </a:r>
        </a:p>
        <a:p>
          <a:pPr rtl="0"/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rtl="0"/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F7DDB1-C614-4A78-BB75-89B2EE777B5B}" type="parTrans" cxnId="{27485FA4-0236-4CC6-B3A3-646B8355E1AD}">
      <dgm:prSet/>
      <dgm:spPr/>
      <dgm:t>
        <a:bodyPr/>
        <a:lstStyle/>
        <a:p>
          <a:endParaRPr lang="ru-RU"/>
        </a:p>
      </dgm:t>
    </dgm:pt>
    <dgm:pt modelId="{A966F7FA-C088-43FF-A21A-E132C40E9906}" type="sibTrans" cxnId="{27485FA4-0236-4CC6-B3A3-646B8355E1AD}">
      <dgm:prSet/>
      <dgm:spPr/>
      <dgm:t>
        <a:bodyPr/>
        <a:lstStyle/>
        <a:p>
          <a:endParaRPr lang="ru-RU"/>
        </a:p>
      </dgm:t>
    </dgm:pt>
    <dgm:pt modelId="{378A2C0C-4B08-4698-B21B-A22D10FA0EF1}">
      <dgm:prSet custT="1"/>
      <dgm:spPr/>
      <dgm:t>
        <a:bodyPr/>
        <a:lstStyle/>
        <a:p>
          <a:pPr rtl="0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) причинения ущерба в результате</a:t>
          </a:r>
        </a:p>
        <a:p>
          <a:pPr rtl="0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преступных действий работника;</a:t>
          </a:r>
        </a:p>
        <a:p>
          <a:pPr rtl="0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5)причинение ущерба не при исполнении</a:t>
          </a:r>
        </a:p>
        <a:p>
          <a:pPr rtl="0"/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работником трудовых обязанностей.</a:t>
          </a:r>
        </a:p>
      </dgm:t>
    </dgm:pt>
    <dgm:pt modelId="{F1EBD432-A1AC-46FF-80E3-8ACDFF9CCDEE}" type="parTrans" cxnId="{73D67ACE-DD50-4BF8-BEE0-1F970AE55514}">
      <dgm:prSet/>
      <dgm:spPr/>
      <dgm:t>
        <a:bodyPr/>
        <a:lstStyle/>
        <a:p>
          <a:endParaRPr lang="ru-RU"/>
        </a:p>
      </dgm:t>
    </dgm:pt>
    <dgm:pt modelId="{64D6346A-98D7-4A20-945B-4F15CC3C7938}" type="sibTrans" cxnId="{73D67ACE-DD50-4BF8-BEE0-1F970AE55514}">
      <dgm:prSet/>
      <dgm:spPr/>
      <dgm:t>
        <a:bodyPr/>
        <a:lstStyle/>
        <a:p>
          <a:endParaRPr lang="ru-RU"/>
        </a:p>
      </dgm:t>
    </dgm:pt>
    <dgm:pt modelId="{0D5E0D6A-7D20-49F7-ACCB-BDED07C2F960}">
      <dgm:prSet custT="1"/>
      <dgm:spPr/>
      <dgm:t>
        <a:bodyPr/>
        <a:lstStyle/>
        <a:p>
          <a:pPr rtl="0"/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728C6C6-8B09-408D-84F5-EB6482F20894}" type="parTrans" cxnId="{359F534E-5AD9-48B4-93DE-964FCB6DD9A5}">
      <dgm:prSet/>
      <dgm:spPr/>
      <dgm:t>
        <a:bodyPr/>
        <a:lstStyle/>
        <a:p>
          <a:endParaRPr lang="ru-RU"/>
        </a:p>
      </dgm:t>
    </dgm:pt>
    <dgm:pt modelId="{4750CA2A-D10C-4CE9-A2C7-F0DCE39C096D}" type="sibTrans" cxnId="{359F534E-5AD9-48B4-93DE-964FCB6DD9A5}">
      <dgm:prSet/>
      <dgm:spPr/>
      <dgm:t>
        <a:bodyPr/>
        <a:lstStyle/>
        <a:p>
          <a:endParaRPr lang="ru-RU"/>
        </a:p>
      </dgm:t>
    </dgm:pt>
    <dgm:pt modelId="{973BE9FA-D11D-4CE7-AF80-DFB1C378FEA0}">
      <dgm:prSet custT="1"/>
      <dgm:spPr/>
      <dgm:t>
        <a:bodyPr/>
        <a:lstStyle/>
        <a:p>
          <a:pPr rtl="0"/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490A0CD-FF38-4A5E-A46B-1903E9FE4840}" type="parTrans" cxnId="{7AD17849-160A-42CE-988E-9EF53DA5ADC9}">
      <dgm:prSet/>
      <dgm:spPr/>
      <dgm:t>
        <a:bodyPr/>
        <a:lstStyle/>
        <a:p>
          <a:endParaRPr lang="ru-RU"/>
        </a:p>
      </dgm:t>
    </dgm:pt>
    <dgm:pt modelId="{75A9ECAA-C025-4AAB-B7B0-DC6E48BAAF89}" type="sibTrans" cxnId="{7AD17849-160A-42CE-988E-9EF53DA5ADC9}">
      <dgm:prSet/>
      <dgm:spPr/>
      <dgm:t>
        <a:bodyPr/>
        <a:lstStyle/>
        <a:p>
          <a:endParaRPr lang="ru-RU"/>
        </a:p>
      </dgm:t>
    </dgm:pt>
    <dgm:pt modelId="{4DA6D442-75D1-4E36-A53D-4275FF9ECAF6}" type="pres">
      <dgm:prSet presAssocID="{AD385EC9-3DA0-467F-86BA-E1F5C3922A07}" presName="vert0" presStyleCnt="0">
        <dgm:presLayoutVars>
          <dgm:dir/>
          <dgm:animOne val="branch"/>
          <dgm:animLvl val="lvl"/>
        </dgm:presLayoutVars>
      </dgm:prSet>
      <dgm:spPr/>
    </dgm:pt>
    <dgm:pt modelId="{CD255694-4C65-4E1A-9CB3-3C97987B7331}" type="pres">
      <dgm:prSet presAssocID="{1542FB43-A80E-4FE6-B4FD-89B9DD326D44}" presName="thickLine" presStyleLbl="alignNode1" presStyleIdx="0" presStyleCnt="6"/>
      <dgm:spPr/>
    </dgm:pt>
    <dgm:pt modelId="{C6AB7953-ED06-4FA1-8FCC-D1D152BC3870}" type="pres">
      <dgm:prSet presAssocID="{1542FB43-A80E-4FE6-B4FD-89B9DD326D44}" presName="horz1" presStyleCnt="0"/>
      <dgm:spPr/>
    </dgm:pt>
    <dgm:pt modelId="{67F661FB-81B8-492F-B8DE-E1254D049960}" type="pres">
      <dgm:prSet presAssocID="{1542FB43-A80E-4FE6-B4FD-89B9DD326D44}" presName="tx1" presStyleLbl="revTx" presStyleIdx="0" presStyleCnt="6" custScaleX="93814" custScaleY="70280"/>
      <dgm:spPr/>
    </dgm:pt>
    <dgm:pt modelId="{40CE634D-E226-4928-BC84-3239DCF9DCBA}" type="pres">
      <dgm:prSet presAssocID="{1542FB43-A80E-4FE6-B4FD-89B9DD326D44}" presName="vert1" presStyleCnt="0"/>
      <dgm:spPr/>
    </dgm:pt>
    <dgm:pt modelId="{F7102D31-A279-4C5E-B296-0BFFF29E702D}" type="pres">
      <dgm:prSet presAssocID="{9ABE905C-17E3-4AD3-881E-963DA1D67FAF}" presName="thickLine" presStyleLbl="alignNode1" presStyleIdx="1" presStyleCnt="6"/>
      <dgm:spPr/>
    </dgm:pt>
    <dgm:pt modelId="{6F1EED95-9135-41F1-8097-0134EF354FFD}" type="pres">
      <dgm:prSet presAssocID="{9ABE905C-17E3-4AD3-881E-963DA1D67FAF}" presName="horz1" presStyleCnt="0"/>
      <dgm:spPr/>
    </dgm:pt>
    <dgm:pt modelId="{7801A78A-14EF-4D1E-96ED-1208C27E6E28}" type="pres">
      <dgm:prSet presAssocID="{9ABE905C-17E3-4AD3-881E-963DA1D67FAF}" presName="tx1" presStyleLbl="revTx" presStyleIdx="1" presStyleCnt="6" custScaleX="95876" custScaleY="3709" custLinFactNeighborY="-14535"/>
      <dgm:spPr/>
    </dgm:pt>
    <dgm:pt modelId="{D1B6BF3E-DA4F-45A9-81D2-4423E357C23A}" type="pres">
      <dgm:prSet presAssocID="{9ABE905C-17E3-4AD3-881E-963DA1D67FAF}" presName="vert1" presStyleCnt="0"/>
      <dgm:spPr/>
    </dgm:pt>
    <dgm:pt modelId="{E46F8E87-3DEB-41FF-A4F8-8D3729BDE060}" type="pres">
      <dgm:prSet presAssocID="{CF37B674-5165-49E3-9572-432294DEEF16}" presName="thickLine" presStyleLbl="alignNode1" presStyleIdx="2" presStyleCnt="6"/>
      <dgm:spPr/>
    </dgm:pt>
    <dgm:pt modelId="{95B44886-D770-4776-B284-4194EC4E7158}" type="pres">
      <dgm:prSet presAssocID="{CF37B674-5165-49E3-9572-432294DEEF16}" presName="horz1" presStyleCnt="0"/>
      <dgm:spPr/>
    </dgm:pt>
    <dgm:pt modelId="{4A269FC0-5D86-4608-B75F-C0B6450A7BF2}" type="pres">
      <dgm:prSet presAssocID="{CF37B674-5165-49E3-9572-432294DEEF16}" presName="tx1" presStyleLbl="revTx" presStyleIdx="2" presStyleCnt="6" custFlipVert="0" custScaleX="93814" custScaleY="47147"/>
      <dgm:spPr/>
    </dgm:pt>
    <dgm:pt modelId="{BE7DC3A9-DAD4-4BAA-91E0-D8F68AFAF5D3}" type="pres">
      <dgm:prSet presAssocID="{CF37B674-5165-49E3-9572-432294DEEF16}" presName="vert1" presStyleCnt="0"/>
      <dgm:spPr/>
    </dgm:pt>
    <dgm:pt modelId="{42750EAB-78B6-4BB4-A6C8-AD83C22D3687}" type="pres">
      <dgm:prSet presAssocID="{378A2C0C-4B08-4698-B21B-A22D10FA0EF1}" presName="thickLine" presStyleLbl="alignNode1" presStyleIdx="3" presStyleCnt="6"/>
      <dgm:spPr/>
    </dgm:pt>
    <dgm:pt modelId="{0B023791-54C0-41F7-969A-23BF55D28918}" type="pres">
      <dgm:prSet presAssocID="{378A2C0C-4B08-4698-B21B-A22D10FA0EF1}" presName="horz1" presStyleCnt="0"/>
      <dgm:spPr/>
    </dgm:pt>
    <dgm:pt modelId="{2FBEF027-48BF-4147-8447-08D0B48E49BB}" type="pres">
      <dgm:prSet presAssocID="{378A2C0C-4B08-4698-B21B-A22D10FA0EF1}" presName="tx1" presStyleLbl="revTx" presStyleIdx="3" presStyleCnt="6" custFlipVert="0" custScaleX="100000" custScaleY="16022"/>
      <dgm:spPr/>
    </dgm:pt>
    <dgm:pt modelId="{D6A45FEB-0AF1-4BC6-BF4F-81FEF12EE4B6}" type="pres">
      <dgm:prSet presAssocID="{378A2C0C-4B08-4698-B21B-A22D10FA0EF1}" presName="vert1" presStyleCnt="0"/>
      <dgm:spPr/>
    </dgm:pt>
    <dgm:pt modelId="{95B68388-7E9D-4E46-ACDD-331DB27DE67D}" type="pres">
      <dgm:prSet presAssocID="{0D5E0D6A-7D20-49F7-ACCB-BDED07C2F960}" presName="thickLine" presStyleLbl="alignNode1" presStyleIdx="4" presStyleCnt="6"/>
      <dgm:spPr/>
    </dgm:pt>
    <dgm:pt modelId="{636BED51-7622-4E93-8BDC-66EFC138239C}" type="pres">
      <dgm:prSet presAssocID="{0D5E0D6A-7D20-49F7-ACCB-BDED07C2F960}" presName="horz1" presStyleCnt="0"/>
      <dgm:spPr/>
    </dgm:pt>
    <dgm:pt modelId="{59161DA8-BC80-439B-8C91-FFFD56631656}" type="pres">
      <dgm:prSet presAssocID="{0D5E0D6A-7D20-49F7-ACCB-BDED07C2F960}" presName="tx1" presStyleLbl="revTx" presStyleIdx="4" presStyleCnt="6" custScaleX="100000" custScaleY="50112" custLinFactNeighborY="-2367"/>
      <dgm:spPr/>
    </dgm:pt>
    <dgm:pt modelId="{BC6D4578-2CAA-4916-B9E5-8E5EC50C6BA6}" type="pres">
      <dgm:prSet presAssocID="{0D5E0D6A-7D20-49F7-ACCB-BDED07C2F960}" presName="vert1" presStyleCnt="0"/>
      <dgm:spPr/>
    </dgm:pt>
    <dgm:pt modelId="{F4E9F6CA-DEB7-49F6-93E4-9BC9D96AEEB5}" type="pres">
      <dgm:prSet presAssocID="{973BE9FA-D11D-4CE7-AF80-DFB1C378FEA0}" presName="thickLine" presStyleLbl="alignNode1" presStyleIdx="5" presStyleCnt="6"/>
      <dgm:spPr/>
    </dgm:pt>
    <dgm:pt modelId="{42C2CA2D-5489-4116-9728-A15415B37F31}" type="pres">
      <dgm:prSet presAssocID="{973BE9FA-D11D-4CE7-AF80-DFB1C378FEA0}" presName="horz1" presStyleCnt="0"/>
      <dgm:spPr/>
    </dgm:pt>
    <dgm:pt modelId="{715DE2FA-D5CC-4D73-AB38-44082B2430F0}" type="pres">
      <dgm:prSet presAssocID="{973BE9FA-D11D-4CE7-AF80-DFB1C378FEA0}" presName="tx1" presStyleLbl="revTx" presStyleIdx="5" presStyleCnt="6" custScaleX="97938" custScaleY="2371"/>
      <dgm:spPr/>
    </dgm:pt>
    <dgm:pt modelId="{05E608F5-8D66-4F4D-B9A6-4868A2896555}" type="pres">
      <dgm:prSet presAssocID="{973BE9FA-D11D-4CE7-AF80-DFB1C378FEA0}" presName="vert1" presStyleCnt="0"/>
      <dgm:spPr/>
    </dgm:pt>
  </dgm:ptLst>
  <dgm:cxnLst>
    <dgm:cxn modelId="{E50A6002-1897-41CD-A3F1-99030A3B76A4}" type="presOf" srcId="{378A2C0C-4B08-4698-B21B-A22D10FA0EF1}" destId="{2FBEF027-48BF-4147-8447-08D0B48E49BB}" srcOrd="0" destOrd="0" presId="urn:microsoft.com/office/officeart/2008/layout/LinedList"/>
    <dgm:cxn modelId="{4C847F05-2F96-4B7E-835B-FC322861AEFB}" type="presOf" srcId="{AD385EC9-3DA0-467F-86BA-E1F5C3922A07}" destId="{4DA6D442-75D1-4E36-A53D-4275FF9ECAF6}" srcOrd="0" destOrd="0" presId="urn:microsoft.com/office/officeart/2008/layout/LinedList"/>
    <dgm:cxn modelId="{0583E00E-C6B1-44EC-8F2E-4BF91E5809D3}" type="presOf" srcId="{973BE9FA-D11D-4CE7-AF80-DFB1C378FEA0}" destId="{715DE2FA-D5CC-4D73-AB38-44082B2430F0}" srcOrd="0" destOrd="0" presId="urn:microsoft.com/office/officeart/2008/layout/LinedList"/>
    <dgm:cxn modelId="{DE364460-1954-4EFD-88E6-EF763ACAC365}" srcId="{AD385EC9-3DA0-467F-86BA-E1F5C3922A07}" destId="{1542FB43-A80E-4FE6-B4FD-89B9DD326D44}" srcOrd="0" destOrd="0" parTransId="{6532DA8B-3BAD-4A98-9376-F59E7A7ED89A}" sibTransId="{CD627E90-E72A-4A6F-97EA-0496413914CE}"/>
    <dgm:cxn modelId="{7AD17849-160A-42CE-988E-9EF53DA5ADC9}" srcId="{AD385EC9-3DA0-467F-86BA-E1F5C3922A07}" destId="{973BE9FA-D11D-4CE7-AF80-DFB1C378FEA0}" srcOrd="5" destOrd="0" parTransId="{C490A0CD-FF38-4A5E-A46B-1903E9FE4840}" sibTransId="{75A9ECAA-C025-4AAB-B7B0-DC6E48BAAF89}"/>
    <dgm:cxn modelId="{359F534E-5AD9-48B4-93DE-964FCB6DD9A5}" srcId="{AD385EC9-3DA0-467F-86BA-E1F5C3922A07}" destId="{0D5E0D6A-7D20-49F7-ACCB-BDED07C2F960}" srcOrd="4" destOrd="0" parTransId="{7728C6C6-8B09-408D-84F5-EB6482F20894}" sibTransId="{4750CA2A-D10C-4CE9-A2C7-F0DCE39C096D}"/>
    <dgm:cxn modelId="{E9C4D875-4131-41CE-AB8E-69403C8BEBA5}" type="presOf" srcId="{9ABE905C-17E3-4AD3-881E-963DA1D67FAF}" destId="{7801A78A-14EF-4D1E-96ED-1208C27E6E28}" srcOrd="0" destOrd="0" presId="urn:microsoft.com/office/officeart/2008/layout/LinedList"/>
    <dgm:cxn modelId="{457EB99A-9A43-40DE-8FE8-2E0A8281855D}" srcId="{AD385EC9-3DA0-467F-86BA-E1F5C3922A07}" destId="{9ABE905C-17E3-4AD3-881E-963DA1D67FAF}" srcOrd="1" destOrd="0" parTransId="{3F521851-C959-490F-878B-2CA545064BA6}" sibTransId="{5DC07194-B141-4CC5-AD8E-0EF3A71A9B82}"/>
    <dgm:cxn modelId="{BBAEFE9D-AD1D-46FD-8F68-D18E6D79FA36}" type="presOf" srcId="{0D5E0D6A-7D20-49F7-ACCB-BDED07C2F960}" destId="{59161DA8-BC80-439B-8C91-FFFD56631656}" srcOrd="0" destOrd="0" presId="urn:microsoft.com/office/officeart/2008/layout/LinedList"/>
    <dgm:cxn modelId="{27485FA4-0236-4CC6-B3A3-646B8355E1AD}" srcId="{AD385EC9-3DA0-467F-86BA-E1F5C3922A07}" destId="{CF37B674-5165-49E3-9572-432294DEEF16}" srcOrd="2" destOrd="0" parTransId="{B4F7DDB1-C614-4A78-BB75-89B2EE777B5B}" sibTransId="{A966F7FA-C088-43FF-A21A-E132C40E9906}"/>
    <dgm:cxn modelId="{73D67ACE-DD50-4BF8-BEE0-1F970AE55514}" srcId="{AD385EC9-3DA0-467F-86BA-E1F5C3922A07}" destId="{378A2C0C-4B08-4698-B21B-A22D10FA0EF1}" srcOrd="3" destOrd="0" parTransId="{F1EBD432-A1AC-46FF-80E3-8ACDFF9CCDEE}" sibTransId="{64D6346A-98D7-4A20-945B-4F15CC3C7938}"/>
    <dgm:cxn modelId="{545978ED-D978-475B-8515-1E933AAC1128}" type="presOf" srcId="{1542FB43-A80E-4FE6-B4FD-89B9DD326D44}" destId="{67F661FB-81B8-492F-B8DE-E1254D049960}" srcOrd="0" destOrd="0" presId="urn:microsoft.com/office/officeart/2008/layout/LinedList"/>
    <dgm:cxn modelId="{0438F7F6-7EB6-4CAD-92FE-79DEFDD9649C}" type="presOf" srcId="{CF37B674-5165-49E3-9572-432294DEEF16}" destId="{4A269FC0-5D86-4608-B75F-C0B6450A7BF2}" srcOrd="0" destOrd="0" presId="urn:microsoft.com/office/officeart/2008/layout/LinedList"/>
    <dgm:cxn modelId="{2E19E2A2-87A7-428A-958A-8B2D2FDB655A}" type="presParOf" srcId="{4DA6D442-75D1-4E36-A53D-4275FF9ECAF6}" destId="{CD255694-4C65-4E1A-9CB3-3C97987B7331}" srcOrd="0" destOrd="0" presId="urn:microsoft.com/office/officeart/2008/layout/LinedList"/>
    <dgm:cxn modelId="{9D12FCE8-790B-4B24-BAFB-330210A8B38D}" type="presParOf" srcId="{4DA6D442-75D1-4E36-A53D-4275FF9ECAF6}" destId="{C6AB7953-ED06-4FA1-8FCC-D1D152BC3870}" srcOrd="1" destOrd="0" presId="urn:microsoft.com/office/officeart/2008/layout/LinedList"/>
    <dgm:cxn modelId="{FFCB4C07-7E43-4C39-883C-A456F46C22F0}" type="presParOf" srcId="{C6AB7953-ED06-4FA1-8FCC-D1D152BC3870}" destId="{67F661FB-81B8-492F-B8DE-E1254D049960}" srcOrd="0" destOrd="0" presId="urn:microsoft.com/office/officeart/2008/layout/LinedList"/>
    <dgm:cxn modelId="{D9E8B41F-D326-4A8D-8D41-7D77759E610A}" type="presParOf" srcId="{C6AB7953-ED06-4FA1-8FCC-D1D152BC3870}" destId="{40CE634D-E226-4928-BC84-3239DCF9DCBA}" srcOrd="1" destOrd="0" presId="urn:microsoft.com/office/officeart/2008/layout/LinedList"/>
    <dgm:cxn modelId="{44BAA002-906A-459A-B8AF-7F3BBD81365E}" type="presParOf" srcId="{4DA6D442-75D1-4E36-A53D-4275FF9ECAF6}" destId="{F7102D31-A279-4C5E-B296-0BFFF29E702D}" srcOrd="2" destOrd="0" presId="urn:microsoft.com/office/officeart/2008/layout/LinedList"/>
    <dgm:cxn modelId="{360FC7E1-2B91-4CB4-A6F6-14AC3FE54E92}" type="presParOf" srcId="{4DA6D442-75D1-4E36-A53D-4275FF9ECAF6}" destId="{6F1EED95-9135-41F1-8097-0134EF354FFD}" srcOrd="3" destOrd="0" presId="urn:microsoft.com/office/officeart/2008/layout/LinedList"/>
    <dgm:cxn modelId="{497B3A8E-FEBA-46DD-90C1-8B3530EA3CF0}" type="presParOf" srcId="{6F1EED95-9135-41F1-8097-0134EF354FFD}" destId="{7801A78A-14EF-4D1E-96ED-1208C27E6E28}" srcOrd="0" destOrd="0" presId="urn:microsoft.com/office/officeart/2008/layout/LinedList"/>
    <dgm:cxn modelId="{2966406B-EC53-45F8-AA34-94FCC1235177}" type="presParOf" srcId="{6F1EED95-9135-41F1-8097-0134EF354FFD}" destId="{D1B6BF3E-DA4F-45A9-81D2-4423E357C23A}" srcOrd="1" destOrd="0" presId="urn:microsoft.com/office/officeart/2008/layout/LinedList"/>
    <dgm:cxn modelId="{71BEDFF4-4B3A-45FE-9912-9A8FA0CDC330}" type="presParOf" srcId="{4DA6D442-75D1-4E36-A53D-4275FF9ECAF6}" destId="{E46F8E87-3DEB-41FF-A4F8-8D3729BDE060}" srcOrd="4" destOrd="0" presId="urn:microsoft.com/office/officeart/2008/layout/LinedList"/>
    <dgm:cxn modelId="{FF4CA7AC-578E-409B-97C3-B7743365194C}" type="presParOf" srcId="{4DA6D442-75D1-4E36-A53D-4275FF9ECAF6}" destId="{95B44886-D770-4776-B284-4194EC4E7158}" srcOrd="5" destOrd="0" presId="urn:microsoft.com/office/officeart/2008/layout/LinedList"/>
    <dgm:cxn modelId="{C1CDB29A-4587-4F13-9FDB-0BC32FAFACC5}" type="presParOf" srcId="{95B44886-D770-4776-B284-4194EC4E7158}" destId="{4A269FC0-5D86-4608-B75F-C0B6450A7BF2}" srcOrd="0" destOrd="0" presId="urn:microsoft.com/office/officeart/2008/layout/LinedList"/>
    <dgm:cxn modelId="{BBDEE3A5-589F-41CB-8872-A361009BB5AA}" type="presParOf" srcId="{95B44886-D770-4776-B284-4194EC4E7158}" destId="{BE7DC3A9-DAD4-4BAA-91E0-D8F68AFAF5D3}" srcOrd="1" destOrd="0" presId="urn:microsoft.com/office/officeart/2008/layout/LinedList"/>
    <dgm:cxn modelId="{9E58E245-A466-4E75-A095-DC7443EA15E9}" type="presParOf" srcId="{4DA6D442-75D1-4E36-A53D-4275FF9ECAF6}" destId="{42750EAB-78B6-4BB4-A6C8-AD83C22D3687}" srcOrd="6" destOrd="0" presId="urn:microsoft.com/office/officeart/2008/layout/LinedList"/>
    <dgm:cxn modelId="{E764581D-26A2-4F64-993B-606DD913BADB}" type="presParOf" srcId="{4DA6D442-75D1-4E36-A53D-4275FF9ECAF6}" destId="{0B023791-54C0-41F7-969A-23BF55D28918}" srcOrd="7" destOrd="0" presId="urn:microsoft.com/office/officeart/2008/layout/LinedList"/>
    <dgm:cxn modelId="{854C8F18-D7DF-4686-A816-4744F25B5A9E}" type="presParOf" srcId="{0B023791-54C0-41F7-969A-23BF55D28918}" destId="{2FBEF027-48BF-4147-8447-08D0B48E49BB}" srcOrd="0" destOrd="0" presId="urn:microsoft.com/office/officeart/2008/layout/LinedList"/>
    <dgm:cxn modelId="{B4821293-B453-4AD5-94B9-5F7D8DE42C47}" type="presParOf" srcId="{0B023791-54C0-41F7-969A-23BF55D28918}" destId="{D6A45FEB-0AF1-4BC6-BF4F-81FEF12EE4B6}" srcOrd="1" destOrd="0" presId="urn:microsoft.com/office/officeart/2008/layout/LinedList"/>
    <dgm:cxn modelId="{704106AB-C18C-4A33-BF67-0B62DD319DEE}" type="presParOf" srcId="{4DA6D442-75D1-4E36-A53D-4275FF9ECAF6}" destId="{95B68388-7E9D-4E46-ACDD-331DB27DE67D}" srcOrd="8" destOrd="0" presId="urn:microsoft.com/office/officeart/2008/layout/LinedList"/>
    <dgm:cxn modelId="{61AC130A-80C2-4931-AA72-CFDDA2D75A73}" type="presParOf" srcId="{4DA6D442-75D1-4E36-A53D-4275FF9ECAF6}" destId="{636BED51-7622-4E93-8BDC-66EFC138239C}" srcOrd="9" destOrd="0" presId="urn:microsoft.com/office/officeart/2008/layout/LinedList"/>
    <dgm:cxn modelId="{36AFEEF6-3D53-4DA3-A139-9E9C4790F942}" type="presParOf" srcId="{636BED51-7622-4E93-8BDC-66EFC138239C}" destId="{59161DA8-BC80-439B-8C91-FFFD56631656}" srcOrd="0" destOrd="0" presId="urn:microsoft.com/office/officeart/2008/layout/LinedList"/>
    <dgm:cxn modelId="{1FE38169-9061-4465-890C-51DDCD7FD6BD}" type="presParOf" srcId="{636BED51-7622-4E93-8BDC-66EFC138239C}" destId="{BC6D4578-2CAA-4916-B9E5-8E5EC50C6BA6}" srcOrd="1" destOrd="0" presId="urn:microsoft.com/office/officeart/2008/layout/LinedList"/>
    <dgm:cxn modelId="{91EEAC41-E2CD-4680-96EA-65138195E9DA}" type="presParOf" srcId="{4DA6D442-75D1-4E36-A53D-4275FF9ECAF6}" destId="{F4E9F6CA-DEB7-49F6-93E4-9BC9D96AEEB5}" srcOrd="10" destOrd="0" presId="urn:microsoft.com/office/officeart/2008/layout/LinedList"/>
    <dgm:cxn modelId="{97AAE79B-E28D-4354-9D13-4CA090BB8D06}" type="presParOf" srcId="{4DA6D442-75D1-4E36-A53D-4275FF9ECAF6}" destId="{42C2CA2D-5489-4116-9728-A15415B37F31}" srcOrd="11" destOrd="0" presId="urn:microsoft.com/office/officeart/2008/layout/LinedList"/>
    <dgm:cxn modelId="{9A8FE892-91F2-4434-BDB3-3E502C21537C}" type="presParOf" srcId="{42C2CA2D-5489-4116-9728-A15415B37F31}" destId="{715DE2FA-D5CC-4D73-AB38-44082B2430F0}" srcOrd="0" destOrd="0" presId="urn:microsoft.com/office/officeart/2008/layout/LinedList"/>
    <dgm:cxn modelId="{9D572871-1C18-4E27-BCDF-6B7E4CDBA368}" type="presParOf" srcId="{42C2CA2D-5489-4116-9728-A15415B37F31}" destId="{05E608F5-8D66-4F4D-B9A6-4868A2896555}" srcOrd="1" destOrd="0" presId="urn:microsoft.com/office/officeart/2008/layout/LinedList"/>
  </dgm:cxnLst>
  <dgm:bg>
    <a:effectLst>
      <a:softEdge rad="31750"/>
    </a:effectLst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679D42-A415-4148-9717-49905BF89B55}">
      <dsp:nvSpPr>
        <dsp:cNvPr id="0" name=""/>
        <dsp:cNvSpPr/>
      </dsp:nvSpPr>
      <dsp:spPr>
        <a:xfrm>
          <a:off x="1287928" y="1393"/>
          <a:ext cx="6275096" cy="214062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Материальная ответственность является одним из видов юридической ответственности. Она заключается в обязанности стороны договора в установленном законом порядке и размере возместить причиненный по ее вине другой стороне трудового договора материальный ущерб.</a:t>
          </a:r>
        </a:p>
      </dsp:txBody>
      <dsp:txXfrm>
        <a:off x="1287928" y="1393"/>
        <a:ext cx="6275096" cy="2140626"/>
      </dsp:txXfrm>
    </dsp:sp>
    <dsp:sp modelId="{B7C04886-AE17-4897-A797-C48E9D083775}">
      <dsp:nvSpPr>
        <dsp:cNvPr id="0" name=""/>
        <dsp:cNvSpPr/>
      </dsp:nvSpPr>
      <dsp:spPr>
        <a:xfrm>
          <a:off x="1464354" y="3067292"/>
          <a:ext cx="7634942" cy="218634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Материальной ответственности сторон трудового договора посвящен раздел XI Трудового кодекса РФ. Статья 232 Трудового кодекса РФ.</a:t>
          </a:r>
        </a:p>
      </dsp:txBody>
      <dsp:txXfrm>
        <a:off x="1464354" y="3067292"/>
        <a:ext cx="7634942" cy="21863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5BB4C7-69C0-46E9-9F56-4F1DA3573B8D}">
      <dsp:nvSpPr>
        <dsp:cNvPr id="0" name=""/>
        <dsp:cNvSpPr/>
      </dsp:nvSpPr>
      <dsp:spPr>
        <a:xfrm>
          <a:off x="0" y="76931"/>
          <a:ext cx="8575963" cy="1508767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Размер ущерба, причиненного работодателю при утрате и порче имущества, определяется по фактическим потерям, исчисляемым исходя из рыночных цен, действующих в данной местности на день причинения ущерба, но не ниже стоимости имущества с учетом степени износа этого имущества.</a:t>
          </a:r>
        </a:p>
      </dsp:txBody>
      <dsp:txXfrm>
        <a:off x="73652" y="150583"/>
        <a:ext cx="8428659" cy="1361463"/>
      </dsp:txXfrm>
    </dsp:sp>
    <dsp:sp modelId="{47C1124A-D87A-4541-8275-9AF587FDCC76}">
      <dsp:nvSpPr>
        <dsp:cNvPr id="0" name=""/>
        <dsp:cNvSpPr/>
      </dsp:nvSpPr>
      <dsp:spPr>
        <a:xfrm>
          <a:off x="0" y="1638496"/>
          <a:ext cx="8575963" cy="1621366"/>
        </a:xfrm>
        <a:prstGeom prst="roundRect">
          <a:avLst/>
        </a:prstGeom>
        <a:solidFill>
          <a:schemeClr val="accent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Федеральным законом может быть установлен особый порядок определения размера подлежащего возмещению ущерба, причиненного работодателю хищением, умышленной порчей, недостачей или утратой отдельных видов имущества и других ценностей, а также в тех случаях, когда фактический размер причиненного ущерба превышает его номинальный размер.</a:t>
          </a:r>
        </a:p>
      </dsp:txBody>
      <dsp:txXfrm>
        <a:off x="79149" y="1717645"/>
        <a:ext cx="8417665" cy="146306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4E653A-A7C1-4C36-BD00-0CF63C1AC5A3}">
      <dsp:nvSpPr>
        <dsp:cNvPr id="0" name=""/>
        <dsp:cNvSpPr/>
      </dsp:nvSpPr>
      <dsp:spPr>
        <a:xfrm>
          <a:off x="0" y="22302"/>
          <a:ext cx="5908289" cy="125361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Взыскание с виновного работника суммы причиненного ущерба, не превышающей среднего месячного заработка, производится по распоряжению работодателя</a:t>
          </a:r>
        </a:p>
      </dsp:txBody>
      <dsp:txXfrm>
        <a:off x="61196" y="83498"/>
        <a:ext cx="5785897" cy="1131221"/>
      </dsp:txXfrm>
    </dsp:sp>
    <dsp:sp modelId="{749E18C3-1102-4456-B74D-512F1F1A9131}">
      <dsp:nvSpPr>
        <dsp:cNvPr id="0" name=""/>
        <dsp:cNvSpPr/>
      </dsp:nvSpPr>
      <dsp:spPr>
        <a:xfrm>
          <a:off x="0" y="1298809"/>
          <a:ext cx="4701096" cy="132014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 несоблюдении работодателем установленного порядка взыскания ущерба работник имеет право обжаловать действия работодателя в суд.</a:t>
          </a:r>
        </a:p>
      </dsp:txBody>
      <dsp:txXfrm>
        <a:off x="64444" y="1363253"/>
        <a:ext cx="4572208" cy="1191260"/>
      </dsp:txXfrm>
    </dsp:sp>
    <dsp:sp modelId="{A4D56CD6-F79D-43BF-8F99-4C6FFA9145DE}">
      <dsp:nvSpPr>
        <dsp:cNvPr id="0" name=""/>
        <dsp:cNvSpPr/>
      </dsp:nvSpPr>
      <dsp:spPr>
        <a:xfrm>
          <a:off x="0" y="2519198"/>
          <a:ext cx="4577970" cy="12184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Работник, виновный в причинении ущерба работодателю, может добровольно возместить его полностью или частично. </a:t>
          </a:r>
        </a:p>
      </dsp:txBody>
      <dsp:txXfrm>
        <a:off x="59479" y="2578677"/>
        <a:ext cx="4459012" cy="1099472"/>
      </dsp:txXfrm>
    </dsp:sp>
    <dsp:sp modelId="{7351EAF9-1C0B-4E03-A2B1-404A8490CB56}">
      <dsp:nvSpPr>
        <dsp:cNvPr id="0" name=""/>
        <dsp:cNvSpPr/>
      </dsp:nvSpPr>
      <dsp:spPr>
        <a:xfrm>
          <a:off x="4" y="3713017"/>
          <a:ext cx="5571785" cy="7761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 согласия работодателя работник может передать ему для возмещения причиненного ущерба равноценное имущество или исправить поврежденное имущество.</a:t>
          </a:r>
        </a:p>
      </dsp:txBody>
      <dsp:txXfrm>
        <a:off x="37893" y="3750906"/>
        <a:ext cx="5496007" cy="700388"/>
      </dsp:txXfrm>
    </dsp:sp>
    <dsp:sp modelId="{F78F2D23-C72F-4654-BA60-E53FC63887E6}">
      <dsp:nvSpPr>
        <dsp:cNvPr id="0" name=""/>
        <dsp:cNvSpPr/>
      </dsp:nvSpPr>
      <dsp:spPr>
        <a:xfrm>
          <a:off x="4" y="4475023"/>
          <a:ext cx="5674016" cy="10007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Возмещение ущерба производится независимо от привлечения работника к дисциплинарной, административной или уголовной ответственности за действия или бездействие, которыми причинен ущерб работодателю.</a:t>
          </a:r>
        </a:p>
      </dsp:txBody>
      <dsp:txXfrm>
        <a:off x="48858" y="4523877"/>
        <a:ext cx="5576308" cy="9030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59A43-98A8-47FA-8B88-F10080A89FDD}">
      <dsp:nvSpPr>
        <dsp:cNvPr id="0" name=""/>
        <dsp:cNvSpPr/>
      </dsp:nvSpPr>
      <dsp:spPr>
        <a:xfrm rot="5400000">
          <a:off x="-168559" y="169964"/>
          <a:ext cx="1123729" cy="78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1.</a:t>
          </a:r>
        </a:p>
      </dsp:txBody>
      <dsp:txXfrm rot="-5400000">
        <a:off x="1" y="394709"/>
        <a:ext cx="786610" cy="337119"/>
      </dsp:txXfrm>
    </dsp:sp>
    <dsp:sp modelId="{0F8EB7A7-C06B-4FC1-BE8A-67B12375BCEC}">
      <dsp:nvSpPr>
        <dsp:cNvPr id="0" name=""/>
        <dsp:cNvSpPr/>
      </dsp:nvSpPr>
      <dsp:spPr>
        <a:xfrm rot="5400000">
          <a:off x="4423167" y="-3635152"/>
          <a:ext cx="730424" cy="80035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/>
            <a:t>Можно выделить четыре вида материальной ответственности работодателя:</a:t>
          </a:r>
        </a:p>
        <a:p>
          <a:pPr marL="285750" lvl="1" indent="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kern="1200" dirty="0"/>
        </a:p>
      </dsp:txBody>
      <dsp:txXfrm rot="-5400000">
        <a:off x="786610" y="37061"/>
        <a:ext cx="7967882" cy="659112"/>
      </dsp:txXfrm>
    </dsp:sp>
    <dsp:sp modelId="{B0D9E3E2-7CFA-4C86-A496-D1C671EBD612}">
      <dsp:nvSpPr>
        <dsp:cNvPr id="0" name=""/>
        <dsp:cNvSpPr/>
      </dsp:nvSpPr>
      <dsp:spPr>
        <a:xfrm rot="5400000">
          <a:off x="-168559" y="1176906"/>
          <a:ext cx="1123729" cy="78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2.</a:t>
          </a:r>
        </a:p>
      </dsp:txBody>
      <dsp:txXfrm rot="-5400000">
        <a:off x="1" y="1401651"/>
        <a:ext cx="786610" cy="337119"/>
      </dsp:txXfrm>
    </dsp:sp>
    <dsp:sp modelId="{9C7B4FC0-76AD-4CDA-B143-BEE15BB05203}">
      <dsp:nvSpPr>
        <dsp:cNvPr id="0" name=""/>
        <dsp:cNvSpPr/>
      </dsp:nvSpPr>
      <dsp:spPr>
        <a:xfrm rot="5400000">
          <a:off x="4423167" y="-2628210"/>
          <a:ext cx="730424" cy="80035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0" marR="0" lvl="1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/>
            <a:t>Материальная ответственность, причиненная в результате незаконного лишения работника возможности трудиться. (ст. 234 ТК РФ)</a:t>
          </a: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400" kern="1200" dirty="0"/>
        </a:p>
      </dsp:txBody>
      <dsp:txXfrm rot="-5400000">
        <a:off x="786610" y="1044003"/>
        <a:ext cx="7967882" cy="659112"/>
      </dsp:txXfrm>
    </dsp:sp>
    <dsp:sp modelId="{EDE608CA-04FE-4040-9EEF-7B2CDD032CFC}">
      <dsp:nvSpPr>
        <dsp:cNvPr id="0" name=""/>
        <dsp:cNvSpPr/>
      </dsp:nvSpPr>
      <dsp:spPr>
        <a:xfrm rot="5400000">
          <a:off x="-168559" y="2183847"/>
          <a:ext cx="1123729" cy="78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3.</a:t>
          </a:r>
        </a:p>
      </dsp:txBody>
      <dsp:txXfrm rot="-5400000">
        <a:off x="1" y="2408592"/>
        <a:ext cx="786610" cy="337119"/>
      </dsp:txXfrm>
    </dsp:sp>
    <dsp:sp modelId="{0EFB20F5-180B-4517-ABB6-11E58828AE4B}">
      <dsp:nvSpPr>
        <dsp:cNvPr id="0" name=""/>
        <dsp:cNvSpPr/>
      </dsp:nvSpPr>
      <dsp:spPr>
        <a:xfrm rot="5400000">
          <a:off x="4423167" y="-1621268"/>
          <a:ext cx="730424" cy="80035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Материальную ответственность работодателя за ущерб, причиненный имуществу работника. (235 ТК РФ)</a:t>
          </a:r>
        </a:p>
      </dsp:txBody>
      <dsp:txXfrm rot="-5400000">
        <a:off x="786610" y="2050945"/>
        <a:ext cx="7967882" cy="659112"/>
      </dsp:txXfrm>
    </dsp:sp>
    <dsp:sp modelId="{CAE54D12-D26F-4FA8-921B-0D41EC93CDE5}">
      <dsp:nvSpPr>
        <dsp:cNvPr id="0" name=""/>
        <dsp:cNvSpPr/>
      </dsp:nvSpPr>
      <dsp:spPr>
        <a:xfrm rot="5400000">
          <a:off x="-168559" y="3190789"/>
          <a:ext cx="1123729" cy="78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4.</a:t>
          </a:r>
        </a:p>
      </dsp:txBody>
      <dsp:txXfrm rot="-5400000">
        <a:off x="1" y="3415534"/>
        <a:ext cx="786610" cy="337119"/>
      </dsp:txXfrm>
    </dsp:sp>
    <dsp:sp modelId="{00FB1F39-0FD0-45DD-A6BC-65EE7840A057}">
      <dsp:nvSpPr>
        <dsp:cNvPr id="0" name=""/>
        <dsp:cNvSpPr/>
      </dsp:nvSpPr>
      <dsp:spPr>
        <a:xfrm rot="5400000">
          <a:off x="4423167" y="-614327"/>
          <a:ext cx="730424" cy="80035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Материальная ответственность, за задержку выплаты заработной платы, оплаты отпуска, расчета при увольнении и иных выплат полагающихся работнику.(236 ТК РФ)</a:t>
          </a:r>
        </a:p>
      </dsp:txBody>
      <dsp:txXfrm rot="-5400000">
        <a:off x="786610" y="3057886"/>
        <a:ext cx="7967882" cy="659112"/>
      </dsp:txXfrm>
    </dsp:sp>
    <dsp:sp modelId="{8FC1700E-47D3-4399-97F2-62A7EC0F88DB}">
      <dsp:nvSpPr>
        <dsp:cNvPr id="0" name=""/>
        <dsp:cNvSpPr/>
      </dsp:nvSpPr>
      <dsp:spPr>
        <a:xfrm rot="5400000">
          <a:off x="-168559" y="4197731"/>
          <a:ext cx="1123729" cy="7866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itchFamily="18" charset="0"/>
              <a:cs typeface="Times New Roman" pitchFamily="18" charset="0"/>
            </a:rPr>
            <a:t>5.</a:t>
          </a:r>
        </a:p>
      </dsp:txBody>
      <dsp:txXfrm rot="-5400000">
        <a:off x="1" y="4422476"/>
        <a:ext cx="786610" cy="337119"/>
      </dsp:txXfrm>
    </dsp:sp>
    <dsp:sp modelId="{4BF53C23-BF2D-455A-9757-5654183B7C74}">
      <dsp:nvSpPr>
        <dsp:cNvPr id="0" name=""/>
        <dsp:cNvSpPr/>
      </dsp:nvSpPr>
      <dsp:spPr>
        <a:xfrm rot="5400000">
          <a:off x="4423167" y="392614"/>
          <a:ext cx="730424" cy="800353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/>
            <a:t>Возмещение морального вреда. (237 ТК РФ)</a:t>
          </a:r>
        </a:p>
      </dsp:txBody>
      <dsp:txXfrm rot="-5400000">
        <a:off x="786610" y="4064827"/>
        <a:ext cx="7967882" cy="6591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186B2C-CD5C-4E05-98FF-245C478967FB}">
      <dsp:nvSpPr>
        <dsp:cNvPr id="0" name=""/>
        <dsp:cNvSpPr/>
      </dsp:nvSpPr>
      <dsp:spPr>
        <a:xfrm>
          <a:off x="-5603676" y="-852921"/>
          <a:ext cx="6633290" cy="6633290"/>
        </a:xfrm>
        <a:prstGeom prst="blockArc">
          <a:avLst>
            <a:gd name="adj1" fmla="val 18900000"/>
            <a:gd name="adj2" fmla="val 2700000"/>
            <a:gd name="adj3" fmla="val 326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FFF657-242D-49DD-B1B7-BD6F12602646}">
      <dsp:nvSpPr>
        <dsp:cNvPr id="0" name=""/>
        <dsp:cNvSpPr/>
      </dsp:nvSpPr>
      <dsp:spPr>
        <a:xfrm>
          <a:off x="500941" y="279250"/>
          <a:ext cx="8183366" cy="9571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1693" tIns="45720" rIns="45720" bIns="4572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itchFamily="34" charset="0"/>
              <a:cs typeface="Arial" pitchFamily="34" charset="0"/>
            </a:rPr>
            <a:t>Работодатель обязан возместить работнику не полученный им заработок во  время незаконного лишения его возможности трудиться. Такая обязанность, в частности, наступает, если заработок не получен в результате:</a:t>
          </a:r>
        </a:p>
      </dsp:txBody>
      <dsp:txXfrm>
        <a:off x="500941" y="279250"/>
        <a:ext cx="8183366" cy="957182"/>
      </dsp:txXfrm>
    </dsp:sp>
    <dsp:sp modelId="{C13C4532-8FB3-4EBD-9493-45DB65BF13E0}">
      <dsp:nvSpPr>
        <dsp:cNvPr id="0" name=""/>
        <dsp:cNvSpPr/>
      </dsp:nvSpPr>
      <dsp:spPr>
        <a:xfrm>
          <a:off x="49751" y="284067"/>
          <a:ext cx="947548" cy="947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39083E-75D9-4616-9AE7-D6FFE9A77AB4}">
      <dsp:nvSpPr>
        <dsp:cNvPr id="0" name=""/>
        <dsp:cNvSpPr/>
      </dsp:nvSpPr>
      <dsp:spPr>
        <a:xfrm>
          <a:off x="893223" y="1422247"/>
          <a:ext cx="7833404" cy="945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1693" tIns="35560" rIns="35560" bIns="3556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1. Н</a:t>
          </a:r>
          <a:r>
            <a:rPr lang="ru-RU" sz="1800" kern="1200" dirty="0">
              <a:latin typeface="Arial" pitchFamily="34" charset="0"/>
              <a:cs typeface="Arial" pitchFamily="34" charset="0"/>
            </a:rPr>
            <a:t>езаконного отстранения работника от работы, его увольнения или перевода на другую работу;</a:t>
          </a:r>
        </a:p>
      </dsp:txBody>
      <dsp:txXfrm>
        <a:off x="893223" y="1422247"/>
        <a:ext cx="7833404" cy="945698"/>
      </dsp:txXfrm>
    </dsp:sp>
    <dsp:sp modelId="{28A628F6-F05F-4B3D-9178-E8DD8BC9C539}">
      <dsp:nvSpPr>
        <dsp:cNvPr id="0" name=""/>
        <dsp:cNvSpPr/>
      </dsp:nvSpPr>
      <dsp:spPr>
        <a:xfrm>
          <a:off x="484351" y="1421322"/>
          <a:ext cx="947548" cy="947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9932B7-A923-42E8-89A1-CB620737E9DA}">
      <dsp:nvSpPr>
        <dsp:cNvPr id="0" name=""/>
        <dsp:cNvSpPr/>
      </dsp:nvSpPr>
      <dsp:spPr>
        <a:xfrm>
          <a:off x="914408" y="2565248"/>
          <a:ext cx="7791034" cy="93420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1693" tIns="45720" rIns="45720" bIns="4572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itchFamily="34" charset="0"/>
              <a:cs typeface="Arial" pitchFamily="34" charset="0"/>
            </a:rPr>
            <a:t>2. отказа работодателя от исполнения или несвоевременного исполнения решения органа по рассмотрению трудовых споров или государственного правового инспектора труда о восстановлении работника на прежней работе</a:t>
          </a:r>
          <a:r>
            <a:rPr lang="ru-RU" sz="1500" kern="1200" dirty="0"/>
            <a:t>;</a:t>
          </a:r>
        </a:p>
      </dsp:txBody>
      <dsp:txXfrm>
        <a:off x="914408" y="2565248"/>
        <a:ext cx="7791034" cy="934206"/>
      </dsp:txXfrm>
    </dsp:sp>
    <dsp:sp modelId="{6891EAA6-8B50-4EB9-AB22-A3C692470C69}">
      <dsp:nvSpPr>
        <dsp:cNvPr id="0" name=""/>
        <dsp:cNvSpPr/>
      </dsp:nvSpPr>
      <dsp:spPr>
        <a:xfrm>
          <a:off x="457204" y="2489046"/>
          <a:ext cx="947548" cy="947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484A8-8138-43FA-94E9-878A1C752D22}">
      <dsp:nvSpPr>
        <dsp:cNvPr id="0" name=""/>
        <dsp:cNvSpPr/>
      </dsp:nvSpPr>
      <dsp:spPr>
        <a:xfrm>
          <a:off x="533413" y="3708249"/>
          <a:ext cx="8118423" cy="922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1693" tIns="43180" rIns="43180" bIns="4318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3</a:t>
          </a:r>
          <a:r>
            <a:rPr lang="ru-RU" sz="1800" kern="1200" dirty="0">
              <a:latin typeface="Arial" pitchFamily="34" charset="0"/>
              <a:cs typeface="Arial" pitchFamily="34" charset="0"/>
            </a:rPr>
            <a:t>. задержки работодателем выдачи работнику трудовой книжки, внесения в трудовую книжку неправильной или не соответствующей законодательству формулировки причины увольнения работника;</a:t>
          </a:r>
        </a:p>
      </dsp:txBody>
      <dsp:txXfrm>
        <a:off x="533413" y="3708249"/>
        <a:ext cx="8118423" cy="922714"/>
      </dsp:txXfrm>
    </dsp:sp>
    <dsp:sp modelId="{8ABBC035-CFEA-4713-A368-1BA3B2D4D82E}">
      <dsp:nvSpPr>
        <dsp:cNvPr id="0" name=""/>
        <dsp:cNvSpPr/>
      </dsp:nvSpPr>
      <dsp:spPr>
        <a:xfrm>
          <a:off x="4" y="3632052"/>
          <a:ext cx="947548" cy="9475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8CC6CC-AFDC-4677-95F5-3C230720A7A7}">
      <dsp:nvSpPr>
        <dsp:cNvPr id="0" name=""/>
        <dsp:cNvSpPr/>
      </dsp:nvSpPr>
      <dsp:spPr>
        <a:xfrm>
          <a:off x="565922" y="2394"/>
          <a:ext cx="5497554" cy="456721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При нарушении работодателем установленного срока выплаты заработной платы, оплаты отпуска, выплат при увольнении и других выплат, причитающихся работнику, работодатель обязан выплатить их с уплатой процентов  в размере не ниже одной трехсотой  ставки  ЦБ РФ от невыплаченных в срок сумм за каждый день задержки начиная со следующего дня после установленного срока выплаты по день фактического расчета. Обязанность выплаты указанной денежной компенсации возникает независимо от наличия вины работодателя.</a:t>
          </a:r>
        </a:p>
      </dsp:txBody>
      <dsp:txXfrm>
        <a:off x="565922" y="2394"/>
        <a:ext cx="5497554" cy="456721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AF83B-F3B5-4794-B28D-16AD58736A5E}">
      <dsp:nvSpPr>
        <dsp:cNvPr id="0" name=""/>
        <dsp:cNvSpPr/>
      </dsp:nvSpPr>
      <dsp:spPr>
        <a:xfrm>
          <a:off x="944881" y="152407"/>
          <a:ext cx="2179317" cy="380357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2492C-41FE-4A20-B2BA-B121054CDBDD}">
      <dsp:nvSpPr>
        <dsp:cNvPr id="0" name=""/>
        <dsp:cNvSpPr/>
      </dsp:nvSpPr>
      <dsp:spPr>
        <a:xfrm>
          <a:off x="2160271" y="19653"/>
          <a:ext cx="4495797" cy="406908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1270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Моральный вред, причиненный работнику неправомерными действиями или бездействием работодателя, возмещается работнику в денежной форме , определяемых соглашением сторон трудового договора.</a:t>
          </a:r>
        </a:p>
      </dsp:txBody>
      <dsp:txXfrm>
        <a:off x="2160271" y="19653"/>
        <a:ext cx="4495797" cy="1932813"/>
      </dsp:txXfrm>
    </dsp:sp>
    <dsp:sp modelId="{FBC2E975-5601-47B8-B4ED-68701857D7A3}">
      <dsp:nvSpPr>
        <dsp:cNvPr id="0" name=""/>
        <dsp:cNvSpPr/>
      </dsp:nvSpPr>
      <dsp:spPr>
        <a:xfrm>
          <a:off x="1068133" y="1952466"/>
          <a:ext cx="1932813" cy="193281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243CB5-13AF-4589-BCC0-3F7185180D36}">
      <dsp:nvSpPr>
        <dsp:cNvPr id="0" name=""/>
        <dsp:cNvSpPr/>
      </dsp:nvSpPr>
      <dsp:spPr>
        <a:xfrm>
          <a:off x="2034540" y="1952466"/>
          <a:ext cx="4747259" cy="19328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/>
            <a:t>В случае возникновения спора факт причинения работнику морального вреда и размеры его возмещения определяются судом независимо от подлежащего возмещению имущественного ущерба.</a:t>
          </a:r>
        </a:p>
      </dsp:txBody>
      <dsp:txXfrm>
        <a:off x="2034540" y="1952466"/>
        <a:ext cx="4747259" cy="19328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16E4BF-A0A8-473B-A1C2-94A99C6A21D4}">
      <dsp:nvSpPr>
        <dsp:cNvPr id="0" name=""/>
        <dsp:cNvSpPr/>
      </dsp:nvSpPr>
      <dsp:spPr>
        <a:xfrm>
          <a:off x="0" y="695412"/>
          <a:ext cx="4990497" cy="1787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635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Arial" pitchFamily="34" charset="0"/>
              <a:cs typeface="Arial" pitchFamily="34" charset="0"/>
            </a:rPr>
            <a:t>Работник обязан возместить работодателю причиненный  ему ущерб. </a:t>
          </a:r>
        </a:p>
      </dsp:txBody>
      <dsp:txXfrm>
        <a:off x="87243" y="782655"/>
        <a:ext cx="4816011" cy="1612689"/>
      </dsp:txXfrm>
    </dsp:sp>
    <dsp:sp modelId="{4F4C8675-0EEA-4978-A109-8311CCD8F4A3}">
      <dsp:nvSpPr>
        <dsp:cNvPr id="0" name=""/>
        <dsp:cNvSpPr/>
      </dsp:nvSpPr>
      <dsp:spPr>
        <a:xfrm>
          <a:off x="225570" y="2856934"/>
          <a:ext cx="4458310" cy="18983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latin typeface="Arial" pitchFamily="34" charset="0"/>
              <a:cs typeface="Arial" pitchFamily="34" charset="0"/>
            </a:rPr>
            <a:t>Под прямым действительным ущербом понимается ухудшение состояния указанного имущества, а также необходимость для работодателя произвести затраты либо излишние выплаты на приобретение, восстановление имущества либо на возмещение ущерба, причиненного работником третьим лицам</a:t>
          </a:r>
          <a:r>
            <a:rPr lang="ru-RU" sz="1400" b="1" kern="1200" dirty="0"/>
            <a:t>.</a:t>
          </a:r>
        </a:p>
      </dsp:txBody>
      <dsp:txXfrm>
        <a:off x="318241" y="2949605"/>
        <a:ext cx="4272968" cy="17130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4C1764-6E6D-4EB2-BFF4-1A8240024876}">
      <dsp:nvSpPr>
        <dsp:cNvPr id="0" name=""/>
        <dsp:cNvSpPr/>
      </dsp:nvSpPr>
      <dsp:spPr>
        <a:xfrm>
          <a:off x="848740" y="917199"/>
          <a:ext cx="2569755" cy="171402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AD8997-8E25-43F1-BB8A-712EC088CE4D}">
      <dsp:nvSpPr>
        <dsp:cNvPr id="0" name=""/>
        <dsp:cNvSpPr/>
      </dsp:nvSpPr>
      <dsp:spPr>
        <a:xfrm>
          <a:off x="76218" y="0"/>
          <a:ext cx="3942211" cy="53246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3500000" algn="br" rotWithShape="0">
            <a:prstClr val="black">
              <a:alpha val="40000"/>
            </a:prstClr>
          </a:outerShdw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Arial" pitchFamily="34" charset="0"/>
              <a:cs typeface="Arial" pitchFamily="34" charset="0"/>
            </a:rPr>
            <a:t>Материальная ответственность работника исключается в случаях, крайней необходимости или необходимой обороны либо неисполнения работодателем обязанности по обеспечению надлежащих условий для хранения имущества, вверенного работнику.</a:t>
          </a:r>
        </a:p>
      </dsp:txBody>
      <dsp:txXfrm>
        <a:off x="653541" y="779775"/>
        <a:ext cx="2787565" cy="37650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79482-C750-48CE-BB87-0136A69ADBB5}">
      <dsp:nvSpPr>
        <dsp:cNvPr id="0" name=""/>
        <dsp:cNvSpPr/>
      </dsp:nvSpPr>
      <dsp:spPr>
        <a:xfrm>
          <a:off x="265601" y="0"/>
          <a:ext cx="3569082" cy="131154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1. Ограниченная материальная ответственность. </a:t>
          </a:r>
        </a:p>
      </dsp:txBody>
      <dsp:txXfrm>
        <a:off x="304015" y="38414"/>
        <a:ext cx="3492254" cy="1234719"/>
      </dsp:txXfrm>
    </dsp:sp>
    <dsp:sp modelId="{57EC2F14-440D-45C3-BFD0-C587B423B60A}">
      <dsp:nvSpPr>
        <dsp:cNvPr id="0" name=""/>
        <dsp:cNvSpPr/>
      </dsp:nvSpPr>
      <dsp:spPr>
        <a:xfrm rot="5908201">
          <a:off x="1518583" y="1367999"/>
          <a:ext cx="961493" cy="7353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 rot="-5400000">
        <a:off x="1794980" y="1256115"/>
        <a:ext cx="441190" cy="740898"/>
      </dsp:txXfrm>
    </dsp:sp>
    <dsp:sp modelId="{455D6BDE-2E73-445D-A857-5733EFFDDEFD}">
      <dsp:nvSpPr>
        <dsp:cNvPr id="0" name=""/>
        <dsp:cNvSpPr/>
      </dsp:nvSpPr>
      <dsp:spPr>
        <a:xfrm>
          <a:off x="252436" y="2186002"/>
          <a:ext cx="3370932" cy="1710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При ограниченной ответственности ущерб возмещается в установленных пределах: не выше среднего месячного заработка работника.</a:t>
          </a:r>
        </a:p>
      </dsp:txBody>
      <dsp:txXfrm>
        <a:off x="302529" y="2236095"/>
        <a:ext cx="3270746" cy="1610105"/>
      </dsp:txXfrm>
    </dsp:sp>
    <dsp:sp modelId="{8A289CC7-133A-4512-9674-07E214449741}">
      <dsp:nvSpPr>
        <dsp:cNvPr id="0" name=""/>
        <dsp:cNvSpPr/>
      </dsp:nvSpPr>
      <dsp:spPr>
        <a:xfrm rot="19939330" flipH="1" flipV="1">
          <a:off x="3522302" y="1282784"/>
          <a:ext cx="1441869" cy="1394046"/>
        </a:xfrm>
        <a:prstGeom prst="star5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/>
        </a:p>
      </dsp:txBody>
      <dsp:txXfrm rot="-10800000">
        <a:off x="3916589" y="1464463"/>
        <a:ext cx="1023655" cy="836428"/>
      </dsp:txXfrm>
    </dsp:sp>
    <dsp:sp modelId="{88D04184-69D4-4AEB-B15E-EDCD44C6D90B}">
      <dsp:nvSpPr>
        <dsp:cNvPr id="0" name=""/>
        <dsp:cNvSpPr/>
      </dsp:nvSpPr>
      <dsp:spPr>
        <a:xfrm>
          <a:off x="4729578" y="0"/>
          <a:ext cx="3555651" cy="12887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2. Полная материальная ответственность.</a:t>
          </a:r>
        </a:p>
      </dsp:txBody>
      <dsp:txXfrm>
        <a:off x="4767323" y="37745"/>
        <a:ext cx="3480161" cy="1213233"/>
      </dsp:txXfrm>
    </dsp:sp>
    <dsp:sp modelId="{AA1ADC1C-5F25-4396-BC08-934B36335527}">
      <dsp:nvSpPr>
        <dsp:cNvPr id="0" name=""/>
        <dsp:cNvSpPr/>
      </dsp:nvSpPr>
      <dsp:spPr>
        <a:xfrm rot="4460674">
          <a:off x="6023666" y="1356241"/>
          <a:ext cx="925542" cy="7353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/>
        </a:p>
      </dsp:txBody>
      <dsp:txXfrm rot="-5400000">
        <a:off x="6236078" y="1265221"/>
        <a:ext cx="441190" cy="704947"/>
      </dsp:txXfrm>
    </dsp:sp>
    <dsp:sp modelId="{8B138706-1A88-404C-A257-57EE3A5F40F5}">
      <dsp:nvSpPr>
        <dsp:cNvPr id="0" name=""/>
        <dsp:cNvSpPr/>
      </dsp:nvSpPr>
      <dsp:spPr>
        <a:xfrm>
          <a:off x="4691418" y="2185996"/>
          <a:ext cx="3538187" cy="1745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softEdge rad="3175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/>
            <a:t>При полной ответственности ущерб возмещается без каких-либо пределов и ограничений. </a:t>
          </a:r>
        </a:p>
      </dsp:txBody>
      <dsp:txXfrm>
        <a:off x="4742542" y="2237120"/>
        <a:ext cx="3435939" cy="164326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255694-4C65-4E1A-9CB3-3C97987B7331}">
      <dsp:nvSpPr>
        <dsp:cNvPr id="0" name=""/>
        <dsp:cNvSpPr/>
      </dsp:nvSpPr>
      <dsp:spPr>
        <a:xfrm>
          <a:off x="0" y="4357"/>
          <a:ext cx="5257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7F661FB-81B8-492F-B8DE-E1254D049960}">
      <dsp:nvSpPr>
        <dsp:cNvPr id="0" name=""/>
        <dsp:cNvSpPr/>
      </dsp:nvSpPr>
      <dsp:spPr>
        <a:xfrm>
          <a:off x="0" y="4357"/>
          <a:ext cx="4932552" cy="1799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недостачи ценностей, вверенных ему на основании специального письменного договора или полученных им по разовому документу;</a:t>
          </a:r>
        </a:p>
      </dsp:txBody>
      <dsp:txXfrm>
        <a:off x="0" y="4357"/>
        <a:ext cx="4932552" cy="1799123"/>
      </dsp:txXfrm>
    </dsp:sp>
    <dsp:sp modelId="{F7102D31-A279-4C5E-B296-0BFFF29E702D}">
      <dsp:nvSpPr>
        <dsp:cNvPr id="0" name=""/>
        <dsp:cNvSpPr/>
      </dsp:nvSpPr>
      <dsp:spPr>
        <a:xfrm>
          <a:off x="0" y="1803481"/>
          <a:ext cx="5257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01A78A-14EF-4D1E-96ED-1208C27E6E28}">
      <dsp:nvSpPr>
        <dsp:cNvPr id="0" name=""/>
        <dsp:cNvSpPr/>
      </dsp:nvSpPr>
      <dsp:spPr>
        <a:xfrm>
          <a:off x="0" y="1431394"/>
          <a:ext cx="5040968" cy="94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умышленного причинения ущерба;</a:t>
          </a:r>
        </a:p>
      </dsp:txBody>
      <dsp:txXfrm>
        <a:off x="0" y="1431394"/>
        <a:ext cx="5040968" cy="94948"/>
      </dsp:txXfrm>
    </dsp:sp>
    <dsp:sp modelId="{E46F8E87-3DEB-41FF-A4F8-8D3729BDE060}">
      <dsp:nvSpPr>
        <dsp:cNvPr id="0" name=""/>
        <dsp:cNvSpPr/>
      </dsp:nvSpPr>
      <dsp:spPr>
        <a:xfrm>
          <a:off x="0" y="1898429"/>
          <a:ext cx="5257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269FC0-5D86-4608-B75F-C0B6450A7BF2}">
      <dsp:nvSpPr>
        <dsp:cNvPr id="0" name=""/>
        <dsp:cNvSpPr/>
      </dsp:nvSpPr>
      <dsp:spPr>
        <a:xfrm>
          <a:off x="0" y="1898429"/>
          <a:ext cx="4932552" cy="120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причинения ущерба в состоянии алкогольного, наркотического или иного токсического опьянения;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898429"/>
        <a:ext cx="4932552" cy="1206933"/>
      </dsp:txXfrm>
    </dsp:sp>
    <dsp:sp modelId="{42750EAB-78B6-4BB4-A6C8-AD83C22D3687}">
      <dsp:nvSpPr>
        <dsp:cNvPr id="0" name=""/>
        <dsp:cNvSpPr/>
      </dsp:nvSpPr>
      <dsp:spPr>
        <a:xfrm>
          <a:off x="0" y="3105362"/>
          <a:ext cx="5257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FBEF027-48BF-4147-8447-08D0B48E49BB}">
      <dsp:nvSpPr>
        <dsp:cNvPr id="0" name=""/>
        <dsp:cNvSpPr/>
      </dsp:nvSpPr>
      <dsp:spPr>
        <a:xfrm>
          <a:off x="0" y="3105362"/>
          <a:ext cx="5257800" cy="410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причинения ущерба в результате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преступных действий работника;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5)причинение ущерба не при исполнении</a:t>
          </a:r>
        </a:p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работником трудовых обязанностей.</a:t>
          </a:r>
        </a:p>
      </dsp:txBody>
      <dsp:txXfrm>
        <a:off x="0" y="3105362"/>
        <a:ext cx="5257800" cy="410153"/>
      </dsp:txXfrm>
    </dsp:sp>
    <dsp:sp modelId="{95B68388-7E9D-4E46-ACDD-331DB27DE67D}">
      <dsp:nvSpPr>
        <dsp:cNvPr id="0" name=""/>
        <dsp:cNvSpPr/>
      </dsp:nvSpPr>
      <dsp:spPr>
        <a:xfrm>
          <a:off x="0" y="3515515"/>
          <a:ext cx="5257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9161DA8-BC80-439B-8C91-FFFD56631656}">
      <dsp:nvSpPr>
        <dsp:cNvPr id="0" name=""/>
        <dsp:cNvSpPr/>
      </dsp:nvSpPr>
      <dsp:spPr>
        <a:xfrm>
          <a:off x="0" y="3454922"/>
          <a:ext cx="5257800" cy="1282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3454922"/>
        <a:ext cx="5257800" cy="1282835"/>
      </dsp:txXfrm>
    </dsp:sp>
    <dsp:sp modelId="{F4E9F6CA-DEB7-49F6-93E4-9BC9D96AEEB5}">
      <dsp:nvSpPr>
        <dsp:cNvPr id="0" name=""/>
        <dsp:cNvSpPr/>
      </dsp:nvSpPr>
      <dsp:spPr>
        <a:xfrm>
          <a:off x="0" y="4798351"/>
          <a:ext cx="5257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accent1">
              <a:hueOff val="0"/>
              <a:satOff val="0"/>
              <a:lumOff val="0"/>
              <a:alphaOff val="0"/>
              <a:satMod val="115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15DE2FA-D5CC-4D73-AB38-44082B2430F0}">
      <dsp:nvSpPr>
        <dsp:cNvPr id="0" name=""/>
        <dsp:cNvSpPr/>
      </dsp:nvSpPr>
      <dsp:spPr>
        <a:xfrm>
          <a:off x="0" y="4798351"/>
          <a:ext cx="5149384" cy="606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4798351"/>
        <a:ext cx="5149384" cy="60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BD6DA-7806-42BB-9344-61C07B9259E0}" type="datetimeFigureOut">
              <a:rPr lang="ru-RU" smtClean="0"/>
              <a:t>13.04.2022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A4903-BA68-4397-AAA9-CDAEBA2CDD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256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A4903-BA68-4397-AAA9-CDAEBA2CDD3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457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A4903-BA68-4397-AAA9-CDAEBA2CDD3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115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wip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g"/><Relationship Id="rId13" Type="http://schemas.microsoft.com/office/2007/relationships/diagramDrawing" Target="../diagrams/drawing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openxmlformats.org/officeDocument/2006/relationships/diagramColors" Target="../diagrams/colors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11" Type="http://schemas.openxmlformats.org/officeDocument/2006/relationships/diagramQuickStyle" Target="../diagrams/quickStyle7.xml"/><Relationship Id="rId5" Type="http://schemas.openxmlformats.org/officeDocument/2006/relationships/diagramQuickStyle" Target="../diagrams/quickStyle6.xml"/><Relationship Id="rId10" Type="http://schemas.openxmlformats.org/officeDocument/2006/relationships/diagramLayout" Target="../diagrams/layout7.xml"/><Relationship Id="rId4" Type="http://schemas.openxmlformats.org/officeDocument/2006/relationships/diagramLayout" Target="../diagrams/layout6.xml"/><Relationship Id="rId9" Type="http://schemas.openxmlformats.org/officeDocument/2006/relationships/diagramData" Target="../diagrams/data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1.jpg"/><Relationship Id="rId7" Type="http://schemas.openxmlformats.org/officeDocument/2006/relationships/diagramColors" Target="../diagrams/colors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12.jp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228600" y="5715000"/>
            <a:ext cx="9372600" cy="3048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</a:t>
            </a:r>
            <a:b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тему: «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Материальная ответственность по законодательству РФ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</a:t>
            </a:r>
            <a:b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71600" y="152400"/>
            <a:ext cx="6477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3818050"/>
            <a:ext cx="3962400" cy="30101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71C146A-E4DE-48B3-9FF2-D17AA2D91E5B}"/>
              </a:ext>
            </a:extLst>
          </p:cNvPr>
          <p:cNvSpPr txBox="1"/>
          <p:nvPr/>
        </p:nvSpPr>
        <p:spPr>
          <a:xfrm>
            <a:off x="466725" y="84852"/>
            <a:ext cx="82867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i="1" dirty="0"/>
              <a:t>                 Департамент образования Вологодской области.</a:t>
            </a:r>
          </a:p>
          <a:p>
            <a:r>
              <a:rPr lang="ru-RU" i="1" dirty="0"/>
              <a:t>            БПОУ ВО «Вологодский аграрно-экономический колледж».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685800"/>
            <a:ext cx="9001156" cy="105249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Материальная ответственность работодателя за задержку выплаты заработной платы и других выплат, причитающихся работнику.</a:t>
            </a: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0632052"/>
              </p:ext>
            </p:extLst>
          </p:nvPr>
        </p:nvGraphicFramePr>
        <p:xfrm>
          <a:off x="-457200" y="1905000"/>
          <a:ext cx="6629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4225636"/>
            <a:ext cx="3669933" cy="24800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9600"/>
            <a:ext cx="8839200" cy="9906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Возмещение морального вреда, причиненного работнику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078" y="4286250"/>
            <a:ext cx="3854140" cy="2571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71296865"/>
              </p:ext>
            </p:extLst>
          </p:nvPr>
        </p:nvGraphicFramePr>
        <p:xfrm>
          <a:off x="-914400" y="1600200"/>
          <a:ext cx="6781800" cy="4108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89897"/>
              </p:ext>
            </p:extLst>
          </p:nvPr>
        </p:nvGraphicFramePr>
        <p:xfrm>
          <a:off x="152400" y="1221350"/>
          <a:ext cx="4990497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69" t="6342" b="10937"/>
          <a:stretch/>
        </p:blipFill>
        <p:spPr>
          <a:xfrm>
            <a:off x="7523018" y="-150250"/>
            <a:ext cx="1752600" cy="2743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9612722"/>
              </p:ext>
            </p:extLst>
          </p:nvPr>
        </p:nvGraphicFramePr>
        <p:xfrm>
          <a:off x="4648200" y="1455563"/>
          <a:ext cx="4094018" cy="5324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" y="364094"/>
            <a:ext cx="9144000" cy="857256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3.Материальная ответственность </a:t>
            </a:r>
            <a:b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работника.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685800"/>
            <a:ext cx="8229600" cy="10668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Можно выделить 2 вида материальной ответственности работника: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725480"/>
              </p:ext>
            </p:extLst>
          </p:nvPr>
        </p:nvGraphicFramePr>
        <p:xfrm>
          <a:off x="357158" y="1928802"/>
          <a:ext cx="8329642" cy="4645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9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9654" y="4006503"/>
            <a:ext cx="3934346" cy="26228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557244"/>
              </p:ext>
            </p:extLst>
          </p:nvPr>
        </p:nvGraphicFramePr>
        <p:xfrm>
          <a:off x="228600" y="1765995"/>
          <a:ext cx="5257800" cy="4863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28600" y="381000"/>
            <a:ext cx="838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Материальная ответственность в полном размере причиненного ущерба возлагается на работника в следующих случаях: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6376716"/>
              </p:ext>
            </p:extLst>
          </p:nvPr>
        </p:nvGraphicFramePr>
        <p:xfrm>
          <a:off x="117764" y="1118175"/>
          <a:ext cx="8575963" cy="3377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17763" y="533400"/>
            <a:ext cx="85759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размера причиненного ущерба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4272439"/>
            <a:ext cx="3810000" cy="26132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016" y="2514600"/>
            <a:ext cx="4099202" cy="2209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57560061"/>
              </p:ext>
            </p:extLst>
          </p:nvPr>
        </p:nvGraphicFramePr>
        <p:xfrm>
          <a:off x="228600" y="1143000"/>
          <a:ext cx="6324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4636" y="412752"/>
            <a:ext cx="62752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Порядок взыскания ущерба.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971800"/>
            <a:ext cx="8458200" cy="1450848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/>
                </a:solidFill>
                <a:effectLst>
                  <a:reflection blurRad="6350" stA="60000" endA="900" endPos="58000" dir="5400000" sy="-100000" algn="bl" rotWithShape="0"/>
                </a:effectLst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7444137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471" y="381000"/>
            <a:ext cx="8122256" cy="1033482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1.Понятие  и особенности материальной ответственности сторон 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179829"/>
              </p:ext>
            </p:extLst>
          </p:nvPr>
        </p:nvGraphicFramePr>
        <p:xfrm>
          <a:off x="-1219200" y="1414482"/>
          <a:ext cx="102108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Рисунок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1219200"/>
            <a:ext cx="2514600" cy="3592286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21936"/>
          </a:xfrm>
        </p:spPr>
        <p:txBody>
          <a:bodyPr/>
          <a:lstStyle/>
          <a:p>
            <a:pPr marL="109728" indent="0" algn="ctr">
              <a:buNone/>
            </a:pPr>
            <a:r>
              <a:rPr lang="ru-RU" sz="32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Материальная ответственность</a:t>
            </a:r>
            <a:r>
              <a:rPr lang="ru-RU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-  самостоятельный</a:t>
            </a:r>
          </a:p>
          <a:p>
            <a:pPr marL="109728" indent="0" algn="ctr">
              <a:buNone/>
            </a:pPr>
            <a:r>
              <a:rPr lang="ru-RU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вид юридической ответственности</a:t>
            </a:r>
            <a:r>
              <a:rPr lang="ru-RU" sz="3200" dirty="0">
                <a:solidFill>
                  <a:srgbClr val="0070C0"/>
                </a:solidFill>
                <a:latin typeface="Times New Roman" pitchFamily="18" charset="0"/>
              </a:rPr>
              <a:t> .</a:t>
            </a:r>
          </a:p>
          <a:p>
            <a:pPr marL="109728" indent="0" algn="ctr">
              <a:buNone/>
            </a:pPr>
            <a:r>
              <a:rPr lang="ru-RU" sz="3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Обязанность возместить ущерб у стороны трудового договора возникает с момента причинения его другой стороне трудового договора в силу закона (ч. 2 ст. 21, ч. 2 ст. 22 ТК РФ). </a:t>
            </a:r>
          </a:p>
        </p:txBody>
      </p:sp>
    </p:spTree>
    <p:extLst>
      <p:ext uri="{BB962C8B-B14F-4D97-AF65-F5344CB8AC3E}">
        <p14:creationId xmlns:p14="http://schemas.microsoft.com/office/powerpoint/2010/main" val="306216974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Условиями наступления материальной ответственности</a:t>
            </a:r>
            <a:r>
              <a:rPr lang="ru-RU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 являются:</a:t>
            </a:r>
          </a:p>
          <a:p>
            <a:pPr marL="109728" indent="0">
              <a:buNone/>
            </a:pPr>
            <a:endParaRPr lang="ru-RU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трудовое правонарушение, т. е. виновное противоправное поведение (действие либо бездействие) стороны трудового договора;</a:t>
            </a:r>
          </a:p>
          <a:p>
            <a:r>
              <a:rPr lang="ru-RU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причинение ущерба имуществу стороны трудового договора;</a:t>
            </a:r>
          </a:p>
          <a:p>
            <a:r>
              <a:rPr lang="ru-RU" sz="2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требование потерпевшей стороны возместить причиненный ей ущерб.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36432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0070C0"/>
                </a:solidFill>
              </a:rPr>
              <a:t>Виды материальной ответственности сторон трудового договора по субъектному составу и по объему возмещения причиненного ущерба:</a:t>
            </a:r>
            <a:br>
              <a:rPr lang="ru-RU" sz="2400" dirty="0">
                <a:solidFill>
                  <a:srgbClr val="0070C0"/>
                </a:solidFill>
              </a:rPr>
            </a:br>
            <a:br>
              <a:rPr lang="ru-RU" sz="2400" dirty="0">
                <a:solidFill>
                  <a:srgbClr val="0070C0"/>
                </a:solidFill>
              </a:rPr>
            </a:br>
            <a:r>
              <a:rPr lang="ru-RU" sz="2400" dirty="0">
                <a:solidFill>
                  <a:srgbClr val="0070C0"/>
                </a:solidFill>
              </a:rPr>
              <a:t>1.</a:t>
            </a:r>
            <a:r>
              <a:rPr lang="ru-RU" sz="2400" b="1" dirty="0"/>
              <a:t>По субъектному составу</a:t>
            </a:r>
            <a:r>
              <a:rPr lang="ru-RU" sz="2400" dirty="0"/>
              <a:t> материальная ответственность классифицируется как материальная ответственность работодателя (ст. 234-237 ТК РФ) и материальная ответственность работника (ст. 238-245 ТК РФ), а также как индивидуальная и коллективная (бригадная).</a:t>
            </a:r>
            <a:br>
              <a:rPr lang="ru-RU" sz="2400" dirty="0"/>
            </a:br>
            <a:br>
              <a:rPr lang="ru-RU" sz="2400" dirty="0"/>
            </a:br>
            <a:r>
              <a:rPr lang="ru-RU" sz="2400" b="1" dirty="0"/>
              <a:t>2.По объему причиненного ущерба </a:t>
            </a:r>
            <a:r>
              <a:rPr lang="ru-RU" sz="2400" dirty="0"/>
              <a:t>различают полную (ст. 242-245 ТК РФ) и ограниченную (ст. 241 ТК РФ) материальную ответственность.</a:t>
            </a:r>
          </a:p>
        </p:txBody>
      </p:sp>
    </p:spTree>
    <p:extLst>
      <p:ext uri="{BB962C8B-B14F-4D97-AF65-F5344CB8AC3E}">
        <p14:creationId xmlns:p14="http://schemas.microsoft.com/office/powerpoint/2010/main" val="277085993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РАЗЛИЧАЮТ: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249424"/>
            <a:ext cx="3505200" cy="1636776"/>
          </a:xfrm>
        </p:spPr>
        <p:txBody>
          <a:bodyPr/>
          <a:lstStyle/>
          <a:p>
            <a:pPr marL="109728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♦ Материальная ответственность работодателя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257800" y="2209801"/>
            <a:ext cx="3429000" cy="1424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♦ Материальная ответственность</a:t>
            </a:r>
          </a:p>
          <a:p>
            <a:pPr marL="109728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работника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137" y="3886200"/>
            <a:ext cx="2600325" cy="26003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62" y="3852963"/>
            <a:ext cx="3205075" cy="264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264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21444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2.Материальная ответственность           работодателя.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308" b="13235"/>
          <a:stretch/>
        </p:blipFill>
        <p:spPr>
          <a:xfrm>
            <a:off x="7184418" y="-76200"/>
            <a:ext cx="1966509" cy="24751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157360264"/>
              </p:ext>
            </p:extLst>
          </p:nvPr>
        </p:nvGraphicFramePr>
        <p:xfrm>
          <a:off x="176925" y="1703694"/>
          <a:ext cx="8790149" cy="5154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09600"/>
            <a:ext cx="9296400" cy="12954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Обязанность работодателя возместить работнику материальный ущерб, причиненный в результате незаконного лишения его возможности трудиться.</a:t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278878"/>
              </p:ext>
            </p:extLst>
          </p:nvPr>
        </p:nvGraphicFramePr>
        <p:xfrm>
          <a:off x="152400" y="1930552"/>
          <a:ext cx="8763000" cy="4927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5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547702"/>
            <a:ext cx="8458200" cy="1204898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Материальная ответственность работодателя за ущерб, причиненный имуществу работника.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2400" y="1905001"/>
            <a:ext cx="4953000" cy="4724400"/>
          </a:xfrm>
        </p:spPr>
        <p:txBody>
          <a:bodyPr>
            <a:normAutofit fontScale="85000" lnSpcReduction="20000"/>
          </a:bodyPr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Работодатель, причинивший ущерб имуществу работника, возмещает этот ущерб в полном объеме. Размер ущерба исчисляется по рыночным ценам, действующим в данной местности на день возмещения ущерба.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Заявление работника о возмещении ущерба направляется им работодателю. Работодатель обязан рассмотреть поступившее заявление и принять соответствующее решение в десятидневный срок со дня его поступления. При несогласии работника с решением работодателя или неполучении ответа в установленный срок работник имеет право обратиться в суд.</a:t>
            </a:r>
          </a:p>
          <a:p>
            <a:endParaRPr lang="ru-RU" dirty="0"/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119041_w640_h640_81bbf69f104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05400" y="1524000"/>
            <a:ext cx="3929659" cy="43436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557</TotalTime>
  <Words>1103</Words>
  <Application>Microsoft Office PowerPoint</Application>
  <PresentationFormat>Экран (4:3)</PresentationFormat>
  <Paragraphs>73</Paragraphs>
  <Slides>17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Georgia</vt:lpstr>
      <vt:lpstr>Times New Roman</vt:lpstr>
      <vt:lpstr>Wingdings 2</vt:lpstr>
      <vt:lpstr>Городская</vt:lpstr>
      <vt:lpstr> ПРЕЗЕНТАЦИЯ на тему: «Материальная ответственность по законодательству РФ»   вЫ  </vt:lpstr>
      <vt:lpstr>1.Понятие  и особенности материальной ответственности сторон .</vt:lpstr>
      <vt:lpstr>Презентация PowerPoint</vt:lpstr>
      <vt:lpstr>Презентация PowerPoint</vt:lpstr>
      <vt:lpstr>Виды материальной ответственности сторон трудового договора по субъектному составу и по объему возмещения причиненного ущерба:  1.По субъектному составу материальная ответственность классифицируется как материальная ответственность работодателя (ст. 234-237 ТК РФ) и материальная ответственность работника (ст. 238-245 ТК РФ), а также как индивидуальная и коллективная (бригадная).  2.По объему причиненного ущерба различают полную (ст. 242-245 ТК РФ) и ограниченную (ст. 241 ТК РФ) материальную ответственность.</vt:lpstr>
      <vt:lpstr>РАЗЛИЧАЮТ:</vt:lpstr>
      <vt:lpstr>2.Материальная ответственность           работодателя.</vt:lpstr>
      <vt:lpstr>   Обязанность работодателя возместить работнику материальный ущерб, причиненный в результате незаконного лишения его возможности трудиться.   </vt:lpstr>
      <vt:lpstr>Материальная ответственность работодателя за ущерб, причиненный имуществу работника.</vt:lpstr>
      <vt:lpstr>Материальная ответственность работодателя за задержку выплаты заработной платы и других выплат, причитающихся работнику.</vt:lpstr>
      <vt:lpstr>Возмещение морального вреда, причиненного работнику.</vt:lpstr>
      <vt:lpstr>3.Материальная ответственность  работника.</vt:lpstr>
      <vt:lpstr>Можно выделить 2 вида материальной ответственности работника: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Мат. ответственность</dc:subject>
  <dc:creator>Олег.</dc:creator>
  <cp:lastModifiedBy>pc asus</cp:lastModifiedBy>
  <cp:revision>67</cp:revision>
  <dcterms:created xsi:type="dcterms:W3CDTF">2011-12-22T13:29:36Z</dcterms:created>
  <dcterms:modified xsi:type="dcterms:W3CDTF">2022-04-13T14:23:32Z</dcterms:modified>
</cp:coreProperties>
</file>