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vgazeta.ru/ag-expert/advices/materialnaya-otvetstvennost-rabotnika/" TargetMode="External"/><Relationship Id="rId2" Type="http://schemas.openxmlformats.org/officeDocument/2006/relationships/hyperlink" Target="http://www.consultant.ru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journal.tinkoff.ru/guide/dolzhen-rabotodatelyu/" TargetMode="External"/><Relationship Id="rId4" Type="http://schemas.openxmlformats.org/officeDocument/2006/relationships/hyperlink" Target="https://gosuchetnik.ru/kadry/kak-pravilno-privlech-rabotnika-k-materialnoy-otvetstvennosti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EAD9BD-EB96-4CF5-89C8-D7604282D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816747"/>
            <a:ext cx="9966960" cy="2112884"/>
          </a:xfrm>
        </p:spPr>
        <p:txBody>
          <a:bodyPr>
            <a:normAutofit fontScale="90000"/>
          </a:bodyPr>
          <a:lstStyle/>
          <a:p>
            <a:r>
              <a:rPr lang="ru-RU" sz="1100" dirty="0"/>
              <a:t>Департамент образования Вологодской области</a:t>
            </a:r>
            <a:br>
              <a:rPr lang="ru-RU" sz="1100" dirty="0"/>
            </a:br>
            <a:r>
              <a:rPr lang="ru-RU" sz="1100" dirty="0"/>
              <a:t>БПОУ ВО «Вологодский аграрно-экономический колледж»</a:t>
            </a:r>
            <a:br>
              <a:rPr lang="ru-RU" sz="1100" dirty="0"/>
            </a:br>
            <a:br>
              <a:rPr lang="ru-RU" sz="1100" dirty="0"/>
            </a:br>
            <a:br>
              <a:rPr lang="ru-RU" dirty="0"/>
            </a:br>
            <a:r>
              <a:rPr lang="ru-RU" sz="3600" dirty="0"/>
              <a:t>Порядок привлечения работника к материальной ответственности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0BB0E5-CD04-4A43-A7A8-DA6549E5A5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043" y="3790766"/>
            <a:ext cx="11736279" cy="2787587"/>
          </a:xfrm>
        </p:spPr>
        <p:txBody>
          <a:bodyPr>
            <a:normAutofit fontScale="40000" lnSpcReduction="20000"/>
          </a:bodyPr>
          <a:lstStyle/>
          <a:p>
            <a:pPr algn="r"/>
            <a:r>
              <a:rPr lang="ru-RU" sz="4000" dirty="0"/>
              <a:t>Выполнил(а): студентка 3 курса</a:t>
            </a:r>
          </a:p>
          <a:p>
            <a:pPr algn="r"/>
            <a:r>
              <a:rPr lang="ru-RU" sz="4000" dirty="0"/>
              <a:t>Виноградова Марина Евгеньевна </a:t>
            </a:r>
          </a:p>
          <a:p>
            <a:pPr algn="r"/>
            <a:r>
              <a:rPr lang="ru-RU" sz="4000" dirty="0"/>
              <a:t>Группа 231</a:t>
            </a:r>
          </a:p>
          <a:p>
            <a:pPr algn="r"/>
            <a:r>
              <a:rPr lang="ru-RU" sz="4000" dirty="0"/>
              <a:t>Специальность: 38.02.01 «Экономика и</a:t>
            </a:r>
          </a:p>
          <a:p>
            <a:pPr algn="r"/>
            <a:r>
              <a:rPr lang="ru-RU" sz="4000" dirty="0"/>
              <a:t>бухгалтерский учет (по отраслям)»</a:t>
            </a:r>
          </a:p>
          <a:p>
            <a:pPr algn="r"/>
            <a:r>
              <a:rPr lang="ru-RU" sz="4000" dirty="0"/>
              <a:t>Руководитель:</a:t>
            </a:r>
          </a:p>
          <a:p>
            <a:pPr algn="r"/>
            <a:r>
              <a:rPr lang="ru-RU" sz="4000" dirty="0"/>
              <a:t>Демидова Юлия Васильевна</a:t>
            </a:r>
          </a:p>
          <a:p>
            <a:r>
              <a:rPr lang="ru-RU" sz="4000" dirty="0"/>
              <a:t>2022 год.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544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88C3B58-62DF-4E02-83CF-849DA0F422FC}"/>
              </a:ext>
            </a:extLst>
          </p:cNvPr>
          <p:cNvSpPr/>
          <p:nvPr/>
        </p:nvSpPr>
        <p:spPr>
          <a:xfrm>
            <a:off x="363985" y="1203591"/>
            <a:ext cx="11762913" cy="4520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39750" indent="450215" algn="ctr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Затем сформулируйте основную часть – ее лучше поделить на пункты:</a:t>
            </a:r>
          </a:p>
          <a:p>
            <a:pPr marR="539750" indent="450215" algn="ctr">
              <a:lnSpc>
                <a:spcPct val="150000"/>
              </a:lnSpc>
              <a:spcAft>
                <a:spcPts val="80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750"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включите сюда собственно распоряжение о полной материальной ответственности;</a:t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укажите структурное подразделение, в котором числятся ответственные лица, их должности и ФИО;</a:t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после этого нужно дать указание специалисту кадрового отдела заключить с данными сотрудниками либо доп. соглашение к трудовому договору, либо коллективный трудовой договор (в зависимости от ситуации);</a:t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назначить работника, который будет осуществлять контроль за исполнением данного приказа (это может быть кто-то из людей, приближенных к руководству фирмы или сам директор).</a:t>
            </a:r>
          </a:p>
          <a:p>
            <a:pPr marR="539750" algn="just">
              <a:lnSpc>
                <a:spcPct val="150000"/>
              </a:lnSpc>
              <a:spcAft>
                <a:spcPts val="80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750"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заключение приказ следует подписать.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250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DB6D484-6F33-46FD-91A6-E4CA2E9BB234}"/>
              </a:ext>
            </a:extLst>
          </p:cNvPr>
          <p:cNvSpPr/>
          <p:nvPr/>
        </p:nvSpPr>
        <p:spPr>
          <a:xfrm>
            <a:off x="1038687" y="219720"/>
            <a:ext cx="10919533" cy="587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39750"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Образец приказа об индивидуальной материальной ответственности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5DCB0C2-7FDC-4DE2-9EFB-363D8C4363E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604" y="806868"/>
            <a:ext cx="6276235" cy="5576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116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3197458-0FA1-4A09-B160-85DF0D01739E}"/>
              </a:ext>
            </a:extLst>
          </p:cNvPr>
          <p:cNvSpPr/>
          <p:nvPr/>
        </p:nvSpPr>
        <p:spPr>
          <a:xfrm>
            <a:off x="932156" y="157577"/>
            <a:ext cx="11070454" cy="587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39750"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Образец приказа о коллективной материальной ответственности</a:t>
            </a:r>
            <a:endParaRPr lang="ru-RU" sz="24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C30A9C6-105B-4013-BAB3-7B16450583E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300" y="744724"/>
            <a:ext cx="5105400" cy="582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404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F4938C3-56EC-4382-A91B-3C172D2E3404}"/>
              </a:ext>
            </a:extLst>
          </p:cNvPr>
          <p:cNvSpPr/>
          <p:nvPr/>
        </p:nvSpPr>
        <p:spPr>
          <a:xfrm>
            <a:off x="834502" y="1125125"/>
            <a:ext cx="10963922" cy="4465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40385"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Материальная ответственность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самостоятельный вид юридической имущественной ответственности, общее назначение которой состоит в защите имущественных прав и интересов сторон трудового договора, т. е. происходит реализация охранительной функции трудового права. Материальная ответственность призвана, с одной стороны, стимулировать бережное отношение работников к имуществу работодателя (ст. 21 ТК РФ), а, с другой стороны, защищать работника от необоснованных имущественных лишений со стороны работодателя.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253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C1663A0-0454-493A-92C9-D5ACD9E4B22F}"/>
              </a:ext>
            </a:extLst>
          </p:cNvPr>
          <p:cNvSpPr/>
          <p:nvPr/>
        </p:nvSpPr>
        <p:spPr>
          <a:xfrm>
            <a:off x="470517" y="948779"/>
            <a:ext cx="11656379" cy="4111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000" b="1" u="sng" kern="0" dirty="0">
                <a:solidFill>
                  <a:srgbClr val="2F549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СПИСОК ИСПОЛЬЗОВАННЫХ ИСТОЧНИКОВ</a:t>
            </a:r>
            <a:endParaRPr lang="ru-RU" sz="2400" b="1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53975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Гражданский кодекс РФ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 30.11.1994 N 51-ФЗ (ред. от 28.06.2021, с изм. от 26.10.2021).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3975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КонсультантПлюс (</a:t>
            </a:r>
            <a:r>
              <a:rPr lang="ru-RU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http://www.consultant.ru/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3975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Материальная ответственность работника (</a:t>
            </a:r>
            <a:r>
              <a:rPr lang="ru-RU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https://www.advgazeta.ru/ag-expert/advices/materialnaya-otvetstvennost-rabotnika/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3975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правильно привлечь работника к материальной ответственности (</a:t>
            </a:r>
            <a:r>
              <a:rPr lang="ru-RU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https://gosuchetnik.ru/kadry/kak-pravilno-privlech-rabotnika-k-materialnoy-otvetstvennosti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3975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Когда работника могут привлечь к материальной ответственности (</a:t>
            </a:r>
            <a:r>
              <a:rPr lang="ru-RU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https://journal.tinkoff.ru/guide/dolzhen-rabotodatelyu/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91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DC4DBB2-0EBB-46DC-8C8C-114264F91BAE}"/>
              </a:ext>
            </a:extLst>
          </p:cNvPr>
          <p:cNvSpPr/>
          <p:nvPr/>
        </p:nvSpPr>
        <p:spPr>
          <a:xfrm>
            <a:off x="506027" y="541538"/>
            <a:ext cx="11194742" cy="5859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892296F-CFDC-413E-A0BC-07D9E79E632D}"/>
              </a:ext>
            </a:extLst>
          </p:cNvPr>
          <p:cNvSpPr/>
          <p:nvPr/>
        </p:nvSpPr>
        <p:spPr>
          <a:xfrm>
            <a:off x="976543" y="2495966"/>
            <a:ext cx="10644326" cy="1329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6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84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614FDA-E977-4A38-849F-5E5967ADD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600722"/>
            <a:ext cx="9875520" cy="547160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Цель изучения данной темы: </a:t>
            </a:r>
            <a:br>
              <a:rPr lang="ru-RU" dirty="0"/>
            </a:br>
            <a:r>
              <a:rPr lang="ru-RU" dirty="0"/>
              <a:t>рассмотрение понятия «материальная ответственность», законодательно - правовых аспектов, связанных с его формированием и возможным изменением; приведение и разбор конкретных примеров привлечения к материальной ответственности, а также формулирование выводов на основании приведённой в данной работе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3963545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F51493DD-B13D-4835-9422-AE0FD93BA360}"/>
              </a:ext>
            </a:extLst>
          </p:cNvPr>
          <p:cNvSpPr/>
          <p:nvPr/>
        </p:nvSpPr>
        <p:spPr>
          <a:xfrm>
            <a:off x="2691412" y="464788"/>
            <a:ext cx="6684885" cy="795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EA09683-A0BE-4762-91E1-A1B609C07852}"/>
              </a:ext>
            </a:extLst>
          </p:cNvPr>
          <p:cNvSpPr/>
          <p:nvPr/>
        </p:nvSpPr>
        <p:spPr>
          <a:xfrm>
            <a:off x="2624831" y="441682"/>
            <a:ext cx="6702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	</a:t>
            </a:r>
            <a:r>
              <a:rPr lang="ru-RU" sz="2400" b="1" dirty="0"/>
              <a:t>Нормативно-правовое регулирование к привлечению материальной ответственности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0A3628A8-CF7F-42E8-9F5E-681CA8786D00}"/>
              </a:ext>
            </a:extLst>
          </p:cNvPr>
          <p:cNvSpPr/>
          <p:nvPr/>
        </p:nvSpPr>
        <p:spPr>
          <a:xfrm>
            <a:off x="4486182" y="2943076"/>
            <a:ext cx="3219635" cy="11629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основания материальной ответственности</a:t>
            </a:r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41A06D53-74DF-484A-AB69-7EEB69E067A0}"/>
              </a:ext>
            </a:extLst>
          </p:cNvPr>
          <p:cNvSpPr/>
          <p:nvPr/>
        </p:nvSpPr>
        <p:spPr>
          <a:xfrm>
            <a:off x="7975106" y="3340158"/>
            <a:ext cx="639192" cy="264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: вниз 7">
            <a:extLst>
              <a:ext uri="{FF2B5EF4-FFF2-40B4-BE49-F238E27FC236}">
                <a16:creationId xmlns:a16="http://schemas.microsoft.com/office/drawing/2014/main" id="{DE0E4AAB-D893-4069-97E4-C0624F38DCDD}"/>
              </a:ext>
            </a:extLst>
          </p:cNvPr>
          <p:cNvSpPr/>
          <p:nvPr/>
        </p:nvSpPr>
        <p:spPr>
          <a:xfrm>
            <a:off x="6033855" y="4301813"/>
            <a:ext cx="255973" cy="346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: влево 8">
            <a:extLst>
              <a:ext uri="{FF2B5EF4-FFF2-40B4-BE49-F238E27FC236}">
                <a16:creationId xmlns:a16="http://schemas.microsoft.com/office/drawing/2014/main" id="{6A487E3D-A0C9-4572-A8AB-6ED9958FE437}"/>
              </a:ext>
            </a:extLst>
          </p:cNvPr>
          <p:cNvSpPr/>
          <p:nvPr/>
        </p:nvSpPr>
        <p:spPr>
          <a:xfrm>
            <a:off x="3619130" y="3331281"/>
            <a:ext cx="597763" cy="25967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: вверх 9">
            <a:extLst>
              <a:ext uri="{FF2B5EF4-FFF2-40B4-BE49-F238E27FC236}">
                <a16:creationId xmlns:a16="http://schemas.microsoft.com/office/drawing/2014/main" id="{68E20176-2849-4099-A5CF-74FA1C761495}"/>
              </a:ext>
            </a:extLst>
          </p:cNvPr>
          <p:cNvSpPr/>
          <p:nvPr/>
        </p:nvSpPr>
        <p:spPr>
          <a:xfrm>
            <a:off x="7017798" y="2547696"/>
            <a:ext cx="221942" cy="3551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: вверх 10">
            <a:extLst>
              <a:ext uri="{FF2B5EF4-FFF2-40B4-BE49-F238E27FC236}">
                <a16:creationId xmlns:a16="http://schemas.microsoft.com/office/drawing/2014/main" id="{4E78DB86-A138-4D4B-BA55-D113C02F7770}"/>
              </a:ext>
            </a:extLst>
          </p:cNvPr>
          <p:cNvSpPr/>
          <p:nvPr/>
        </p:nvSpPr>
        <p:spPr>
          <a:xfrm>
            <a:off x="5060272" y="2529787"/>
            <a:ext cx="221942" cy="3551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8902FD6C-DF2D-44BC-87D9-835FCD0697CC}"/>
              </a:ext>
            </a:extLst>
          </p:cNvPr>
          <p:cNvSpPr/>
          <p:nvPr/>
        </p:nvSpPr>
        <p:spPr>
          <a:xfrm>
            <a:off x="1899821" y="3180425"/>
            <a:ext cx="1450020" cy="49714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утрата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71214DE1-F93B-40E9-A6C6-5CAE09719A53}"/>
              </a:ext>
            </a:extLst>
          </p:cNvPr>
          <p:cNvSpPr/>
          <p:nvPr/>
        </p:nvSpPr>
        <p:spPr>
          <a:xfrm>
            <a:off x="8984201" y="3212541"/>
            <a:ext cx="1509204" cy="49714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порча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E56C1ED7-AEC3-447C-8D51-D34B4C837A0C}"/>
              </a:ext>
            </a:extLst>
          </p:cNvPr>
          <p:cNvSpPr/>
          <p:nvPr/>
        </p:nvSpPr>
        <p:spPr>
          <a:xfrm>
            <a:off x="2905957" y="1815613"/>
            <a:ext cx="2784629" cy="66569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понижение стоимости имущества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B6220310-6EA2-4B87-ACF3-68F348F6EA45}"/>
              </a:ext>
            </a:extLst>
          </p:cNvPr>
          <p:cNvSpPr/>
          <p:nvPr/>
        </p:nvSpPr>
        <p:spPr>
          <a:xfrm>
            <a:off x="6439269" y="2041993"/>
            <a:ext cx="2175029" cy="43931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недостача</a:t>
            </a: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76BE9FC4-6886-43E0-99DB-644C26C93D9E}"/>
              </a:ext>
            </a:extLst>
          </p:cNvPr>
          <p:cNvSpPr/>
          <p:nvPr/>
        </p:nvSpPr>
        <p:spPr>
          <a:xfrm>
            <a:off x="3048000" y="4807259"/>
            <a:ext cx="6096000" cy="11629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 также за ущерб, возникший у работодателя в результате возмещения им ущерба иным лицам, например при уплате штрафных санкций</a:t>
            </a:r>
          </a:p>
        </p:txBody>
      </p:sp>
    </p:spTree>
    <p:extLst>
      <p:ext uri="{BB962C8B-B14F-4D97-AF65-F5344CB8AC3E}">
        <p14:creationId xmlns:p14="http://schemas.microsoft.com/office/powerpoint/2010/main" val="288684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FB50F4A-2AFE-49FC-AC8A-398BA5295C4D}"/>
              </a:ext>
            </a:extLst>
          </p:cNvPr>
          <p:cNvSpPr/>
          <p:nvPr/>
        </p:nvSpPr>
        <p:spPr>
          <a:xfrm>
            <a:off x="250055" y="705243"/>
            <a:ext cx="1169189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Вопросы привлечения работников к материальной ответственности за причиненный ущерб регулируются главой 39 Трудового кодекса. Дополнительно разъяснения даны в Постановлении Пленума Верховного Суда РФ от 16 ноября 2006 г. № 52 «О применении судами законодательства, регулирующего материальную ответственность работников за ущерб, причиненный работодателю» (далее – Постановление № 52), а также в Обзоре практики рассмотрения судами дел о материальной ответственности работника, утвержденном Президиумом Верховного Суда РФ 5 декабря 2018 г. </a:t>
            </a:r>
          </a:p>
        </p:txBody>
      </p:sp>
    </p:spTree>
    <p:extLst>
      <p:ext uri="{BB962C8B-B14F-4D97-AF65-F5344CB8AC3E}">
        <p14:creationId xmlns:p14="http://schemas.microsoft.com/office/powerpoint/2010/main" val="995474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F2293E96-BC80-429D-A452-982C26867C5B}"/>
              </a:ext>
            </a:extLst>
          </p:cNvPr>
          <p:cNvSpPr/>
          <p:nvPr/>
        </p:nvSpPr>
        <p:spPr>
          <a:xfrm>
            <a:off x="3062796" y="479394"/>
            <a:ext cx="6303146" cy="612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1F2BAD7-D494-4AA6-90C7-0A5FDE471BEA}"/>
              </a:ext>
            </a:extLst>
          </p:cNvPr>
          <p:cNvSpPr/>
          <p:nvPr/>
        </p:nvSpPr>
        <p:spPr>
          <a:xfrm>
            <a:off x="3225983" y="572155"/>
            <a:ext cx="5887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Условия привлечения к материальной ответственности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4F936F2-91F2-4BBA-9EB3-2F25B1C123B5}"/>
              </a:ext>
            </a:extLst>
          </p:cNvPr>
          <p:cNvSpPr/>
          <p:nvPr/>
        </p:nvSpPr>
        <p:spPr>
          <a:xfrm>
            <a:off x="585928" y="1448444"/>
            <a:ext cx="11363416" cy="3530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40385"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Прежде всего необходимо доказать вину конкретного сотрудника и размер причиненных им убытков (ст. 233 ТК РФ). Должны соблюдаться условия и порядок привлечения к материальной ответственности. </a:t>
            </a:r>
          </a:p>
          <a:p>
            <a:pPr marR="540385" indent="450215" algn="just">
              <a:lnSpc>
                <a:spcPct val="150000"/>
              </a:lnSpc>
              <a:spcAft>
                <a:spcPts val="80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40385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работодателю причинен прямой действительный ущерб; </a:t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доказано наличие вины работника (умышленной или по неосторожности); </a:t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было совершено правонарушение — действия (или бездействие), нарушающие нормы законодательства; </a:t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доказана причинная связь между поведением подчиненного и возникших у работодателя прямых     действительных потерь.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517B8CD6-328D-4BFD-AA5A-A7554C53CB3A}"/>
              </a:ext>
            </a:extLst>
          </p:cNvPr>
          <p:cNvSpPr/>
          <p:nvPr/>
        </p:nvSpPr>
        <p:spPr>
          <a:xfrm>
            <a:off x="794552" y="2441360"/>
            <a:ext cx="3559946" cy="3994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Наказание грозит в случаях, если:</a:t>
            </a:r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1E0297DB-A723-45A2-82B7-D34AE360D419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585928" y="2641108"/>
            <a:ext cx="2086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2EFE94A9-01FA-4CBF-96C2-4274B63B5650}"/>
              </a:ext>
            </a:extLst>
          </p:cNvPr>
          <p:cNvCxnSpPr/>
          <p:nvPr/>
        </p:nvCxnSpPr>
        <p:spPr>
          <a:xfrm>
            <a:off x="585928" y="2641108"/>
            <a:ext cx="0" cy="17444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56EFECD4-EF03-4F88-A595-E183F60826FB}"/>
              </a:ext>
            </a:extLst>
          </p:cNvPr>
          <p:cNvCxnSpPr/>
          <p:nvPr/>
        </p:nvCxnSpPr>
        <p:spPr>
          <a:xfrm>
            <a:off x="585928" y="4385569"/>
            <a:ext cx="2086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9435767B-134A-4BC8-8BBD-ACA907700391}"/>
              </a:ext>
            </a:extLst>
          </p:cNvPr>
          <p:cNvCxnSpPr/>
          <p:nvPr/>
        </p:nvCxnSpPr>
        <p:spPr>
          <a:xfrm>
            <a:off x="585928" y="3959441"/>
            <a:ext cx="2086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DFDFFEF2-ADBA-4483-81AD-51B242C1DD27}"/>
              </a:ext>
            </a:extLst>
          </p:cNvPr>
          <p:cNvCxnSpPr/>
          <p:nvPr/>
        </p:nvCxnSpPr>
        <p:spPr>
          <a:xfrm>
            <a:off x="585928" y="3533313"/>
            <a:ext cx="2086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FF981CBC-3043-439B-A97C-8C04CB223740}"/>
              </a:ext>
            </a:extLst>
          </p:cNvPr>
          <p:cNvCxnSpPr>
            <a:cxnSpLocks/>
          </p:cNvCxnSpPr>
          <p:nvPr/>
        </p:nvCxnSpPr>
        <p:spPr>
          <a:xfrm>
            <a:off x="585928" y="3116062"/>
            <a:ext cx="2086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416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FB8C649-E699-41CE-B82E-4526B752CC1C}"/>
              </a:ext>
            </a:extLst>
          </p:cNvPr>
          <p:cNvSpPr/>
          <p:nvPr/>
        </p:nvSpPr>
        <p:spPr>
          <a:xfrm>
            <a:off x="331434" y="469215"/>
            <a:ext cx="11860566" cy="5919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40385">
              <a:lnSpc>
                <a:spcPct val="150000"/>
              </a:lnSpc>
              <a:spcAft>
                <a:spcPts val="8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Кроме того, при оценке действий сотрудника необходимо учесть случаи, снимающие с него материальную ответственность (ст. 239 ТК РФ).  Работник не несет материальную ответственность при возникновении ущерба вследствие:</a:t>
            </a:r>
            <a:b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непреодолимой силы;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40385">
              <a:lnSpc>
                <a:spcPct val="150000"/>
              </a:lnSpc>
              <a:spcAft>
                <a:spcPts val="8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нормального хозяйственного риска (согласно п. 5 Постановления № 52 к такому риску могут быть отнесены действия работника, соответствующие современным знаниям и опыту, когда поставленная цель не могла быть достигнута иначе, работник надлежащим образом выполнил возложенные на него должностные обязанности, проявил заботливость и осмотрительность, принял меры для предотвращения ущерба, и объектом риска являлись материальные ценности, а не жизнь и здоровье людей);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40385">
              <a:lnSpc>
                <a:spcPct val="150000"/>
              </a:lnSpc>
              <a:spcAft>
                <a:spcPts val="8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крайней необходимости или необходимой обороны;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40385">
              <a:lnSpc>
                <a:spcPct val="150000"/>
              </a:lnSpc>
              <a:spcAft>
                <a:spcPts val="80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неисполнения работодателем обязанности по обеспечению надлежащих условий для хранения имущества, вверенного работнику (например, в случаях, когда работник неоднократно сообщал работодателю о необходимости обеспечить дополнительную охрану материальных ценностей или уведомлял его о наличии неисправностей техники, но работодатель не предпринял никаких действий для обеспечения охраны или устранения недостатков, суды указывают на отсутствие оснований для привлечения работника к материальной ответственности);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- отказа работодателя от взыскания с работника ущерба полностью или частично. </a:t>
            </a:r>
            <a:endParaRPr lang="ru-RU" sz="1600" dirty="0"/>
          </a:p>
        </p:txBody>
      </p:sp>
      <p:sp>
        <p:nvSpPr>
          <p:cNvPr id="3" name="Стрелка: вправо 2">
            <a:extLst>
              <a:ext uri="{FF2B5EF4-FFF2-40B4-BE49-F238E27FC236}">
                <a16:creationId xmlns:a16="http://schemas.microsoft.com/office/drawing/2014/main" id="{4C6FBA74-B32B-4E05-B648-4F4959036947}"/>
              </a:ext>
            </a:extLst>
          </p:cNvPr>
          <p:cNvSpPr/>
          <p:nvPr/>
        </p:nvSpPr>
        <p:spPr>
          <a:xfrm>
            <a:off x="331434" y="1367160"/>
            <a:ext cx="221942" cy="20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: вправо 3">
            <a:extLst>
              <a:ext uri="{FF2B5EF4-FFF2-40B4-BE49-F238E27FC236}">
                <a16:creationId xmlns:a16="http://schemas.microsoft.com/office/drawing/2014/main" id="{5302A934-048D-4902-A856-A9CB51078591}"/>
              </a:ext>
            </a:extLst>
          </p:cNvPr>
          <p:cNvSpPr/>
          <p:nvPr/>
        </p:nvSpPr>
        <p:spPr>
          <a:xfrm>
            <a:off x="331434" y="1855432"/>
            <a:ext cx="221942" cy="20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A0B50FCC-AF73-427E-878E-C1325BA775EA}"/>
              </a:ext>
            </a:extLst>
          </p:cNvPr>
          <p:cNvSpPr/>
          <p:nvPr/>
        </p:nvSpPr>
        <p:spPr>
          <a:xfrm>
            <a:off x="331434" y="3768570"/>
            <a:ext cx="221942" cy="20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: вправо 5">
            <a:extLst>
              <a:ext uri="{FF2B5EF4-FFF2-40B4-BE49-F238E27FC236}">
                <a16:creationId xmlns:a16="http://schemas.microsoft.com/office/drawing/2014/main" id="{0D8F330A-2EF5-4C7C-8D2C-105194AFDF45}"/>
              </a:ext>
            </a:extLst>
          </p:cNvPr>
          <p:cNvSpPr/>
          <p:nvPr/>
        </p:nvSpPr>
        <p:spPr>
          <a:xfrm>
            <a:off x="331434" y="4221331"/>
            <a:ext cx="221942" cy="20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B1ECF260-0600-4E1B-B640-FC8DB2D7413C}"/>
              </a:ext>
            </a:extLst>
          </p:cNvPr>
          <p:cNvSpPr/>
          <p:nvPr/>
        </p:nvSpPr>
        <p:spPr>
          <a:xfrm>
            <a:off x="331434" y="6072326"/>
            <a:ext cx="221942" cy="20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32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A4142A24-3C18-4E3A-93BC-8D8C943E0E39}"/>
              </a:ext>
            </a:extLst>
          </p:cNvPr>
          <p:cNvSpPr/>
          <p:nvPr/>
        </p:nvSpPr>
        <p:spPr>
          <a:xfrm>
            <a:off x="2423604" y="417250"/>
            <a:ext cx="7608163" cy="6112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14C76283-BA96-4C16-9F49-1598A8A44E8A}"/>
              </a:ext>
            </a:extLst>
          </p:cNvPr>
          <p:cNvSpPr/>
          <p:nvPr/>
        </p:nvSpPr>
        <p:spPr>
          <a:xfrm>
            <a:off x="435006" y="3941685"/>
            <a:ext cx="11212497" cy="89664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4D8C02C1-A676-492C-8734-709437075E06}"/>
              </a:ext>
            </a:extLst>
          </p:cNvPr>
          <p:cNvSpPr/>
          <p:nvPr/>
        </p:nvSpPr>
        <p:spPr>
          <a:xfrm>
            <a:off x="435006" y="2027640"/>
            <a:ext cx="11212497" cy="36933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58EAAAEF-6C95-4380-B3D3-A3F5EEA1077E}"/>
              </a:ext>
            </a:extLst>
          </p:cNvPr>
          <p:cNvSpPr/>
          <p:nvPr/>
        </p:nvSpPr>
        <p:spPr>
          <a:xfrm>
            <a:off x="435006" y="2436479"/>
            <a:ext cx="11212497" cy="3298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61620424-2F9E-450C-8FDA-7E912001F041}"/>
              </a:ext>
            </a:extLst>
          </p:cNvPr>
          <p:cNvSpPr/>
          <p:nvPr/>
        </p:nvSpPr>
        <p:spPr>
          <a:xfrm>
            <a:off x="435006" y="2845318"/>
            <a:ext cx="11212497" cy="5441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76278147-5E19-445B-A834-CBA8E241BE21}"/>
              </a:ext>
            </a:extLst>
          </p:cNvPr>
          <p:cNvSpPr/>
          <p:nvPr/>
        </p:nvSpPr>
        <p:spPr>
          <a:xfrm>
            <a:off x="435006" y="3468508"/>
            <a:ext cx="11212497" cy="39247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E4F60C2-0D68-4294-B7A3-99BABF1155EA}"/>
              </a:ext>
            </a:extLst>
          </p:cNvPr>
          <p:cNvSpPr/>
          <p:nvPr/>
        </p:nvSpPr>
        <p:spPr>
          <a:xfrm>
            <a:off x="2504982" y="513556"/>
            <a:ext cx="79174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Процедура привлечения работника к материальной ответственности </a:t>
            </a:r>
            <a:endParaRPr lang="ru-RU" b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3563E81-E9CE-4E6D-909D-B664CF53781D}"/>
              </a:ext>
            </a:extLst>
          </p:cNvPr>
          <p:cNvSpPr/>
          <p:nvPr/>
        </p:nvSpPr>
        <p:spPr>
          <a:xfrm>
            <a:off x="248574" y="1109238"/>
            <a:ext cx="11487705" cy="878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40385" indent="450215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привлечении работника к материальной ответственности работодатель должен соблюсти процедуру. В противном случае его действия могут быть признаны незаконными в суде.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3B12C65-C784-4ABD-9427-2859D0A85FEF}"/>
              </a:ext>
            </a:extLst>
          </p:cNvPr>
          <p:cNvSpPr/>
          <p:nvPr/>
        </p:nvSpPr>
        <p:spPr>
          <a:xfrm>
            <a:off x="367682" y="2027640"/>
            <a:ext cx="105518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1. При выявлении причинения ущерба имуществу работодателю необходимо этот факт зафиксировать. </a:t>
            </a: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D51A9CD-9FFD-4CBE-B81B-C9E79A9A9F15}"/>
              </a:ext>
            </a:extLst>
          </p:cNvPr>
          <p:cNvSpPr/>
          <p:nvPr/>
        </p:nvSpPr>
        <p:spPr>
          <a:xfrm>
            <a:off x="367683" y="2436479"/>
            <a:ext cx="11487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2. Работодателю необходимо определить сумму причиненного ущерба в порядке, установленном ст. 246 и 247 ТК. 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E83F472-ABE7-46B7-8417-B699FF1EF53B}"/>
              </a:ext>
            </a:extLst>
          </p:cNvPr>
          <p:cNvSpPr/>
          <p:nvPr/>
        </p:nvSpPr>
        <p:spPr>
          <a:xfrm>
            <a:off x="367681" y="2805811"/>
            <a:ext cx="114566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3. После определения суммы ущерба работодатель в течение месяца выносит распоряжение о ее взыскании с работника. 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F3F2373-281B-4FFE-A185-B2A7AB9A9F04}"/>
              </a:ext>
            </a:extLst>
          </p:cNvPr>
          <p:cNvSpPr/>
          <p:nvPr/>
        </p:nvSpPr>
        <p:spPr>
          <a:xfrm>
            <a:off x="367683" y="3429000"/>
            <a:ext cx="113685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4. Работник и работодатель определяют порядок взыскания суммы ущерба.</a:t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8F7DE53-584A-4DC9-9030-C84D316DA64B}"/>
              </a:ext>
            </a:extLst>
          </p:cNvPr>
          <p:cNvSpPr/>
          <p:nvPr/>
        </p:nvSpPr>
        <p:spPr>
          <a:xfrm>
            <a:off x="367681" y="3821474"/>
            <a:ext cx="114566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5. Если работник не согласен с суммой ущерба, процедурой ее определения и отказывается добровольно возместить материальный вред, то он может обратиться в суд с иском об оспаривании распоряжения о привлечении его к материальной ответственности или процедуры определения суммы ущерба. </a:t>
            </a:r>
          </a:p>
          <a:p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Работодатель также может обратиться в суд в случае отказа работника добровольно возместить ущерб.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0468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FB2D326-F69E-461D-87E8-94CAB9DD2851}"/>
              </a:ext>
            </a:extLst>
          </p:cNvPr>
          <p:cNvSpPr/>
          <p:nvPr/>
        </p:nvSpPr>
        <p:spPr>
          <a:xfrm>
            <a:off x="1074198" y="878889"/>
            <a:ext cx="10271464" cy="7546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B475E3F-122B-494A-AE35-E053C45DF8CC}"/>
              </a:ext>
            </a:extLst>
          </p:cNvPr>
          <p:cNvSpPr/>
          <p:nvPr/>
        </p:nvSpPr>
        <p:spPr>
          <a:xfrm>
            <a:off x="1136342" y="975194"/>
            <a:ext cx="104667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Оформление привлечения к материальной ответственности работника</a:t>
            </a:r>
            <a:endParaRPr lang="ru-RU" sz="2400" b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C782253-EE76-449A-A257-FF0BFD4BBEAD}"/>
              </a:ext>
            </a:extLst>
          </p:cNvPr>
          <p:cNvSpPr/>
          <p:nvPr/>
        </p:nvSpPr>
        <p:spPr>
          <a:xfrm>
            <a:off x="384700" y="2052559"/>
            <a:ext cx="11807300" cy="4510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39750"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Независимо от того, кто именно будет занят составлением приказа, после окончательного его формирования, этот человек должен передать документ для удостоверения руководителю предприятия, т.к. без его подписи он не станет законным.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750"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формирования приказа всегда должен быть повод, точнее даже два: основание и обоснование. Они присутствуют во всех начальственных распоряжениях.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3975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обосновании пишутся фактические обстоятельства, послужившие причиной для создания документа – в данном случае это может быть необходимость обеспечения сохранности имущества фирмы или что-то подобное.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53975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Основание – это прямая ссылка на какой-либо внутренний документ (например, служебную записку руководителя структурного подразделения) или законодательный акт – здесь указывается его номер и дата.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271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FDEA800-2725-4DB7-98C5-6E5026322331}"/>
              </a:ext>
            </a:extLst>
          </p:cNvPr>
          <p:cNvSpPr/>
          <p:nvPr/>
        </p:nvSpPr>
        <p:spPr>
          <a:xfrm>
            <a:off x="2876365" y="733828"/>
            <a:ext cx="6631619" cy="6865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B61B7D-586D-4CD2-AD13-6FADEC562AE7}"/>
              </a:ext>
            </a:extLst>
          </p:cNvPr>
          <p:cNvSpPr/>
          <p:nvPr/>
        </p:nvSpPr>
        <p:spPr>
          <a:xfrm>
            <a:off x="310719" y="733828"/>
            <a:ext cx="11789544" cy="5290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39750" indent="450215" algn="ctr">
              <a:lnSpc>
                <a:spcPct val="150000"/>
              </a:lnSpc>
              <a:spcAft>
                <a:spcPts val="800"/>
              </a:spcAft>
            </a:pPr>
            <a:r>
              <a:rPr lang="ru-RU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Образец приказа о полной материальной ответственности</a:t>
            </a:r>
          </a:p>
          <a:p>
            <a:pPr marR="539750" indent="450215" algn="ctr">
              <a:lnSpc>
                <a:spcPct val="150000"/>
              </a:lnSpc>
              <a:spcAft>
                <a:spcPts val="800"/>
              </a:spcAft>
            </a:pP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750"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Формулируя текст приказа, не забывайте, что его состав и содержание должны отвечать определенным нормам деловой документации.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750"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Вначале, в «шапке», укажите: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750"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название своей фирмы;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750"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наименование и номер документа с коротким обозначением его смысла;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750"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место (населенный пункт) и дату его составления;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39750" indent="450215" algn="just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обоснование для создания распоряжения: например – невозможность разграничения материальной ответственности (если речь идет о группе сотрудников) или (в случае назначения персональной материальной ответственности) — необходимость обеспечения сохранности имущества предприятия и т.п.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27281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125</TotalTime>
  <Words>1153</Words>
  <Application>Microsoft Office PowerPoint</Application>
  <PresentationFormat>Широкоэкранный</PresentationFormat>
  <Paragraphs>66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Calibri</vt:lpstr>
      <vt:lpstr>Calibri Light</vt:lpstr>
      <vt:lpstr>Corbel</vt:lpstr>
      <vt:lpstr>Times New Roman</vt:lpstr>
      <vt:lpstr>Базис</vt:lpstr>
      <vt:lpstr>Департамент образования Вологодской области БПОУ ВО «Вологодский аграрно-экономический колледж»   Порядок привлечения работника к материальной ответственности</vt:lpstr>
      <vt:lpstr>Цель изучения данной темы:  рассмотрение понятия «материальная ответственность», законодательно - правовых аспектов, связанных с его формированием и возможным изменением; приведение и разбор конкретных примеров привлечения к материальной ответственности, а также формулирование выводов на основании приведённой в данной работе информации.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Вологодской области БПОУ ВО «Вологодский аграрно-экономический колледж»   Порядок привлечения работника к материальной ответственности</dc:title>
  <dc:creator>Пользователь</dc:creator>
  <cp:lastModifiedBy>Пользователь</cp:lastModifiedBy>
  <cp:revision>1</cp:revision>
  <dcterms:created xsi:type="dcterms:W3CDTF">2022-05-24T19:36:24Z</dcterms:created>
  <dcterms:modified xsi:type="dcterms:W3CDTF">2022-05-24T21:42:15Z</dcterms:modified>
</cp:coreProperties>
</file>