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64" r:id="rId2"/>
    <p:sldId id="258" r:id="rId3"/>
    <p:sldId id="263" r:id="rId4"/>
    <p:sldId id="259" r:id="rId5"/>
    <p:sldId id="261" r:id="rId6"/>
    <p:sldId id="260" r:id="rId7"/>
    <p:sldId id="26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272FA-3D02-4E4C-AADF-2D85FD115EA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448C3-EFA8-465A-9E0C-1488DF9F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731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Вологодский аграрно-экономический колледж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2612149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Аудит учредительных документов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4293096"/>
            <a:ext cx="4860032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Макарова Ксения Павловна, 231 группа</a:t>
            </a:r>
          </a:p>
          <a:p>
            <a:r>
              <a:rPr lang="ru-RU" dirty="0" smtClean="0"/>
              <a:t>Руководитель: Демидова Юлия Васильевна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6278343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2022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24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735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09020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Учредительные документы организации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ru-RU" sz="3600"/>
              <a:t>это документы, на основании которых создаётся и действует данная организация</a:t>
            </a:r>
          </a:p>
        </p:txBody>
      </p:sp>
    </p:spTree>
    <p:extLst>
      <p:ext uri="{BB962C8B-B14F-4D97-AF65-F5344CB8AC3E}">
        <p14:creationId xmlns:p14="http://schemas.microsoft.com/office/powerpoint/2010/main" val="63194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373563"/>
          </a:xfrm>
        </p:spPr>
        <p:txBody>
          <a:bodyPr>
            <a:normAutofit fontScale="92500"/>
          </a:bodyPr>
          <a:lstStyle/>
          <a:p>
            <a:r>
              <a:rPr lang="ru-RU" dirty="0"/>
              <a:t>Основная цель аудита учредительных документов - подтверждение законных оснований деятельности экономического субъекта на протяжении всего периода его </a:t>
            </a:r>
            <a:r>
              <a:rPr lang="ru-RU" dirty="0" smtClean="0"/>
              <a:t>функционирования</a:t>
            </a:r>
          </a:p>
          <a:p>
            <a:endParaRPr lang="ru-RU" dirty="0" smtClean="0"/>
          </a:p>
          <a:p>
            <a:pPr marL="114300" indent="0">
              <a:buNone/>
            </a:pPr>
            <a:r>
              <a:rPr lang="ru-RU" dirty="0"/>
              <a:t>А</a:t>
            </a:r>
            <a:r>
              <a:rPr lang="ru-RU" dirty="0" smtClean="0"/>
              <a:t>удитор </a:t>
            </a:r>
            <a:r>
              <a:rPr lang="ru-RU" dirty="0"/>
              <a:t>должен ответить на следующие вопросы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Насколько полно и своевременно оформлены все необходимые </a:t>
            </a:r>
            <a:r>
              <a:rPr lang="ru-RU" dirty="0" smtClean="0"/>
              <a:t>документы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Полностью </a:t>
            </a:r>
            <a:r>
              <a:rPr lang="ru-RU" dirty="0"/>
              <a:t>ли приведены расчеты с </a:t>
            </a:r>
            <a:r>
              <a:rPr lang="ru-RU" dirty="0" smtClean="0"/>
              <a:t>учредителями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Соблюдено ли налоговое законодательство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32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/>
              <a:t>Аудиторская организация начинается с просмотра следующих учредительных документов: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ru-RU"/>
              <a:t>учредительного договора;</a:t>
            </a:r>
          </a:p>
          <a:p>
            <a:pPr algn="ctr"/>
            <a:r>
              <a:rPr lang="ru-RU"/>
              <a:t>устава организации;</a:t>
            </a:r>
          </a:p>
          <a:p>
            <a:pPr algn="ctr"/>
            <a:r>
              <a:rPr lang="ru-RU"/>
              <a:t>свидетельства о государственной регистрации;</a:t>
            </a:r>
          </a:p>
          <a:p>
            <a:pPr algn="ctr"/>
            <a:r>
              <a:rPr lang="ru-RU"/>
              <a:t>свидетельства о внесении в государственный реестр предприятий</a:t>
            </a:r>
          </a:p>
        </p:txBody>
      </p:sp>
    </p:spTree>
    <p:extLst>
      <p:ext uri="{BB962C8B-B14F-4D97-AF65-F5344CB8AC3E}">
        <p14:creationId xmlns:p14="http://schemas.microsoft.com/office/powerpoint/2010/main" val="29870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r>
              <a:rPr lang="ru-RU" sz="3100" b="1" dirty="0"/>
              <a:t>Законодательные и нормативные акты регулирующие объект проверки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- Гражданский кодекс </a:t>
            </a:r>
            <a:r>
              <a:rPr lang="ru-RU" dirty="0" smtClean="0"/>
              <a:t>РФ;</a:t>
            </a:r>
            <a:endParaRPr lang="ru-RU" dirty="0"/>
          </a:p>
          <a:p>
            <a:r>
              <a:rPr lang="ru-RU" dirty="0" smtClean="0"/>
              <a:t>- </a:t>
            </a:r>
            <a:r>
              <a:rPr lang="ru-RU" dirty="0"/>
              <a:t>Федеральный закон «Об акционерных обществах» №208-ФЗ от 26.12.1995 г.;</a:t>
            </a:r>
          </a:p>
          <a:p>
            <a:r>
              <a:rPr lang="ru-RU" dirty="0"/>
              <a:t>- Федеральный закон «О некоммерческих организациях» №7-ФЗ от 12.01.1996 г.;</a:t>
            </a:r>
          </a:p>
          <a:p>
            <a:r>
              <a:rPr lang="ru-RU" dirty="0"/>
              <a:t>- Федеральный закон «О производственных кооперативах» №41-ФЗ от 08.05.2002 г.;</a:t>
            </a:r>
          </a:p>
          <a:p>
            <a:r>
              <a:rPr lang="ru-RU" dirty="0"/>
              <a:t>- Федеральный закон «О лицензировании отдельных видов деятельности» «128-ФЗ от 08.08.2001 г.;</a:t>
            </a:r>
          </a:p>
          <a:p>
            <a:r>
              <a:rPr lang="ru-RU" dirty="0"/>
              <a:t>- Федеральный закон «О рынке ценных бумаг» №39-ФЗ от 22.04.1996 г.</a:t>
            </a:r>
          </a:p>
          <a:p>
            <a:r>
              <a:rPr lang="ru-RU" dirty="0"/>
              <a:t>- Налоговый кодекс </a:t>
            </a:r>
            <a:r>
              <a:rPr lang="ru-RU" dirty="0" smtClean="0"/>
              <a:t>РФ;</a:t>
            </a:r>
            <a:endParaRPr lang="ru-RU" dirty="0"/>
          </a:p>
          <a:p>
            <a:r>
              <a:rPr lang="ru-RU" dirty="0"/>
              <a:t>- Трудовой кодекс </a:t>
            </a:r>
            <a:r>
              <a:rPr lang="ru-RU" dirty="0" smtClean="0"/>
              <a:t>РФ;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47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>
            <a:normAutofit fontScale="90000"/>
          </a:bodyPr>
          <a:lstStyle/>
          <a:p>
            <a:r>
              <a:rPr lang="ru-RU" sz="2000" b="1"/>
              <a:t>При проведении аудиторской проверки учредительных документов организации необходимо проверить: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5113337"/>
          </a:xfr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1600" dirty="0"/>
              <a:t>соответствие организационно – правовой формы проверяемой организации требованиям действующего гражданского законодательства;</a:t>
            </a:r>
          </a:p>
          <a:p>
            <a:pPr>
              <a:lnSpc>
                <a:spcPct val="90000"/>
              </a:lnSpc>
            </a:pPr>
            <a:r>
              <a:rPr lang="ru-RU" sz="1600" dirty="0"/>
              <a:t>внесение в учредительные документы проверяемой организации (решения о выпуске ценных бумаг; проспектов эмиссии ценных бумаг и планов приватизации; изменений, связанных с изменением нарицательной стоимости российских денежных знаков и масштаба цен);</a:t>
            </a:r>
          </a:p>
          <a:p>
            <a:pPr>
              <a:lnSpc>
                <a:spcPct val="90000"/>
              </a:lnSpc>
            </a:pPr>
            <a:r>
              <a:rPr lang="ru-RU" sz="1600" dirty="0" smtClean="0"/>
              <a:t>наличие </a:t>
            </a:r>
            <a:r>
              <a:rPr lang="ru-RU" sz="1600" dirty="0"/>
              <a:t>в учредительных документах проверяемой организации информации об обособленных подразделениях, не являющиеся юридическими лицами;</a:t>
            </a:r>
          </a:p>
          <a:p>
            <a:pPr>
              <a:lnSpc>
                <a:spcPct val="90000"/>
              </a:lnSpc>
            </a:pPr>
            <a:r>
              <a:rPr lang="ru-RU" sz="1600" dirty="0" smtClean="0"/>
              <a:t>соответствие </a:t>
            </a:r>
            <a:r>
              <a:rPr lang="ru-RU" sz="1600" dirty="0"/>
              <a:t>уставных видов деятельности фактически выполняемой данной организацией;</a:t>
            </a:r>
          </a:p>
          <a:p>
            <a:pPr>
              <a:lnSpc>
                <a:spcPct val="90000"/>
              </a:lnSpc>
            </a:pPr>
            <a:r>
              <a:rPr lang="ru-RU" sz="1600" dirty="0"/>
              <a:t>правомерность отнесения проверяемой организации к субъектам малого предпринимательства.</a:t>
            </a:r>
          </a:p>
          <a:p>
            <a:pPr>
              <a:lnSpc>
                <a:spcPct val="90000"/>
              </a:lnSpc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48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Аудиторская проверка учредительных документов осуществляется по двум направлениям: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установить </a:t>
            </a:r>
            <a:r>
              <a:rPr lang="ru-RU" dirty="0"/>
              <a:t>наличие учредительных и прочих правоустанавливающих документов (устава, изменений в устав, учредительного договора, протоколов заседания учредителей, свидетельств о регистрации, лицензий, договоров) </a:t>
            </a: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экспертиза </a:t>
            </a:r>
            <a:r>
              <a:rPr lang="ru-RU" dirty="0"/>
              <a:t>учредительных </a:t>
            </a:r>
            <a:r>
              <a:rPr lang="ru-RU" dirty="0" smtClean="0"/>
              <a:t>документов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13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 процессе экспертизы учредительных документов необходимо обратить внимание на следующие аспекты функционирования организации: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 организационно-правовую </a:t>
            </a:r>
            <a:r>
              <a:rPr lang="ru-RU" dirty="0"/>
              <a:t>форму </a:t>
            </a:r>
            <a:r>
              <a:rPr lang="ru-RU" dirty="0" smtClean="0"/>
              <a:t>(юридическое </a:t>
            </a:r>
            <a:r>
              <a:rPr lang="ru-RU" dirty="0"/>
              <a:t>лицо может быть зарегистрировано как </a:t>
            </a:r>
            <a:r>
              <a:rPr lang="ru-RU" dirty="0" smtClean="0"/>
              <a:t>ОАО, ЗАО, ООО и </a:t>
            </a:r>
            <a:r>
              <a:rPr lang="ru-RU" dirty="0"/>
              <a:t>т. д.);</a:t>
            </a:r>
          </a:p>
          <a:p>
            <a:r>
              <a:rPr lang="ru-RU" dirty="0" smtClean="0"/>
              <a:t> </a:t>
            </a:r>
            <a:r>
              <a:rPr lang="ru-RU" dirty="0"/>
              <a:t>форму собственности </a:t>
            </a:r>
            <a:r>
              <a:rPr lang="ru-RU" dirty="0" smtClean="0"/>
              <a:t>(юридическое </a:t>
            </a:r>
            <a:r>
              <a:rPr lang="ru-RU" dirty="0"/>
              <a:t>лицо может иметь государственную, частную форму собственности);</a:t>
            </a:r>
          </a:p>
          <a:p>
            <a:r>
              <a:rPr lang="ru-RU" dirty="0" smtClean="0"/>
              <a:t> </a:t>
            </a:r>
            <a:r>
              <a:rPr lang="ru-RU" dirty="0"/>
              <a:t>территориальное функционирование (организация может быть российской, иностранной, с участием иностранного капитала);</a:t>
            </a:r>
          </a:p>
          <a:p>
            <a:r>
              <a:rPr lang="ru-RU" dirty="0" smtClean="0"/>
              <a:t> </a:t>
            </a:r>
            <a:r>
              <a:rPr lang="ru-RU" dirty="0"/>
              <a:t>правовой статус (экономический субъект может быть основной, дочерней, зависимой организацией, филиалом, структурным подразделением);</a:t>
            </a:r>
          </a:p>
          <a:p>
            <a:r>
              <a:rPr lang="ru-RU" dirty="0" smtClean="0"/>
              <a:t> </a:t>
            </a:r>
            <a:r>
              <a:rPr lang="ru-RU" dirty="0"/>
              <a:t>виды деятельности (организация может осуществлять любые виды деятельности, не запрещенные законодательством). 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r>
              <a:rPr lang="ru-RU" dirty="0" smtClean="0"/>
              <a:t>Следует </a:t>
            </a:r>
            <a:r>
              <a:rPr lang="ru-RU" dirty="0"/>
              <a:t>обратить внимание на основные для организации виды деятельности (производственная, торговая, строительная). На каждый вид деятельности, осуществляемый организацией, должна быть в наличии </a:t>
            </a:r>
            <a:r>
              <a:rPr lang="ru-RU" dirty="0" smtClean="0"/>
              <a:t>лицензия.</a:t>
            </a:r>
          </a:p>
          <a:p>
            <a:pPr marL="114300" indent="0">
              <a:buNone/>
            </a:pPr>
            <a:endParaRPr lang="ru-RU" dirty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06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200" dirty="0"/>
              <a:t>Полученную в процессе аудита учредительных документов информацию аудитор может использовать при проверке других участков и операций учета: внеоборотных и оборотных активов, расчетов, финансовых результатов, капитала и резервов.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5683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</TotalTime>
  <Words>491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Вологодский аграрно-экономический колледж</vt:lpstr>
      <vt:lpstr>Учредительные документы организации</vt:lpstr>
      <vt:lpstr>Презентация PowerPoint</vt:lpstr>
      <vt:lpstr>Аудиторская организация начинается с просмотра следующих учредительных документов:</vt:lpstr>
      <vt:lpstr> Законодательные и нормативные акты регулирующие объект проверки</vt:lpstr>
      <vt:lpstr>При проведении аудиторской проверки учредительных документов организации необходимо проверить:</vt:lpstr>
      <vt:lpstr>Презентация PowerPoint</vt:lpstr>
      <vt:lpstr>В процессе экспертизы учредительных документов необходимо обратить внимание на следующие аспекты функционирования организации: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Аудит учредительных документов</dc:title>
  <dc:creator>Ksenia Makarowa</dc:creator>
  <cp:lastModifiedBy>Ksenia Makarowa</cp:lastModifiedBy>
  <cp:revision>3</cp:revision>
  <dcterms:created xsi:type="dcterms:W3CDTF">2022-05-18T18:03:10Z</dcterms:created>
  <dcterms:modified xsi:type="dcterms:W3CDTF">2022-05-18T18:27:16Z</dcterms:modified>
</cp:coreProperties>
</file>