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2E74C2"/>
    <a:srgbClr val="00A7E2"/>
    <a:srgbClr val="EDC47B"/>
    <a:srgbClr val="B98019"/>
    <a:srgbClr val="E8B456"/>
    <a:srgbClr val="E29F26"/>
    <a:srgbClr val="0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95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AE249D-EBA7-45BD-87F0-E424D9C3ABF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F054FC-8365-4F43-8D0E-8679D3AA883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0"/>
            <a:ext cx="9144000" cy="683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7008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Вологодской области.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БПОУ ВО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«Вологодский аграрно-экономический колледж».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40960" cy="45365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Тема: «Особенности </a:t>
            </a:r>
            <a:r>
              <a:rPr lang="ru-RU" sz="2800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проведения инвентаризации задолженности по кредитам и займам предприятия: документальное оформление и учет результатов</a:t>
            </a:r>
            <a:r>
              <a:rPr lang="ru-RU" sz="2800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Руководитель:                                           Выполнила: студентка 2 курса</a:t>
            </a:r>
          </a:p>
          <a:p>
            <a:pPr algn="just"/>
            <a:r>
              <a:rPr lang="ru-RU" sz="24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Демидова Юлия Васильевна                 Смирнова Мария</a:t>
            </a:r>
          </a:p>
          <a:p>
            <a:pPr algn="l"/>
            <a:r>
              <a:rPr lang="ru-RU" sz="2400" b="1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Группа 233</a:t>
            </a:r>
            <a:endParaRPr lang="ru-RU" sz="2400" b="1" dirty="0">
              <a:solidFill>
                <a:srgbClr val="2E74C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A7E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A7E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2E74C2"/>
                </a:solidFill>
              </a:rPr>
              <a:t> </a:t>
            </a:r>
            <a:r>
              <a:rPr lang="ru-RU" sz="20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</a:p>
          <a:p>
            <a:pPr algn="ctr"/>
            <a:r>
              <a:rPr lang="ru-RU" sz="20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rgbClr val="2E74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06" y="19320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3E3E3"/>
                </a:solidFill>
              </a:rPr>
              <a:t>Что такое инвентаризация?</a:t>
            </a:r>
            <a:endParaRPr lang="ru-RU" sz="3600" b="1" dirty="0">
              <a:solidFill>
                <a:srgbClr val="03E3E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400" dirty="0">
                <a:solidFill>
                  <a:srgbClr val="2E74C2"/>
                </a:solidFill>
              </a:rPr>
              <a:t>Инвентаризация – </a:t>
            </a:r>
            <a:r>
              <a:rPr lang="ru-RU" sz="2400" dirty="0" smtClean="0">
                <a:solidFill>
                  <a:srgbClr val="2E74C2"/>
                </a:solidFill>
              </a:rPr>
              <a:t>это проверка </a:t>
            </a:r>
            <a:r>
              <a:rPr lang="ru-RU" sz="2400" dirty="0">
                <a:solidFill>
                  <a:srgbClr val="2E74C2"/>
                </a:solidFill>
              </a:rPr>
              <a:t>наличия, состояния и оценки имущества и обязательств организации. Инвентаризация сочетает в себе проверку фактического наличия активов и сверку полученной информации с данными в </a:t>
            </a:r>
            <a:r>
              <a:rPr lang="ru-RU" sz="2400" dirty="0" smtClean="0">
                <a:solidFill>
                  <a:srgbClr val="2E74C2"/>
                </a:solidFill>
              </a:rPr>
              <a:t>                         бухучете.</a:t>
            </a:r>
          </a:p>
          <a:p>
            <a:pPr algn="just"/>
            <a:endParaRPr lang="ru-RU" sz="2400" dirty="0">
              <a:solidFill>
                <a:srgbClr val="2E74C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475252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7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3E3E3"/>
                </a:solidFill>
              </a:rPr>
              <a:t>Задачи инвентаризации на предприятии</a:t>
            </a:r>
            <a:endParaRPr lang="ru-RU" sz="4000" dirty="0">
              <a:solidFill>
                <a:srgbClr val="03E3E3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2414" y="2564904"/>
            <a:ext cx="339151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Контроль за:</a:t>
            </a:r>
          </a:p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-сохранностью ценностей и наличных ценностей;</a:t>
            </a:r>
          </a:p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соблюдение правил </a:t>
            </a:r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использования оборудования, машин, эксплуатации иных основных средств</a:t>
            </a:r>
            <a:endParaRPr lang="ru-RU" sz="1300" b="1" dirty="0">
              <a:solidFill>
                <a:srgbClr val="0046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55776" y="4509120"/>
            <a:ext cx="352839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Контроль за:</a:t>
            </a:r>
          </a:p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-обоснованностью учета кредиторской и дебиторской задолженности;</a:t>
            </a:r>
          </a:p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-этапами незавершенного производства;</a:t>
            </a:r>
          </a:p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--расходами будущих периодов, резервами и остальных частей баланса</a:t>
            </a:r>
            <a:endParaRPr lang="ru-RU" sz="1300" b="1" dirty="0">
              <a:solidFill>
                <a:srgbClr val="0046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7984" y="2463164"/>
            <a:ext cx="3528392" cy="2236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Обнаружение:</a:t>
            </a:r>
          </a:p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-товаров и материалов, которые не отвечают стандартам качества и не пригодны для использования;</a:t>
            </a:r>
          </a:p>
          <a:p>
            <a:r>
              <a:rPr lang="ru-RU" sz="1300" b="1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-недостач или излишек материальных ценностей</a:t>
            </a:r>
            <a:endParaRPr lang="ru-RU" sz="1300" b="1" dirty="0">
              <a:solidFill>
                <a:srgbClr val="0046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9752" y="1700808"/>
            <a:ext cx="864096" cy="76235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4048" y="1844824"/>
            <a:ext cx="504056" cy="618340"/>
          </a:xfrm>
          <a:prstGeom prst="straightConnector1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13938" y="2081986"/>
            <a:ext cx="0" cy="192307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5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Инвентаризация расчетов по кредитам и займам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Инвентаризация расчетов по кредитам и займам проводится перед составлением годовой бухгалтерской отчетности и заключается в проверке обоснованности сумм, числящихся на счетах бухгалтерского учета 66 “Расчеты по краткосрочным кредитам и займам” и 67 “Расчеты по долгосрочным кредитам и займам”. Порядок проведения инвентаризации регулируется Методическими указаниями по инвентаризации имущества и финансовых обязательств.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59490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3E3E3"/>
                </a:solidFill>
                <a:latin typeface="Times New Roman" pitchFamily="18" charset="0"/>
                <a:cs typeface="Times New Roman" pitchFamily="18" charset="0"/>
              </a:rPr>
              <a:t>Что такое задолженность по кредитам.</a:t>
            </a:r>
            <a:endParaRPr lang="ru-RU" sz="3600" dirty="0">
              <a:solidFill>
                <a:srgbClr val="03E3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Задолженность по кредиту – это остаток суммы долга, который следует вернуть кредитору, включающий в себя просроченную задолженность и срочную задолженность по кредиту, а также штрафы, пени и проценты, начисленные на тело кредита, и тоже подлежащие возврату</a:t>
            </a:r>
            <a:r>
              <a:rPr lang="ru-RU" sz="2400" dirty="0">
                <a:solidFill>
                  <a:srgbClr val="03E3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2" descr="https://armadainvest.ru/wp-content/uploads/2022/02/small-business-loan-vs-line-of-credit-01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rmadainvest.ru/wp-content/uploads/2022/02/small-business-loan-vs-line-of-credit-01-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rmadainvest.ru/wp-content/uploads/2022/02/small-business-loan-vs-line-of-credit-01-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0211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6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dirty="0">
                <a:solidFill>
                  <a:srgbClr val="03E3E3"/>
                </a:solidFill>
                <a:latin typeface="Times New Roman" pitchFamily="18" charset="0"/>
                <a:cs typeface="Times New Roman" pitchFamily="18" charset="0"/>
              </a:rPr>
              <a:t>Формы документов для оформления проведения и результатов инвентаризации</a:t>
            </a:r>
            <a:r>
              <a:rPr lang="ru-RU" sz="3300" dirty="0">
                <a:solidFill>
                  <a:srgbClr val="03E3E3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Акт инвентаризации расчетов с покупателями, поставщиками и прочими дебиторами и кредиторами (ИНВ-17).</a:t>
            </a:r>
          </a:p>
          <a:p>
            <a:r>
              <a:rPr lang="ru-RU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По расчетам с контрагентами (счета 60, 62, 76) составляются акты сверки расчетов. Акт составляется с каждым контрагентом в 2-х экземплярах: один для организации, другой для контрагента. Акт подписывается руководителями организаций и задолженность считается согласованной.</a:t>
            </a:r>
          </a:p>
          <a:p>
            <a:r>
              <a:rPr lang="ru-RU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По полученным займам и кредитам (счета 66, 67) задолженность показывается с учетом причитающихся на конец отчетного периода к уплате </a:t>
            </a:r>
            <a:r>
              <a:rPr lang="ru-RU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процентов.</a:t>
            </a:r>
          </a:p>
          <a:p>
            <a:r>
              <a:rPr lang="ru-RU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По каждому подотчетному лицу (счет 71) необходимо сверить данные о полученных, израсходованных и возвращенных деньгах и об отраженных в бухучете первичных документах.</a:t>
            </a:r>
          </a:p>
        </p:txBody>
      </p:sp>
    </p:spTree>
    <p:extLst>
      <p:ext uri="{BB962C8B-B14F-4D97-AF65-F5344CB8AC3E}">
        <p14:creationId xmlns:p14="http://schemas.microsoft.com/office/powerpoint/2010/main" val="99263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3E3E3"/>
                </a:solidFill>
                <a:latin typeface="Times New Roman" pitchFamily="18" charset="0"/>
                <a:cs typeface="Times New Roman" pitchFamily="18" charset="0"/>
              </a:rPr>
              <a:t>Формы документов для оформления проведения и результатов инвентаризации:</a:t>
            </a:r>
            <a:endParaRPr lang="ru-RU" sz="3000" dirty="0">
              <a:solidFill>
                <a:srgbClr val="03E3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7211144" cy="38884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E74C2"/>
                </a:solidFill>
              </a:rPr>
              <a:t>По расчетам с бюджетом и внебюджетными фондами (счет 68, 69) обязательно получить от ИФНС и внебюджетных фондах документы, подтверждающие суммы задолженности (п. 74 Положения по ведению бухучета № 34н). Оставление на бухгалтерском балансе неурегулированных сумм </a:t>
            </a:r>
            <a:r>
              <a:rPr lang="ru-RU" sz="2000" dirty="0">
                <a:solidFill>
                  <a:srgbClr val="2E74C2"/>
                </a:solidFill>
              </a:rPr>
              <a:t>по этим расчетам не допускается.</a:t>
            </a:r>
          </a:p>
          <a:p>
            <a:r>
              <a:rPr lang="ru-RU" sz="2000" dirty="0">
                <a:solidFill>
                  <a:srgbClr val="2E74C2"/>
                </a:solidFill>
              </a:rPr>
              <a:t>По задолженности работникам (счет 70) выявляются невыплаченные суммы заработной платы, подлежащие перечислению на счет депонентов, а также суммы и причины возникновения переплат работникам.</a:t>
            </a:r>
          </a:p>
        </p:txBody>
      </p:sp>
      <p:pic>
        <p:nvPicPr>
          <p:cNvPr id="3074" name="Picture 2" descr="https://infostart.ru/upload/tildastatic/img/tild3662-6536-4533-b832-366331633438__imgsl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8"/>
            <a:ext cx="4608513" cy="24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5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" y="0"/>
            <a:ext cx="91343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7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800" dirty="0">
                <a:solidFill>
                  <a:srgbClr val="2E74C2"/>
                </a:solidFill>
              </a:rPr>
              <a:t>Инвентаризация — это проверка имущества и финансовых обязательств компании путем их сравнения с данными </a:t>
            </a:r>
            <a:r>
              <a:rPr lang="ru-RU" sz="2800" dirty="0" smtClean="0">
                <a:solidFill>
                  <a:srgbClr val="2E74C2"/>
                </a:solidFill>
              </a:rPr>
              <a:t>бухучета.</a:t>
            </a:r>
            <a:r>
              <a:rPr lang="ru-RU" sz="2800" dirty="0">
                <a:solidFill>
                  <a:srgbClr val="2E74C2"/>
                </a:solidFill>
              </a:rPr>
              <a:t> </a:t>
            </a:r>
            <a:r>
              <a:rPr lang="ru-RU" sz="2800" dirty="0" smtClean="0">
                <a:solidFill>
                  <a:srgbClr val="2E74C2"/>
                </a:solidFill>
              </a:rPr>
              <a:t>Одной </a:t>
            </a:r>
            <a:r>
              <a:rPr lang="ru-RU" sz="2800" dirty="0">
                <a:solidFill>
                  <a:srgbClr val="2E74C2"/>
                </a:solidFill>
              </a:rPr>
              <a:t>из основных целей инвентаризации расчетов по кредитам и займам является установление сумм кредиторской задолженности с истекшими </a:t>
            </a:r>
            <a:r>
              <a:rPr lang="ru-RU" sz="2800" dirty="0" smtClean="0">
                <a:solidFill>
                  <a:srgbClr val="2E74C2"/>
                </a:solidFill>
              </a:rPr>
              <a:t>             </a:t>
            </a:r>
            <a:r>
              <a:rPr lang="ru-RU" sz="2800" dirty="0">
                <a:solidFill>
                  <a:srgbClr val="2E74C2"/>
                </a:solidFill>
              </a:rPr>
              <a:t> </a:t>
            </a:r>
            <a:r>
              <a:rPr lang="ru-RU" sz="2800" dirty="0" smtClean="0">
                <a:solidFill>
                  <a:srgbClr val="2E74C2"/>
                </a:solidFill>
              </a:rPr>
              <a:t> </a:t>
            </a:r>
            <a:r>
              <a:rPr lang="ru-RU" sz="2800" dirty="0" smtClean="0">
                <a:solidFill>
                  <a:srgbClr val="2E74C2"/>
                </a:solidFill>
              </a:rPr>
              <a:t>сроками </a:t>
            </a:r>
            <a:r>
              <a:rPr lang="ru-RU" sz="2800" dirty="0">
                <a:solidFill>
                  <a:srgbClr val="2E74C2"/>
                </a:solidFill>
              </a:rPr>
              <a:t>исковой давности, которая </a:t>
            </a:r>
            <a:r>
              <a:rPr lang="ru-RU" sz="2800" dirty="0" smtClean="0">
                <a:solidFill>
                  <a:srgbClr val="2E74C2"/>
                </a:solidFill>
              </a:rPr>
              <a:t>должна</a:t>
            </a:r>
          </a:p>
          <a:p>
            <a:pPr marL="36576" indent="0" algn="just">
              <a:buNone/>
            </a:pPr>
            <a:r>
              <a:rPr lang="ru-RU" sz="2800" dirty="0">
                <a:solidFill>
                  <a:srgbClr val="2E74C2"/>
                </a:solidFill>
              </a:rPr>
              <a:t> </a:t>
            </a:r>
            <a:r>
              <a:rPr lang="ru-RU" sz="2800" dirty="0" smtClean="0">
                <a:solidFill>
                  <a:srgbClr val="2E74C2"/>
                </a:solidFill>
              </a:rPr>
              <a:t>                              списываться на финансовые  </a:t>
            </a:r>
          </a:p>
          <a:p>
            <a:pPr marL="36576" indent="0" algn="just">
              <a:buNone/>
            </a:pPr>
            <a:r>
              <a:rPr lang="ru-RU" sz="2800" dirty="0">
                <a:solidFill>
                  <a:srgbClr val="2E74C2"/>
                </a:solidFill>
              </a:rPr>
              <a:t> </a:t>
            </a:r>
            <a:r>
              <a:rPr lang="ru-RU" sz="2800" dirty="0" smtClean="0">
                <a:solidFill>
                  <a:srgbClr val="2E74C2"/>
                </a:solidFill>
              </a:rPr>
              <a:t>                              результаты.</a:t>
            </a:r>
            <a:endParaRPr lang="ru-RU" sz="2800" dirty="0">
              <a:solidFill>
                <a:srgbClr val="2E74C2"/>
              </a:solidFill>
            </a:endParaRPr>
          </a:p>
        </p:txBody>
      </p:sp>
      <p:pic>
        <p:nvPicPr>
          <p:cNvPr id="4098" name="Picture 2" descr="https://www.disanedu.com/images/stories/refor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721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0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1" y="0"/>
            <a:ext cx="91461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2E74C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 Вологодской области.</a:t>
            </a:r>
            <a:br>
              <a:rPr lang="ru-RU" sz="24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2E74C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2E74C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БПОУ ВО «Вологодский аграрно-экономический колледж</a:t>
            </a:r>
            <a:r>
              <a:rPr lang="ru-RU" sz="24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2E74C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srgbClr val="2E74C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363272" cy="5257800"/>
          </a:xfrm>
        </p:spPr>
        <p:txBody>
          <a:bodyPr/>
          <a:lstStyle/>
          <a:p>
            <a:pPr marL="0" lvl="0" indent="0" algn="ctr">
              <a:buClr>
                <a:srgbClr val="6EA0B0"/>
              </a:buClr>
              <a:buNone/>
            </a:pPr>
            <a:endParaRPr lang="ru-RU" sz="2400" dirty="0" smtClean="0">
              <a:solidFill>
                <a:srgbClr val="2E74C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6EA0B0"/>
              </a:buClr>
              <a:buNone/>
            </a:pP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«Особенности проведения инвентаризации задолженности по кредитам и займам предприятия: документальное оформление и учет результатов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marL="0" lvl="0" indent="0" algn="ctr">
              <a:buClr>
                <a:srgbClr val="6EA0B0"/>
              </a:buClr>
              <a:buNone/>
            </a:pPr>
            <a:endParaRPr lang="ru-RU" sz="2300" dirty="0">
              <a:solidFill>
                <a:srgbClr val="2E74C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6EA0B0"/>
              </a:buClr>
              <a:buNone/>
            </a:pPr>
            <a:endParaRPr lang="ru-RU" sz="2400" dirty="0" smtClean="0">
              <a:solidFill>
                <a:srgbClr val="2E74C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6EA0B0"/>
              </a:buClr>
              <a:buNone/>
            </a:pPr>
            <a:r>
              <a:rPr lang="ru-RU" sz="2000" b="1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Руководитель:                                           Выполнила: студентка 2 курса</a:t>
            </a:r>
          </a:p>
          <a:p>
            <a:pPr marL="0" lvl="0" indent="0" algn="just">
              <a:buClr>
                <a:srgbClr val="6EA0B0"/>
              </a:buClr>
              <a:buNone/>
            </a:pPr>
            <a:r>
              <a:rPr lang="ru-RU" sz="2000" b="1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Демидова Юлия Васильевна                 Смирнова Мария</a:t>
            </a:r>
          </a:p>
          <a:p>
            <a:pPr marL="0" lvl="0" indent="0" algn="just">
              <a:buClr>
                <a:srgbClr val="6EA0B0"/>
              </a:buClr>
              <a:buNone/>
            </a:pPr>
            <a:r>
              <a:rPr lang="ru-RU" sz="2000" b="1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0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ru-RU" sz="2000" b="1" dirty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233</a:t>
            </a:r>
          </a:p>
          <a:p>
            <a:pPr marL="0" lvl="0" indent="0" algn="just">
              <a:buClr>
                <a:srgbClr val="6EA0B0"/>
              </a:buClr>
              <a:buNone/>
            </a:pPr>
            <a:endParaRPr lang="ru-RU" sz="2400" dirty="0">
              <a:solidFill>
                <a:srgbClr val="2E74C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17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</a:p>
          <a:p>
            <a:pPr marL="36576" indent="0" algn="ctr">
              <a:buNone/>
            </a:pPr>
            <a:r>
              <a:rPr lang="ru-RU" sz="1700" b="1" dirty="0" smtClean="0">
                <a:solidFill>
                  <a:srgbClr val="2E74C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46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554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Департамент образования Вологодской области. БПОУ ВО «Вологодский аграрно-экономический колледж».</vt:lpstr>
      <vt:lpstr>Что такое инвентаризация?</vt:lpstr>
      <vt:lpstr> Задачи инвентаризации на предприятии</vt:lpstr>
      <vt:lpstr>Инвентаризация расчетов по кредитам и займам</vt:lpstr>
      <vt:lpstr>Что такое задолженность по кредитам.</vt:lpstr>
      <vt:lpstr>Формы документов для оформления проведения и результатов инвентаризации:</vt:lpstr>
      <vt:lpstr>Формы документов для оформления проведения и результатов инвентаризации:</vt:lpstr>
      <vt:lpstr>Презентация PowerPoint</vt:lpstr>
      <vt:lpstr>Департамент образования Вологодской области. БПОУ ВО «Вологодский аграрно-экономический колледж».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Вологодской области. БПОУ ВО «Вологодский аграрно-экономический колледж».</dc:title>
  <dc:creator>МАША</dc:creator>
  <cp:lastModifiedBy>МАША</cp:lastModifiedBy>
  <cp:revision>20</cp:revision>
  <dcterms:created xsi:type="dcterms:W3CDTF">2022-05-18T13:30:54Z</dcterms:created>
  <dcterms:modified xsi:type="dcterms:W3CDTF">2022-05-19T16:23:03Z</dcterms:modified>
</cp:coreProperties>
</file>