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787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1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4" y="5254284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7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F51D0B0-DA62-41A5-B518-774236CD9FDA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5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8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997963D-FCE8-4FA3-9AFA-3CAD7BB06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D0B0-DA62-41A5-B518-774236CD9FDA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963D-FCE8-4FA3-9AFA-3CAD7BB06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D0B0-DA62-41A5-B518-774236CD9FDA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963D-FCE8-4FA3-9AFA-3CAD7BB06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F51D0B0-DA62-41A5-B518-774236CD9FDA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7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963D-FCE8-4FA3-9AFA-3CAD7BB06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5" y="7035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4" y="309491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F51D0B0-DA62-41A5-B518-774236CD9FDA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7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997963D-FCE8-4FA3-9AFA-3CAD7BB06B0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5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F51D0B0-DA62-41A5-B518-774236CD9FDA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97963D-FCE8-4FA3-9AFA-3CAD7BB06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F51D0B0-DA62-41A5-B518-774236CD9FDA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997963D-FCE8-4FA3-9AFA-3CAD7BB06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D0B0-DA62-41A5-B518-774236CD9FDA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963D-FCE8-4FA3-9AFA-3CAD7BB06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F51D0B0-DA62-41A5-B518-774236CD9FDA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1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97963D-FCE8-4FA3-9AFA-3CAD7BB06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F51D0B0-DA62-41A5-B518-774236CD9FDA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997963D-FCE8-4FA3-9AFA-3CAD7BB06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F51D0B0-DA62-41A5-B518-774236CD9FDA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997963D-FCE8-4FA3-9AFA-3CAD7BB06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5" y="14069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5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F51D0B0-DA62-41A5-B518-774236CD9FDA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1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997963D-FCE8-4FA3-9AFA-3CAD7BB06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>
    <p:wipe dir="r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Ручной обращается минимальный фон Бесплатные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72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8062912" cy="2376264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Департамент образования Вологодской области.</a:t>
            </a:r>
            <a:br>
              <a:rPr lang="ru-RU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БПОУ ВО «Вологодский аграрно-экономический колледж».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480720" cy="187220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2800" dirty="0" smtClean="0"/>
              <a:t> </a:t>
            </a:r>
            <a:r>
              <a:rPr lang="ru-RU" sz="1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ТЕМА: «Особенности проведения инвентаризации финансовых обязательств в бюджетном учреждении»</a:t>
            </a:r>
          </a:p>
          <a:p>
            <a:pPr algn="l"/>
            <a:endParaRPr lang="ru-RU" sz="11200" dirty="0" smtClean="0"/>
          </a:p>
          <a:p>
            <a:pPr algn="l"/>
            <a:endParaRPr lang="ru-RU" sz="11200" dirty="0" smtClean="0"/>
          </a:p>
          <a:p>
            <a:pPr algn="l"/>
            <a:endParaRPr lang="ru-RU" sz="11200" dirty="0" smtClean="0"/>
          </a:p>
          <a:p>
            <a:pPr algn="l"/>
            <a:endParaRPr lang="ru-RU" sz="11200" dirty="0" smtClean="0"/>
          </a:p>
          <a:p>
            <a:r>
              <a:rPr lang="ru-RU" sz="11200" dirty="0" smtClean="0"/>
              <a:t> </a:t>
            </a:r>
          </a:p>
          <a:p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82406"/>
            <a:ext cx="367119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3782675"/>
            <a:ext cx="946854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Руководитель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Демидова Юлия Васильевна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Выполнили: студентки 2 курса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Смирнова Александра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Группа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233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Вологда 2022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Мягкий розовый абстрактный изогнутый фон Бесплатные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Понятие инвентаризация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2808"/>
            <a:ext cx="8686800" cy="45720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D67878"/>
                </a:solidFill>
              </a:rPr>
              <a:t>Инвентаризация –это проверка</a:t>
            </a:r>
          </a:p>
          <a:p>
            <a:pPr>
              <a:buNone/>
            </a:pPr>
            <a:r>
              <a:rPr lang="ru-RU" b="1" dirty="0" smtClean="0">
                <a:solidFill>
                  <a:srgbClr val="D67878"/>
                </a:solidFill>
              </a:rPr>
              <a:t>имущества и финансовых обязательств</a:t>
            </a:r>
          </a:p>
          <a:p>
            <a:pPr>
              <a:buNone/>
            </a:pPr>
            <a:r>
              <a:rPr lang="ru-RU" b="1" dirty="0" smtClean="0">
                <a:solidFill>
                  <a:srgbClr val="D67878"/>
                </a:solidFill>
              </a:rPr>
              <a:t>компании путём их сравнения с данными</a:t>
            </a:r>
          </a:p>
          <a:p>
            <a:pPr>
              <a:buNone/>
            </a:pPr>
            <a:r>
              <a:rPr lang="ru-RU" b="1" dirty="0" smtClean="0">
                <a:solidFill>
                  <a:srgbClr val="D67878"/>
                </a:solidFill>
              </a:rPr>
              <a:t>бухучёта. </a:t>
            </a:r>
            <a:endParaRPr lang="ru-RU" b="1" dirty="0">
              <a:solidFill>
                <a:srgbClr val="D67878"/>
              </a:solidFill>
            </a:endParaRPr>
          </a:p>
        </p:txBody>
      </p:sp>
      <p:pic>
        <p:nvPicPr>
          <p:cNvPr id="8202" name="Picture 10" descr="https://www.teceze.com/sites/default/files/inline-images/Wireless-solution-4-1024x69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618484"/>
            <a:ext cx="4392488" cy="299409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Мягкий розовый абстрактный изогнутый фон Бесплатные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267494"/>
            <a:ext cx="9721080" cy="1399032"/>
          </a:xfrm>
        </p:spPr>
        <p:txBody>
          <a:bodyPr>
            <a:noAutofit/>
          </a:bodyPr>
          <a:lstStyle/>
          <a:p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Основные цели  инвентаризации   </a:t>
            </a:r>
            <a:endParaRPr lang="ru-RU" sz="3200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517232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Цели инвентаризации 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fontAlgn="base"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-выявление фактического наличия финансовых</a:t>
            </a:r>
          </a:p>
          <a:p>
            <a:pPr fontAlgn="base"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обязательств;</a:t>
            </a:r>
          </a:p>
          <a:p>
            <a:pPr fontAlgn="base"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-сопоставление фактического наличия финансовых</a:t>
            </a:r>
          </a:p>
          <a:p>
            <a:pPr fontAlgn="base"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обязательств  с данными бухучета;</a:t>
            </a:r>
          </a:p>
          <a:p>
            <a:pPr fontAlgn="base"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- проверка полноты отражения в учете обязательств.</a:t>
            </a:r>
          </a:p>
          <a:p>
            <a:pPr>
              <a:buNone/>
            </a:pPr>
            <a:endParaRPr lang="ru-RU" sz="2600" dirty="0"/>
          </a:p>
        </p:txBody>
      </p:sp>
      <p:pic>
        <p:nvPicPr>
          <p:cNvPr id="4" name="Рисунок 3" descr="https://blog.midaxo.com/hubfs/shutterstock_462664849.jpg"/>
          <p:cNvPicPr/>
          <p:nvPr/>
        </p:nvPicPr>
        <p:blipFill>
          <a:blip r:embed="rId3" cstate="print">
            <a:lum bright="1000"/>
          </a:blip>
          <a:srcRect/>
          <a:stretch>
            <a:fillRect/>
          </a:stretch>
        </p:blipFill>
        <p:spPr bwMode="auto">
          <a:xfrm>
            <a:off x="971601" y="4149080"/>
            <a:ext cx="331236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Мягкий розовый абстрактный изогнутый фон Бесплатные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0"/>
            <a:ext cx="8939336" cy="1666526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Задачи инвентаризации:</a:t>
            </a:r>
            <a:endParaRPr lang="ru-RU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18457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Основная задача инвентаризации -</a:t>
            </a:r>
            <a:r>
              <a:rPr lang="ru-RU" sz="2400" b="1" dirty="0" smtClean="0">
                <a:solidFill>
                  <a:srgbClr val="D67878"/>
                </a:solidFill>
              </a:rPr>
              <a:t>обеспечить</a:t>
            </a:r>
          </a:p>
          <a:p>
            <a:pPr fontAlgn="base"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достоверность данных бухучета и бухгалтерской</a:t>
            </a:r>
          </a:p>
          <a:p>
            <a:pPr fontAlgn="base"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отчетности:</a:t>
            </a:r>
          </a:p>
          <a:p>
            <a:pPr fontAlgn="base"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- перед составлением годовой</a:t>
            </a:r>
          </a:p>
          <a:p>
            <a:pPr fontAlgn="base"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бухгалтерской отчетности;</a:t>
            </a:r>
          </a:p>
          <a:p>
            <a:pPr fontAlgn="base"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-при выявлении фактов хищения,</a:t>
            </a:r>
          </a:p>
          <a:p>
            <a:pPr fontAlgn="base"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злоупотребления или порчи имущества;</a:t>
            </a:r>
          </a:p>
          <a:p>
            <a:pPr fontAlgn="base"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- при чрезвычайных ситуациях;</a:t>
            </a:r>
          </a:p>
          <a:p>
            <a:pPr fontAlgn="base"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- при реорганизации и ликвидации организации и т.д.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Мягкий розовый абстрактный изогнутый фон Бесплатные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72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Этапы проведения инвентаризации</a:t>
            </a:r>
            <a:endParaRPr lang="ru-RU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2808"/>
            <a:ext cx="8686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D67878"/>
                </a:solidFill>
              </a:rPr>
              <a:t>Проведение инвентаризации включает в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D67878"/>
                </a:solidFill>
              </a:rPr>
              <a:t>себя три этапа: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187624" y="3284984"/>
            <a:ext cx="432048" cy="1008112"/>
          </a:xfrm>
          <a:prstGeom prst="downArrow">
            <a:avLst/>
          </a:prstGeom>
          <a:solidFill>
            <a:srgbClr val="D67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355976" y="3284984"/>
            <a:ext cx="432048" cy="1008112"/>
          </a:xfrm>
          <a:prstGeom prst="downArrow">
            <a:avLst/>
          </a:prstGeom>
          <a:solidFill>
            <a:srgbClr val="D67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380312" y="3284984"/>
            <a:ext cx="432048" cy="1008112"/>
          </a:xfrm>
          <a:prstGeom prst="downArrow">
            <a:avLst/>
          </a:prstGeom>
          <a:solidFill>
            <a:srgbClr val="D67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437112"/>
            <a:ext cx="2808312" cy="19442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8358" indent="-51435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Подготовительный</a:t>
            </a:r>
          </a:p>
          <a:p>
            <a:pPr marL="578358" indent="-51435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этап: мероприятия,</a:t>
            </a:r>
          </a:p>
          <a:p>
            <a:pPr marL="578358" indent="-51435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Осуществляемые</a:t>
            </a:r>
          </a:p>
          <a:p>
            <a:pPr marL="578358" indent="-51435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перед началом</a:t>
            </a:r>
          </a:p>
          <a:p>
            <a:pPr marL="578358" indent="-51435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инвентаризации.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4437112"/>
            <a:ext cx="2808312" cy="20162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8358" indent="-514350">
              <a:buNone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Непосредственное</a:t>
            </a:r>
          </a:p>
          <a:p>
            <a:pPr marL="578358" indent="-514350">
              <a:buNone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Проведение</a:t>
            </a:r>
          </a:p>
          <a:p>
            <a:pPr marL="578358" indent="-514350">
              <a:buNone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Инвентаризации</a:t>
            </a:r>
          </a:p>
          <a:p>
            <a:pPr marL="578358" indent="-514350">
              <a:buNone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путем занесения</a:t>
            </a:r>
          </a:p>
          <a:p>
            <a:pPr marL="578358" indent="-514350">
              <a:buNone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фактического </a:t>
            </a:r>
          </a:p>
          <a:p>
            <a:pPr marL="578358" indent="-514350">
              <a:buNone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наличия имущества в</a:t>
            </a:r>
          </a:p>
          <a:p>
            <a:pPr marL="578358" indent="-514350">
              <a:buNone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Формы первичной</a:t>
            </a:r>
          </a:p>
          <a:p>
            <a:pPr marL="578358" indent="-514350">
              <a:buNone/>
            </a:pP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Учетнойдо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кументации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4437112"/>
            <a:ext cx="2808312" cy="19442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Оформление результатов инвентаризации и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отражение их в бухгалтерском учете.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Мягкий розовый абстрактный изогнутый фон Бесплатные вект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72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267494"/>
            <a:ext cx="9937104" cy="13990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Сущность инвентаризации в</a:t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  <a:effectLst/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бюджетном учреждении</a:t>
            </a:r>
            <a:endParaRPr lang="ru-RU" sz="3600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898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D67878"/>
                </a:solidFill>
              </a:rPr>
              <a:t>Инвентаризация предполагает проверку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D67878"/>
                </a:solidFill>
              </a:rPr>
              <a:t>наличия и состояния имущества на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D67878"/>
                </a:solidFill>
              </a:rPr>
              <a:t>установленную дату и соответствие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D67878"/>
                </a:solidFill>
              </a:rPr>
              <a:t>такой информации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D67878"/>
                </a:solidFill>
              </a:rPr>
              <a:t>данным проводимого в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D67878"/>
                </a:solidFill>
              </a:rPr>
              <a:t> бюджетном учреждении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D67878"/>
                </a:solidFill>
              </a:rPr>
              <a:t>бухучета. </a:t>
            </a:r>
            <a:endParaRPr lang="ru-RU" sz="2800" b="1" dirty="0">
              <a:solidFill>
                <a:srgbClr val="D67878"/>
              </a:solidFill>
            </a:endParaRPr>
          </a:p>
        </p:txBody>
      </p:sp>
      <p:pic>
        <p:nvPicPr>
          <p:cNvPr id="4" name="Рисунок 3" descr="https://czech-inlife.ru/wp-content/uploads/2021/08/19197920-scaled.jpg"/>
          <p:cNvPicPr/>
          <p:nvPr/>
        </p:nvPicPr>
        <p:blipFill>
          <a:blip r:embed="rId3" cstate="print">
            <a:lum bright="-1000"/>
          </a:blip>
          <a:srcRect/>
          <a:stretch>
            <a:fillRect/>
          </a:stretch>
        </p:blipFill>
        <p:spPr bwMode="auto">
          <a:xfrm>
            <a:off x="4932040" y="3429000"/>
            <a:ext cx="3816424" cy="306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Мягкий розовый абстрактный изогнутый фон Бесплатные вектор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277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Инвентаризация в бюджетном учреждении обязательна 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в случае:</a:t>
            </a:r>
            <a:endParaRPr lang="ru-RU" sz="3200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67544" y="1844824"/>
            <a:ext cx="2880320" cy="122413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смены материально ответственных лиц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148064" y="2636912"/>
            <a:ext cx="2880320" cy="122413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краж, злоупотреблений или порчи ценностей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7544" y="3501008"/>
            <a:ext cx="2880320" cy="12961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Наличия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Предписания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судебно-следственных органов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148064" y="4293096"/>
            <a:ext cx="2880320" cy="129614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пожара, стихийного бедствия или техногенной аварии 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95536" y="5157192"/>
            <a:ext cx="2880320" cy="122413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ликвидации бюджетного учреждения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4" name="Shape 13"/>
          <p:cNvCxnSpPr>
            <a:endCxn id="5" idx="6"/>
          </p:cNvCxnSpPr>
          <p:nvPr/>
        </p:nvCxnSpPr>
        <p:spPr>
          <a:xfrm rot="16200000" flipH="1">
            <a:off x="2681790" y="1790818"/>
            <a:ext cx="1260140" cy="72008"/>
          </a:xfrm>
          <a:prstGeom prst="bentConnector4">
            <a:avLst>
              <a:gd name="adj1" fmla="val 25714"/>
              <a:gd name="adj2" fmla="val 417465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/>
          <p:nvPr/>
        </p:nvCxnSpPr>
        <p:spPr>
          <a:xfrm rot="5400000">
            <a:off x="2735796" y="2960948"/>
            <a:ext cx="1296144" cy="360040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endCxn id="9" idx="6"/>
          </p:cNvCxnSpPr>
          <p:nvPr/>
        </p:nvCxnSpPr>
        <p:spPr>
          <a:xfrm rot="5400000">
            <a:off x="2105726" y="4311098"/>
            <a:ext cx="2628292" cy="288032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/>
          <p:nvPr/>
        </p:nvCxnSpPr>
        <p:spPr>
          <a:xfrm>
            <a:off x="3563888" y="1556792"/>
            <a:ext cx="1800200" cy="1440160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/>
          <p:nvPr/>
        </p:nvCxnSpPr>
        <p:spPr>
          <a:xfrm rot="16200000" flipH="1">
            <a:off x="4103948" y="3320988"/>
            <a:ext cx="1584176" cy="792088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ягкий розовый абстрактный изогнутый фон Бесплатные вектор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194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Под инвентаризацией финансовых обязательств по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имается подтверждение аналитических остатков по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следующим счетам бухгалтерского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учёта: Инвентаризация финансовых обязательств </a:t>
            </a:r>
            <a:r>
              <a:rPr lang="ru-RU" sz="2400" b="1" dirty="0" err="1" smtClean="0">
                <a:solidFill>
                  <a:srgbClr val="D67878"/>
                </a:solidFill>
              </a:rPr>
              <a:t>п</a:t>
            </a:r>
            <a:endParaRPr lang="ru-RU" sz="2400" b="1" dirty="0" smtClean="0">
              <a:solidFill>
                <a:srgbClr val="D67878"/>
              </a:solidFill>
            </a:endParaRPr>
          </a:p>
          <a:p>
            <a:pPr>
              <a:buNone/>
            </a:pPr>
            <a:r>
              <a:rPr lang="ru-RU" sz="2400" b="1" dirty="0" err="1" smtClean="0">
                <a:solidFill>
                  <a:srgbClr val="D67878"/>
                </a:solidFill>
              </a:rPr>
              <a:t>оводится</a:t>
            </a:r>
            <a:r>
              <a:rPr lang="ru-RU" sz="2400" b="1" dirty="0" smtClean="0">
                <a:solidFill>
                  <a:srgbClr val="D67878"/>
                </a:solidFill>
              </a:rPr>
              <a:t> путём осуществления сверки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взаиморасчётов со всеми контрагентами, то есть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сличения данных о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 задолженности на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текущую дату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в учёте одной и второй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организации.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/>
            </a:r>
            <a:br>
              <a:rPr lang="ru-RU" sz="2400" b="1" dirty="0" smtClean="0">
                <a:solidFill>
                  <a:srgbClr val="D67878"/>
                </a:solidFill>
              </a:rPr>
            </a:br>
            <a:endParaRPr lang="ru-RU" sz="2400" b="1" dirty="0">
              <a:solidFill>
                <a:srgbClr val="D67878"/>
              </a:solidFill>
            </a:endParaRPr>
          </a:p>
        </p:txBody>
      </p:sp>
      <p:pic>
        <p:nvPicPr>
          <p:cNvPr id="4" name="Рисунок 3" descr="https://kartustok.com/wp-content/uploads/2020/08/KartuStok_Transaction-2048x1490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924944"/>
            <a:ext cx="4752528" cy="37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учной обращается минимальный фон Бесплатные вектор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Департамент образования Вологодской области.</a:t>
            </a:r>
            <a:br>
              <a:rPr lang="ru-RU" sz="2200" dirty="0" smtClean="0">
                <a:solidFill>
                  <a:schemeClr val="accent6">
                    <a:lumMod val="75000"/>
                  </a:schemeClr>
                </a:solidFill>
                <a:effectLst/>
              </a:rPr>
            </a:b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БПОУ ВО «Вологодский аграрно-экономический колледж».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effectLst/>
              </a:rPr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676456" cy="47971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D67878"/>
                </a:solidFill>
              </a:rPr>
              <a:t>ТЕМА: «Особенности проведения инвентаризации финансовых обязательств в бюджетном учреждении».</a:t>
            </a:r>
          </a:p>
          <a:p>
            <a:pPr algn="ctr">
              <a:buNone/>
            </a:pPr>
            <a:endParaRPr lang="ru-RU" sz="24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ru-RU" sz="2400" b="1" dirty="0" smtClean="0">
              <a:solidFill>
                <a:schemeClr val="accent1"/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Руководитель :                                                                                 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Демидова Юлия Васильевна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5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5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5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Выполнила: студентка 2 курса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Смирнова Александра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5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Группа: 233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Вологда 2022</a:t>
            </a:r>
          </a:p>
          <a:p>
            <a:pPr algn="ctr">
              <a:buNone/>
            </a:pPr>
            <a:endParaRPr lang="ru-RU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389</TotalTime>
  <Words>239</Words>
  <Application>Microsoft Office PowerPoint</Application>
  <PresentationFormat>Экран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Департамент образования Вологодской области. БПОУ ВО «Вологодский аграрно-экономический колледж».   </vt:lpstr>
      <vt:lpstr>Понятие инвентаризация</vt:lpstr>
      <vt:lpstr> Основные цели  инвентаризации   </vt:lpstr>
      <vt:lpstr>Задачи инвентаризации:</vt:lpstr>
      <vt:lpstr>Этапы проведения инвентаризации</vt:lpstr>
      <vt:lpstr>Сущность инвентаризации в бюджетном учреждении</vt:lpstr>
      <vt:lpstr>Инвентаризация в бюджетном учреждении обязательна в случае:</vt:lpstr>
      <vt:lpstr>Слайд 8</vt:lpstr>
      <vt:lpstr>Департамент образования Вологодской области. БПОУ ВО «Вологодский аграрно-экономический колледж». 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40</cp:revision>
  <dcterms:created xsi:type="dcterms:W3CDTF">2021-12-14T16:15:45Z</dcterms:created>
  <dcterms:modified xsi:type="dcterms:W3CDTF">2022-05-19T16:10:31Z</dcterms:modified>
</cp:coreProperties>
</file>