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787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>
        <p:scale>
          <a:sx n="66" d="100"/>
          <a:sy n="66" d="100"/>
        </p:scale>
        <p:origin x="-1506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1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4" y="5254284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9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7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F51D0B0-DA62-41A5-B518-774236CD9FDA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5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8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997963D-FCE8-4FA3-9AFA-3CAD7BB06B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D0B0-DA62-41A5-B518-774236CD9FDA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963D-FCE8-4FA3-9AFA-3CAD7BB06B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D0B0-DA62-41A5-B518-774236CD9FDA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963D-FCE8-4FA3-9AFA-3CAD7BB06B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F51D0B0-DA62-41A5-B518-774236CD9FDA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7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963D-FCE8-4FA3-9AFA-3CAD7BB06B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5" y="7035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4" y="309491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F51D0B0-DA62-41A5-B518-774236CD9FDA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7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997963D-FCE8-4FA3-9AFA-3CAD7BB06B0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5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1" y="7034"/>
            <a:ext cx="9136967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5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8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8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F51D0B0-DA62-41A5-B518-774236CD9FDA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997963D-FCE8-4FA3-9AFA-3CAD7BB06B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9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7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7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29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29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F51D0B0-DA62-41A5-B518-774236CD9FDA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997963D-FCE8-4FA3-9AFA-3CAD7BB06B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D0B0-DA62-41A5-B518-774236CD9FDA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963D-FCE8-4FA3-9AFA-3CAD7BB06B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F51D0B0-DA62-41A5-B518-774236CD9FDA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1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997963D-FCE8-4FA3-9AFA-3CAD7BB06B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1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F51D0B0-DA62-41A5-B518-774236CD9FDA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997963D-FCE8-4FA3-9AFA-3CAD7BB06B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F51D0B0-DA62-41A5-B518-774236CD9FDA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997963D-FCE8-4FA3-9AFA-3CAD7BB06B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5" y="14069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" y="7034"/>
            <a:ext cx="9136967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5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F51D0B0-DA62-41A5-B518-774236CD9FDA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1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997963D-FCE8-4FA3-9AFA-3CAD7BB06B0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ransition>
    <p:wipe dir="r"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Ручной обращается минимальный фон Бесплатные вектор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725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8062912" cy="2376264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Департамент образования Вологодской области.</a:t>
            </a:r>
            <a:br>
              <a:rPr lang="ru-RU" sz="22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</a:br>
            <a:r>
              <a:rPr lang="ru-RU" sz="22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БПОУ ВО «Вологодский аграрно-экономический колледж».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/>
            </a:r>
            <a:b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1772816"/>
            <a:ext cx="6480720" cy="1872208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12800" dirty="0" smtClean="0"/>
              <a:t> </a:t>
            </a:r>
            <a:r>
              <a:rPr lang="ru-RU" sz="112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ТЕМА: «Особенности проведения инвентаризации финансовых обязательств в бюджетном учреждении»</a:t>
            </a:r>
          </a:p>
          <a:p>
            <a:pPr algn="l"/>
            <a:endParaRPr lang="ru-RU" sz="11200" dirty="0" smtClean="0"/>
          </a:p>
          <a:p>
            <a:pPr algn="l"/>
            <a:endParaRPr lang="ru-RU" sz="11200" dirty="0" smtClean="0"/>
          </a:p>
          <a:p>
            <a:pPr algn="l"/>
            <a:endParaRPr lang="ru-RU" sz="11200" dirty="0" smtClean="0"/>
          </a:p>
          <a:p>
            <a:pPr algn="l"/>
            <a:endParaRPr lang="ru-RU" sz="11200" dirty="0" smtClean="0"/>
          </a:p>
          <a:p>
            <a:r>
              <a:rPr lang="ru-RU" sz="11200" dirty="0" smtClean="0"/>
              <a:t> </a:t>
            </a:r>
          </a:p>
          <a:p>
            <a:endParaRPr lang="ru-RU" dirty="0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82406"/>
            <a:ext cx="3671198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3782675"/>
            <a:ext cx="9468544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Руководитель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Демидова Юлия Васильевна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                       Выполнили: студентки 2 курса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                       Смирнова Александра</a:t>
            </a:r>
            <a:endParaRPr lang="ru-RU" sz="16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                       Группа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233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                            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Вологда 2022</a:t>
            </a:r>
            <a:endParaRPr lang="ru-RU" sz="16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0" name="Picture 8" descr="Мягкий розовый абстрактный изогнутый фон Бесплатные вектор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84784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</a:rPr>
              <a:t>Понятие инвентаризация</a:t>
            </a:r>
            <a:endParaRPr lang="ru-RU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2808"/>
            <a:ext cx="8686800" cy="4572000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D67878"/>
                </a:solidFill>
              </a:rPr>
              <a:t>Инвентаризация –это проверка</a:t>
            </a:r>
          </a:p>
          <a:p>
            <a:pPr>
              <a:buNone/>
            </a:pPr>
            <a:r>
              <a:rPr lang="ru-RU" b="1" dirty="0" smtClean="0">
                <a:solidFill>
                  <a:srgbClr val="D67878"/>
                </a:solidFill>
              </a:rPr>
              <a:t>имущества и финансовых обязательств</a:t>
            </a:r>
          </a:p>
          <a:p>
            <a:pPr>
              <a:buNone/>
            </a:pPr>
            <a:r>
              <a:rPr lang="ru-RU" b="1" dirty="0" smtClean="0">
                <a:solidFill>
                  <a:srgbClr val="D67878"/>
                </a:solidFill>
              </a:rPr>
              <a:t>компании путём их сравнения с данными</a:t>
            </a:r>
          </a:p>
          <a:p>
            <a:pPr>
              <a:buNone/>
            </a:pPr>
            <a:r>
              <a:rPr lang="ru-RU" b="1" dirty="0" smtClean="0">
                <a:solidFill>
                  <a:srgbClr val="D67878"/>
                </a:solidFill>
              </a:rPr>
              <a:t>бухучёта. </a:t>
            </a:r>
            <a:endParaRPr lang="ru-RU" b="1" dirty="0">
              <a:solidFill>
                <a:srgbClr val="D67878"/>
              </a:solidFill>
            </a:endParaRPr>
          </a:p>
        </p:txBody>
      </p:sp>
      <p:pic>
        <p:nvPicPr>
          <p:cNvPr id="8202" name="Picture 10" descr="https://www.teceze.com/sites/default/files/inline-images/Wireless-solution-4-1024x69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3618484"/>
            <a:ext cx="4392488" cy="299409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Мягкий розовый абстрактный изогнутый фон Бесплатные вектор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24544" y="267494"/>
            <a:ext cx="9721080" cy="1399032"/>
          </a:xfrm>
        </p:spPr>
        <p:txBody>
          <a:bodyPr>
            <a:noAutofit/>
          </a:bodyPr>
          <a:lstStyle/>
          <a:p>
            <a:r>
              <a:rPr lang="ru-RU" sz="3200" dirty="0" smtClean="0"/>
              <a:t> </a:t>
            </a: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Основные цели  инвентаризации   </a:t>
            </a:r>
            <a:endParaRPr lang="ru-RU" sz="3200" dirty="0"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964488" cy="5517232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Цели инвентаризации 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 fontAlgn="base">
              <a:buNone/>
            </a:pPr>
            <a:r>
              <a:rPr lang="ru-RU" sz="2400" b="1" dirty="0" smtClean="0">
                <a:solidFill>
                  <a:srgbClr val="D67878"/>
                </a:solidFill>
              </a:rPr>
              <a:t>-выявление фактического наличия финансовых</a:t>
            </a:r>
          </a:p>
          <a:p>
            <a:pPr fontAlgn="base">
              <a:buNone/>
            </a:pPr>
            <a:r>
              <a:rPr lang="ru-RU" sz="2400" b="1" dirty="0" smtClean="0">
                <a:solidFill>
                  <a:srgbClr val="D67878"/>
                </a:solidFill>
              </a:rPr>
              <a:t>обязательств;</a:t>
            </a:r>
          </a:p>
          <a:p>
            <a:pPr fontAlgn="base">
              <a:buNone/>
            </a:pPr>
            <a:r>
              <a:rPr lang="ru-RU" sz="2400" b="1" dirty="0" smtClean="0">
                <a:solidFill>
                  <a:srgbClr val="D67878"/>
                </a:solidFill>
              </a:rPr>
              <a:t>-сопоставление фактического наличия финансовых</a:t>
            </a:r>
          </a:p>
          <a:p>
            <a:pPr fontAlgn="base">
              <a:buNone/>
            </a:pPr>
            <a:r>
              <a:rPr lang="ru-RU" sz="2400" b="1" dirty="0" smtClean="0">
                <a:solidFill>
                  <a:srgbClr val="D67878"/>
                </a:solidFill>
              </a:rPr>
              <a:t>обязательств  с данными бухучета;</a:t>
            </a:r>
          </a:p>
          <a:p>
            <a:pPr fontAlgn="base">
              <a:buNone/>
            </a:pPr>
            <a:r>
              <a:rPr lang="ru-RU" sz="2400" b="1" dirty="0" smtClean="0">
                <a:solidFill>
                  <a:srgbClr val="D67878"/>
                </a:solidFill>
              </a:rPr>
              <a:t>- проверка полноты отражения в учете обязательств.</a:t>
            </a:r>
          </a:p>
          <a:p>
            <a:pPr>
              <a:buNone/>
            </a:pPr>
            <a:endParaRPr lang="ru-RU" sz="2600" dirty="0"/>
          </a:p>
        </p:txBody>
      </p:sp>
      <p:pic>
        <p:nvPicPr>
          <p:cNvPr id="4" name="Рисунок 3" descr="https://blog.midaxo.com/hubfs/shutterstock_462664849.jpg"/>
          <p:cNvPicPr/>
          <p:nvPr/>
        </p:nvPicPr>
        <p:blipFill>
          <a:blip r:embed="rId3" cstate="print">
            <a:lum bright="1000"/>
          </a:blip>
          <a:srcRect/>
          <a:stretch>
            <a:fillRect/>
          </a:stretch>
        </p:blipFill>
        <p:spPr bwMode="auto">
          <a:xfrm>
            <a:off x="971601" y="4149080"/>
            <a:ext cx="3312368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Мягкий розовый абстрактный изогнутый фон Бесплатные вектор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0"/>
            <a:ext cx="8939336" cy="1666526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Задачи инвентаризации:</a:t>
            </a:r>
            <a:endParaRPr lang="ru-RU" dirty="0"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184576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Основная задача инвентаризации -</a:t>
            </a:r>
            <a:r>
              <a:rPr lang="ru-RU" sz="2400" b="1" dirty="0" smtClean="0">
                <a:solidFill>
                  <a:srgbClr val="D67878"/>
                </a:solidFill>
              </a:rPr>
              <a:t>обеспечить</a:t>
            </a:r>
          </a:p>
          <a:p>
            <a:pPr fontAlgn="base">
              <a:buNone/>
            </a:pPr>
            <a:r>
              <a:rPr lang="ru-RU" sz="2400" b="1" dirty="0" smtClean="0">
                <a:solidFill>
                  <a:srgbClr val="D67878"/>
                </a:solidFill>
              </a:rPr>
              <a:t>достоверность данных бухучета и бухгалтерской</a:t>
            </a:r>
          </a:p>
          <a:p>
            <a:pPr fontAlgn="base">
              <a:buNone/>
            </a:pPr>
            <a:r>
              <a:rPr lang="ru-RU" sz="2400" b="1" dirty="0" smtClean="0">
                <a:solidFill>
                  <a:srgbClr val="D67878"/>
                </a:solidFill>
              </a:rPr>
              <a:t>отчетности:</a:t>
            </a:r>
          </a:p>
          <a:p>
            <a:pPr fontAlgn="base">
              <a:buNone/>
            </a:pPr>
            <a:r>
              <a:rPr lang="ru-RU" sz="2400" b="1" dirty="0" smtClean="0">
                <a:solidFill>
                  <a:srgbClr val="D67878"/>
                </a:solidFill>
              </a:rPr>
              <a:t>- перед составлением годовой</a:t>
            </a:r>
          </a:p>
          <a:p>
            <a:pPr fontAlgn="base">
              <a:buNone/>
            </a:pPr>
            <a:r>
              <a:rPr lang="ru-RU" sz="2400" b="1" dirty="0" smtClean="0">
                <a:solidFill>
                  <a:srgbClr val="D67878"/>
                </a:solidFill>
              </a:rPr>
              <a:t>бухгалтерской отчетности;</a:t>
            </a:r>
          </a:p>
          <a:p>
            <a:pPr fontAlgn="base">
              <a:buNone/>
            </a:pPr>
            <a:r>
              <a:rPr lang="ru-RU" sz="2400" b="1" dirty="0" smtClean="0">
                <a:solidFill>
                  <a:srgbClr val="D67878"/>
                </a:solidFill>
              </a:rPr>
              <a:t>-при выявлении фактов хищения,</a:t>
            </a:r>
          </a:p>
          <a:p>
            <a:pPr fontAlgn="base">
              <a:buNone/>
            </a:pPr>
            <a:r>
              <a:rPr lang="ru-RU" sz="2400" b="1" dirty="0" smtClean="0">
                <a:solidFill>
                  <a:srgbClr val="D67878"/>
                </a:solidFill>
              </a:rPr>
              <a:t>злоупотребления или порчи имущества;</a:t>
            </a:r>
          </a:p>
          <a:p>
            <a:pPr fontAlgn="base">
              <a:buNone/>
            </a:pPr>
            <a:r>
              <a:rPr lang="ru-RU" sz="2400" b="1" dirty="0" smtClean="0">
                <a:solidFill>
                  <a:srgbClr val="D67878"/>
                </a:solidFill>
              </a:rPr>
              <a:t>- при чрезвычайных ситуациях;</a:t>
            </a:r>
          </a:p>
          <a:p>
            <a:pPr fontAlgn="base">
              <a:buNone/>
            </a:pPr>
            <a:r>
              <a:rPr lang="ru-RU" sz="2400" b="1" dirty="0" smtClean="0">
                <a:solidFill>
                  <a:srgbClr val="D67878"/>
                </a:solidFill>
              </a:rPr>
              <a:t>- при реорганизации и ликвидации организации и т.д.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Мягкий розовый абстрактный изогнутый фон Бесплатные вектор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725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Этапы проведения инвентаризации</a:t>
            </a:r>
            <a:endParaRPr lang="ru-RU" dirty="0"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2808"/>
            <a:ext cx="86868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D67878"/>
                </a:solidFill>
              </a:rPr>
              <a:t>Проведение инвентаризации включает в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D67878"/>
                </a:solidFill>
              </a:rPr>
              <a:t>себя три этапа:</a:t>
            </a:r>
          </a:p>
          <a:p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1187624" y="3284984"/>
            <a:ext cx="432048" cy="1008112"/>
          </a:xfrm>
          <a:prstGeom prst="downArrow">
            <a:avLst/>
          </a:prstGeom>
          <a:solidFill>
            <a:srgbClr val="D678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4355976" y="3284984"/>
            <a:ext cx="432048" cy="1008112"/>
          </a:xfrm>
          <a:prstGeom prst="downArrow">
            <a:avLst/>
          </a:prstGeom>
          <a:solidFill>
            <a:srgbClr val="D678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7380312" y="3284984"/>
            <a:ext cx="432048" cy="1008112"/>
          </a:xfrm>
          <a:prstGeom prst="downArrow">
            <a:avLst/>
          </a:prstGeom>
          <a:solidFill>
            <a:srgbClr val="D678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4437112"/>
            <a:ext cx="2808312" cy="19442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8358" indent="-514350"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.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Подготовительный</a:t>
            </a:r>
          </a:p>
          <a:p>
            <a:pPr marL="578358" indent="-514350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этап: мероприятия,</a:t>
            </a:r>
          </a:p>
          <a:p>
            <a:pPr marL="578358" indent="-514350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Осуществляемые</a:t>
            </a:r>
          </a:p>
          <a:p>
            <a:pPr marL="578358" indent="-514350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перед началом</a:t>
            </a:r>
          </a:p>
          <a:p>
            <a:pPr marL="578358" indent="-514350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инвентаризации.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131840" y="4437112"/>
            <a:ext cx="2808312" cy="201622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8358" indent="-514350">
              <a:buNone/>
            </a:pP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Непосредственное</a:t>
            </a:r>
          </a:p>
          <a:p>
            <a:pPr marL="578358" indent="-514350">
              <a:buNone/>
            </a:pP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Проведение</a:t>
            </a:r>
          </a:p>
          <a:p>
            <a:pPr marL="578358" indent="-514350">
              <a:buNone/>
            </a:pP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Инвентаризации</a:t>
            </a:r>
          </a:p>
          <a:p>
            <a:pPr marL="578358" indent="-514350">
              <a:buNone/>
            </a:pP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путем занесения</a:t>
            </a:r>
          </a:p>
          <a:p>
            <a:pPr marL="578358" indent="-514350">
              <a:buNone/>
            </a:pP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фактического </a:t>
            </a:r>
          </a:p>
          <a:p>
            <a:pPr marL="578358" indent="-514350">
              <a:buNone/>
            </a:pP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наличия имущества в</a:t>
            </a:r>
          </a:p>
          <a:p>
            <a:pPr marL="578358" indent="-514350">
              <a:buNone/>
            </a:pP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Формы первичной</a:t>
            </a:r>
          </a:p>
          <a:p>
            <a:pPr marL="578358" indent="-514350">
              <a:buNone/>
            </a:pPr>
            <a:r>
              <a:rPr lang="ru-RU" sz="1600" b="1" dirty="0" err="1" smtClean="0">
                <a:solidFill>
                  <a:schemeClr val="accent6">
                    <a:lumMod val="75000"/>
                  </a:schemeClr>
                </a:solidFill>
              </a:rPr>
              <a:t>Учетнойдо</a:t>
            </a: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75000"/>
                  </a:schemeClr>
                </a:solidFill>
              </a:rPr>
              <a:t>кументации</a:t>
            </a: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084168" y="4437112"/>
            <a:ext cx="2808312" cy="19442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Оформление результатов инвентаризации и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отражение их в бухгалтерском учете.</a:t>
            </a:r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Мягкий розовый абстрактный изогнутый фон Бесплатные вектор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725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24544" y="267494"/>
            <a:ext cx="9937104" cy="1399032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Сущность инвентаризации в</a:t>
            </a:r>
            <a:br>
              <a:rPr lang="ru-RU" sz="3600" dirty="0" smtClean="0">
                <a:solidFill>
                  <a:schemeClr val="accent6">
                    <a:lumMod val="75000"/>
                  </a:schemeClr>
                </a:solidFill>
                <a:effectLst/>
              </a:rPr>
            </a:b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бюджетном учреждении</a:t>
            </a:r>
            <a:endParaRPr lang="ru-RU" sz="3600" dirty="0"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48980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D67878"/>
                </a:solidFill>
              </a:rPr>
              <a:t>Инвентаризация предполагает проверку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D67878"/>
                </a:solidFill>
              </a:rPr>
              <a:t>наличия и состояния имущества на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D67878"/>
                </a:solidFill>
              </a:rPr>
              <a:t>установленную дату и соответствие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D67878"/>
                </a:solidFill>
              </a:rPr>
              <a:t>такой информации 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D67878"/>
                </a:solidFill>
              </a:rPr>
              <a:t>данным проводимого в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D67878"/>
                </a:solidFill>
              </a:rPr>
              <a:t> бюджетном учреждении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D67878"/>
                </a:solidFill>
              </a:rPr>
              <a:t>бухучета. </a:t>
            </a:r>
            <a:endParaRPr lang="ru-RU" sz="2800" b="1" dirty="0">
              <a:solidFill>
                <a:srgbClr val="D67878"/>
              </a:solidFill>
            </a:endParaRPr>
          </a:p>
        </p:txBody>
      </p:sp>
      <p:pic>
        <p:nvPicPr>
          <p:cNvPr id="4" name="Рисунок 3" descr="https://czech-inlife.ru/wp-content/uploads/2021/08/19197920-scaled.jpg"/>
          <p:cNvPicPr/>
          <p:nvPr/>
        </p:nvPicPr>
        <p:blipFill>
          <a:blip r:embed="rId3" cstate="print">
            <a:lum bright="-1000"/>
          </a:blip>
          <a:srcRect/>
          <a:stretch>
            <a:fillRect/>
          </a:stretch>
        </p:blipFill>
        <p:spPr bwMode="auto">
          <a:xfrm>
            <a:off x="4932040" y="3429000"/>
            <a:ext cx="3816424" cy="306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Мягкий розовый абстрактный изогнутый фон Бесплатные векторы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412776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Инвентаризация в бюджетном учреждении обязательна </a:t>
            </a: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в случае:</a:t>
            </a:r>
            <a:endParaRPr lang="ru-RU" sz="3200" dirty="0"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467544" y="1844824"/>
            <a:ext cx="2880320" cy="122413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смены материально ответственных лиц 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148064" y="2636912"/>
            <a:ext cx="2880320" cy="122413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краж, злоупотреблений или порчи ценностей 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67544" y="3501008"/>
            <a:ext cx="2880320" cy="129614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Наличия</a:t>
            </a:r>
          </a:p>
          <a:p>
            <a:pPr algn="ctr"/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Предписания</a:t>
            </a:r>
          </a:p>
          <a:p>
            <a:pPr algn="ctr"/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судебно-следственных органов</a:t>
            </a:r>
            <a:endParaRPr lang="ru-RU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148064" y="4293096"/>
            <a:ext cx="2880320" cy="129614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пожара, стихийного бедствия или техногенной аварии </a:t>
            </a:r>
            <a:endParaRPr lang="ru-RU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95536" y="5157192"/>
            <a:ext cx="2880320" cy="122413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ликвидации бюджетного учреждения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4" name="Shape 13"/>
          <p:cNvCxnSpPr>
            <a:endCxn id="5" idx="6"/>
          </p:cNvCxnSpPr>
          <p:nvPr/>
        </p:nvCxnSpPr>
        <p:spPr>
          <a:xfrm rot="16200000" flipH="1">
            <a:off x="2681790" y="1790818"/>
            <a:ext cx="1260140" cy="72008"/>
          </a:xfrm>
          <a:prstGeom prst="bentConnector4">
            <a:avLst>
              <a:gd name="adj1" fmla="val 25714"/>
              <a:gd name="adj2" fmla="val 417465"/>
            </a:avLst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/>
          <p:nvPr/>
        </p:nvCxnSpPr>
        <p:spPr>
          <a:xfrm rot="5400000">
            <a:off x="2735796" y="2960948"/>
            <a:ext cx="1296144" cy="360040"/>
          </a:xfrm>
          <a:prstGeom prst="bentConnector3">
            <a:avLst>
              <a:gd name="adj1" fmla="val 50000"/>
            </a:avLst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hape 17"/>
          <p:cNvCxnSpPr>
            <a:endCxn id="9" idx="6"/>
          </p:cNvCxnSpPr>
          <p:nvPr/>
        </p:nvCxnSpPr>
        <p:spPr>
          <a:xfrm rot="5400000">
            <a:off x="2105726" y="4311098"/>
            <a:ext cx="2628292" cy="288032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/>
          <p:cNvCxnSpPr/>
          <p:nvPr/>
        </p:nvCxnSpPr>
        <p:spPr>
          <a:xfrm>
            <a:off x="3563888" y="1556792"/>
            <a:ext cx="1800200" cy="1440160"/>
          </a:xfrm>
          <a:prstGeom prst="bentConnector3">
            <a:avLst>
              <a:gd name="adj1" fmla="val 50000"/>
            </a:avLst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Соединительная линия уступом 28"/>
          <p:cNvCxnSpPr/>
          <p:nvPr/>
        </p:nvCxnSpPr>
        <p:spPr>
          <a:xfrm rot="16200000" flipH="1">
            <a:off x="4103948" y="3320988"/>
            <a:ext cx="1584176" cy="792088"/>
          </a:xfrm>
          <a:prstGeom prst="bentConnector3">
            <a:avLst>
              <a:gd name="adj1" fmla="val 50000"/>
            </a:avLst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ягкий розовый абстрактный изогнутый фон Бесплатные векторы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194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D67878"/>
                </a:solidFill>
              </a:rPr>
              <a:t>Под инвентаризацией финансовых обязательств по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D67878"/>
                </a:solidFill>
              </a:rPr>
              <a:t>имается подтверждение аналитических остатков по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D67878"/>
                </a:solidFill>
              </a:rPr>
              <a:t>следующим счетам бухгалтерского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D67878"/>
                </a:solidFill>
              </a:rPr>
              <a:t>учёта: Инвентаризация финансовых обязательств </a:t>
            </a:r>
            <a:r>
              <a:rPr lang="ru-RU" sz="2400" b="1" dirty="0" err="1" smtClean="0">
                <a:solidFill>
                  <a:srgbClr val="D67878"/>
                </a:solidFill>
              </a:rPr>
              <a:t>п</a:t>
            </a:r>
            <a:endParaRPr lang="ru-RU" sz="2400" b="1" dirty="0" smtClean="0">
              <a:solidFill>
                <a:srgbClr val="D67878"/>
              </a:solidFill>
            </a:endParaRPr>
          </a:p>
          <a:p>
            <a:pPr>
              <a:buNone/>
            </a:pPr>
            <a:r>
              <a:rPr lang="ru-RU" sz="2400" b="1" dirty="0" err="1" smtClean="0">
                <a:solidFill>
                  <a:srgbClr val="D67878"/>
                </a:solidFill>
              </a:rPr>
              <a:t>оводится</a:t>
            </a:r>
            <a:r>
              <a:rPr lang="ru-RU" sz="2400" b="1" dirty="0" smtClean="0">
                <a:solidFill>
                  <a:srgbClr val="D67878"/>
                </a:solidFill>
              </a:rPr>
              <a:t> путём осуществления сверки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D67878"/>
                </a:solidFill>
              </a:rPr>
              <a:t>взаиморасчётов со всеми контрагентами, то есть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D67878"/>
                </a:solidFill>
              </a:rPr>
              <a:t>сличения данных о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D67878"/>
                </a:solidFill>
              </a:rPr>
              <a:t> задолженности на 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D67878"/>
                </a:solidFill>
              </a:rPr>
              <a:t>текущую дату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D67878"/>
                </a:solidFill>
              </a:rPr>
              <a:t>в учёте одной и второй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D67878"/>
                </a:solidFill>
              </a:rPr>
              <a:t>организации.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D67878"/>
                </a:solidFill>
              </a:rPr>
              <a:t/>
            </a:r>
            <a:br>
              <a:rPr lang="ru-RU" sz="2400" b="1" dirty="0" smtClean="0">
                <a:solidFill>
                  <a:srgbClr val="D67878"/>
                </a:solidFill>
              </a:rPr>
            </a:br>
            <a:endParaRPr lang="ru-RU" sz="2400" b="1" dirty="0">
              <a:solidFill>
                <a:srgbClr val="D67878"/>
              </a:solidFill>
            </a:endParaRPr>
          </a:p>
        </p:txBody>
      </p:sp>
      <p:pic>
        <p:nvPicPr>
          <p:cNvPr id="4" name="Рисунок 3" descr="https://kartustok.com/wp-content/uploads/2020/08/KartuStok_Transaction-2048x1490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2924944"/>
            <a:ext cx="4752528" cy="371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учной обращается минимальный фон Бесплатные векторы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Департамент образования Вологодской области.</a:t>
            </a:r>
            <a:br>
              <a:rPr lang="ru-RU" sz="2200" dirty="0" smtClean="0">
                <a:solidFill>
                  <a:schemeClr val="accent6">
                    <a:lumMod val="75000"/>
                  </a:schemeClr>
                </a:solidFill>
                <a:effectLst/>
              </a:rPr>
            </a:br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БПОУ ВО «Вологодский аграрно-экономический колледж».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/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  <a:effectLst/>
              </a:rPr>
            </a:b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676456" cy="479715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rgbClr val="D67878"/>
                </a:solidFill>
              </a:rPr>
              <a:t>ТЕМА: «Особенности проведения инвентаризации финансовых обязательств в бюджетном учреждении».</a:t>
            </a:r>
          </a:p>
          <a:p>
            <a:pPr algn="ctr">
              <a:buNone/>
            </a:pPr>
            <a:endParaRPr lang="ru-RU" sz="2400" b="1" dirty="0" smtClean="0">
              <a:solidFill>
                <a:schemeClr val="accent1"/>
              </a:solidFill>
            </a:endParaRPr>
          </a:p>
          <a:p>
            <a:pPr algn="ctr">
              <a:buNone/>
            </a:pPr>
            <a:endParaRPr lang="ru-RU" sz="2400" b="1" dirty="0" smtClean="0">
              <a:solidFill>
                <a:schemeClr val="accent1"/>
              </a:solidFill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Руководитель :                                                                                 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Демидова Юлия Васильевна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1500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1500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1500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                             Выполнила: студентка 2 курса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                              Смирнова Александра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                              Группа: 233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                                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Вологда 2022</a:t>
            </a:r>
          </a:p>
          <a:p>
            <a:pPr algn="ctr">
              <a:buNone/>
            </a:pPr>
            <a:endParaRPr lang="ru-RU" sz="24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389</TotalTime>
  <Words>239</Words>
  <Application>Microsoft Office PowerPoint</Application>
  <PresentationFormat>Экран (4:3)</PresentationFormat>
  <Paragraphs>103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Яркая</vt:lpstr>
      <vt:lpstr>Департамент образования Вологодской области. БПОУ ВО «Вологодский аграрно-экономический колледж».   </vt:lpstr>
      <vt:lpstr>Понятие инвентаризация</vt:lpstr>
      <vt:lpstr> Основные цели  инвентаризации   </vt:lpstr>
      <vt:lpstr>Задачи инвентаризации:</vt:lpstr>
      <vt:lpstr>Этапы проведения инвентаризации</vt:lpstr>
      <vt:lpstr>Сущность инвентаризации в бюджетном учреждении</vt:lpstr>
      <vt:lpstr>Инвентаризация в бюджетном учреждении обязательна в случае:</vt:lpstr>
      <vt:lpstr>Слайд 8</vt:lpstr>
      <vt:lpstr>Департамент образования Вологодской области. БПОУ ВО «Вологодский аграрно-экономический колледж». 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ACER</dc:creator>
  <cp:lastModifiedBy>ACER</cp:lastModifiedBy>
  <cp:revision>40</cp:revision>
  <dcterms:created xsi:type="dcterms:W3CDTF">2021-12-14T16:15:45Z</dcterms:created>
  <dcterms:modified xsi:type="dcterms:W3CDTF">2022-05-19T16:10:31Z</dcterms:modified>
</cp:coreProperties>
</file>