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9729"/>
    <a:srgbClr val="A1C064"/>
    <a:srgbClr val="A6C36B"/>
    <a:srgbClr val="3DE80E"/>
    <a:srgbClr val="2FC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52B2A3-66B6-49FC-AB4A-DA8D0FE0579F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FFE0A-B250-46CF-92A3-1C46065E9C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6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FFE0A-B250-46CF-92A3-1C46065E9C9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90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23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723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2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83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425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969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702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5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943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12134-1497-47EC-B74D-58965A7DB8D1}" type="datetimeFigureOut">
              <a:rPr lang="ru-RU" smtClean="0"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6B3D9-D5AA-4054-942C-60CDA4401D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1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80"/>
            <a:ext cx="9137371" cy="6851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-2691680"/>
            <a:ext cx="8062912" cy="1296144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496944" cy="612068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Департамент образования вологодской области. БПОУ во «Вологодский аграрно-экономический колледж»</a:t>
            </a:r>
          </a:p>
          <a:p>
            <a:pPr algn="ctr"/>
            <a:endParaRPr lang="ru-RU" sz="2800" dirty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800" dirty="0" smtClean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800" dirty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639729"/>
                </a:solidFill>
                <a:cs typeface="Times New Roman" pitchFamily="18" charset="0"/>
              </a:rPr>
              <a:t>Тема: </a:t>
            </a:r>
            <a:r>
              <a:rPr lang="ru-RU" sz="2800" b="1" dirty="0" smtClean="0">
                <a:solidFill>
                  <a:srgbClr val="639729"/>
                </a:solidFill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rgbClr val="639729"/>
                </a:solidFill>
                <a:cs typeface="Times New Roman" pitchFamily="18" charset="0"/>
              </a:rPr>
              <a:t>Порядок привлечения работника к материальной ответственности</a:t>
            </a:r>
            <a:r>
              <a:rPr lang="ru-RU" sz="2800" b="1" dirty="0" smtClean="0">
                <a:solidFill>
                  <a:srgbClr val="639729"/>
                </a:solidFill>
                <a:cs typeface="Times New Roman" pitchFamily="18" charset="0"/>
              </a:rPr>
              <a:t>»</a:t>
            </a:r>
            <a:endParaRPr lang="ru-RU" sz="2800" b="1" dirty="0" smtClean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800" b="1" dirty="0">
              <a:solidFill>
                <a:srgbClr val="2FC9FF"/>
              </a:solidFill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2FC9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Руководитель:                                               Выполнила: студентка 2 курса                        </a:t>
            </a:r>
          </a:p>
          <a:p>
            <a:pPr algn="just"/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Демидова Юлия Васильевна                     Веселова Мария</a:t>
            </a:r>
          </a:p>
          <a:p>
            <a:pPr algn="just"/>
            <a:r>
              <a:rPr lang="ru-RU" sz="19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</a:t>
            </a:r>
            <a:r>
              <a:rPr lang="ru-RU" sz="19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                                                                        233 группа</a:t>
            </a:r>
          </a:p>
          <a:p>
            <a:pPr algn="just"/>
            <a:endParaRPr lang="ru-RU" sz="1800" b="1" dirty="0">
              <a:solidFill>
                <a:srgbClr val="3DE80E"/>
              </a:solidFill>
              <a:cs typeface="Times New Roman" pitchFamily="18" charset="0"/>
            </a:endParaRPr>
          </a:p>
          <a:p>
            <a:pPr algn="just"/>
            <a:endParaRPr lang="ru-RU" sz="1800" b="1" dirty="0" smtClean="0">
              <a:solidFill>
                <a:srgbClr val="3DE80E"/>
              </a:solidFill>
              <a:cs typeface="Times New Roman" pitchFamily="18" charset="0"/>
            </a:endParaRPr>
          </a:p>
          <a:p>
            <a:pPr algn="just"/>
            <a:endParaRPr lang="ru-RU" sz="1800" b="1" dirty="0">
              <a:solidFill>
                <a:srgbClr val="3DE80E"/>
              </a:solidFill>
              <a:cs typeface="Times New Roman" pitchFamily="18" charset="0"/>
            </a:endParaRPr>
          </a:p>
          <a:p>
            <a:pPr algn="just"/>
            <a:endParaRPr lang="ru-RU" sz="1800" b="1" dirty="0" smtClean="0">
              <a:solidFill>
                <a:srgbClr val="3DE80E"/>
              </a:solidFill>
              <a:cs typeface="Times New Roman" pitchFamily="18" charset="0"/>
            </a:endParaRPr>
          </a:p>
          <a:p>
            <a:pPr algn="ctr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Вологда</a:t>
            </a:r>
          </a:p>
          <a:p>
            <a:pPr algn="ctr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2022 г.</a:t>
            </a:r>
            <a:endParaRPr lang="ru-RU" sz="1800" b="1" dirty="0">
              <a:solidFill>
                <a:schemeClr val="accent6">
                  <a:lumMod val="5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28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46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7494"/>
            <a:ext cx="7992888" cy="1145282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639729"/>
                </a:solidFill>
              </a:rPr>
              <a:t>Материально- ответственное лицо</a:t>
            </a:r>
            <a:endParaRPr lang="ru-RU" sz="3600" b="1" dirty="0">
              <a:solidFill>
                <a:srgbClr val="639729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60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>Лицо материально-ответственное – сотрудник, которому по характеру трудовых обязанностей вверены материальные ценности предприятия (службы, отдела). Также на такое лицо возложены соответствующие функции посредством оформления  специального документа - договора или постановления.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46" y="3789040"/>
            <a:ext cx="4682702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3737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07" y="0"/>
            <a:ext cx="9164307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-387424"/>
            <a:ext cx="8579296" cy="144016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639729"/>
                </a:solidFill>
              </a:rPr>
              <a:t>Виды материальной ответственности</a:t>
            </a:r>
            <a:endParaRPr lang="ru-RU" sz="3200" b="1" dirty="0">
              <a:solidFill>
                <a:srgbClr val="639729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44408" y="4869160"/>
            <a:ext cx="906377" cy="1889956"/>
          </a:xfrm>
        </p:spPr>
        <p:txBody>
          <a:bodyPr/>
          <a:lstStyle/>
          <a:p>
            <a:pPr marL="64008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23628" y="1294416"/>
            <a:ext cx="6696744" cy="72008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ВИДЫ МАТЕРИАЛЬНОЙ ОТВЕТСТВЕННОСТИ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933056"/>
            <a:ext cx="6724650" cy="74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025" y="3244334"/>
            <a:ext cx="2901950" cy="457200"/>
          </a:xfrm>
          <a:prstGeom prst="rect">
            <a:avLst/>
          </a:prstGeom>
          <a:solidFill>
            <a:srgbClr val="A6C36B"/>
          </a:solidFill>
          <a:ln>
            <a:noFill/>
          </a:ln>
          <a:effectLst/>
          <a:ex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2760" y="5589240"/>
            <a:ext cx="290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869160"/>
            <a:ext cx="290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1835696" y="2132856"/>
            <a:ext cx="0" cy="1299319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835696" y="3432175"/>
            <a:ext cx="1080120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835696" y="2636912"/>
            <a:ext cx="79208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835696" y="4869160"/>
            <a:ext cx="0" cy="108012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835696" y="5097760"/>
            <a:ext cx="1872208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835696" y="5949280"/>
            <a:ext cx="2376264" cy="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2736598" y="4120658"/>
            <a:ext cx="34034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По субъектам применения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851920" y="3288268"/>
            <a:ext cx="12323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Полная</a:t>
            </a:r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227233" y="4913094"/>
            <a:ext cx="20810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/>
              <a:t>Индивидуальная</a:t>
            </a:r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4787138" y="5615880"/>
            <a:ext cx="17299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Коллективная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833" y="2357972"/>
            <a:ext cx="290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468311" y="2375515"/>
            <a:ext cx="15888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/>
              <a:t>Ограниченная</a:t>
            </a:r>
          </a:p>
        </p:txBody>
      </p:sp>
    </p:spTree>
    <p:extLst>
      <p:ext uri="{BB962C8B-B14F-4D97-AF65-F5344CB8AC3E}">
        <p14:creationId xmlns:p14="http://schemas.microsoft.com/office/powerpoint/2010/main" val="371756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72" y="0"/>
            <a:ext cx="916817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639729"/>
                </a:solidFill>
              </a:rPr>
              <a:t>Основания привлечения работника к материальной ответственности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639729"/>
                </a:solidFill>
              </a:rPr>
              <a:t>Для наступления </a:t>
            </a:r>
            <a:r>
              <a:rPr lang="ru-RU" sz="2000" dirty="0" smtClean="0">
                <a:solidFill>
                  <a:srgbClr val="639729"/>
                </a:solidFill>
              </a:rPr>
              <a:t>материальной ответственности </a:t>
            </a:r>
            <a:r>
              <a:rPr lang="ru-RU" sz="2000" dirty="0">
                <a:solidFill>
                  <a:srgbClr val="639729"/>
                </a:solidFill>
              </a:rPr>
              <a:t>необходимо </a:t>
            </a:r>
            <a:r>
              <a:rPr lang="ru-RU" sz="2000" dirty="0" smtClean="0">
                <a:solidFill>
                  <a:srgbClr val="639729"/>
                </a:solidFill>
              </a:rPr>
              <a:t>наличие </a:t>
            </a:r>
            <a:r>
              <a:rPr lang="ru-RU" sz="2000" dirty="0">
                <a:solidFill>
                  <a:srgbClr val="639729"/>
                </a:solidFill>
              </a:rPr>
              <a:t>четырех условий</a:t>
            </a:r>
            <a:r>
              <a:rPr lang="ru-RU" sz="2000" dirty="0" smtClean="0">
                <a:solidFill>
                  <a:srgbClr val="639729"/>
                </a:solidFill>
              </a:rPr>
              <a:t>: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27584" y="2887751"/>
            <a:ext cx="3096344" cy="914400"/>
          </a:xfrm>
          <a:prstGeom prst="roundRect">
            <a:avLst/>
          </a:prstGeom>
          <a:solidFill>
            <a:srgbClr val="A1C0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dirty="0" smtClean="0">
                <a:solidFill>
                  <a:schemeClr val="tx1"/>
                </a:solidFill>
                <a:latin typeface="Roboto"/>
              </a:rPr>
              <a:t>Фактического</a:t>
            </a:r>
          </a:p>
          <a:p>
            <a:pPr algn="ctr" fontAlgn="base"/>
            <a:r>
              <a:rPr lang="ru-RU" dirty="0" smtClean="0">
                <a:solidFill>
                  <a:schemeClr val="tx1"/>
                </a:solidFill>
                <a:latin typeface="Roboto"/>
              </a:rPr>
              <a:t> </a:t>
            </a:r>
            <a:r>
              <a:rPr lang="ru-RU" dirty="0">
                <a:solidFill>
                  <a:schemeClr val="tx1"/>
                </a:solidFill>
                <a:latin typeface="Roboto"/>
              </a:rPr>
              <a:t>ущерба;</a:t>
            </a:r>
            <a:endParaRPr lang="ru-RU" b="0" i="0" dirty="0">
              <a:solidFill>
                <a:schemeClr val="tx1"/>
              </a:solidFill>
              <a:effectLst/>
              <a:latin typeface="Roboto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4048" y="2852936"/>
            <a:ext cx="3096344" cy="914400"/>
          </a:xfrm>
          <a:prstGeom prst="roundRect">
            <a:avLst/>
          </a:prstGeom>
          <a:solidFill>
            <a:srgbClr val="A1C0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противоправности деяния;</a:t>
            </a:r>
          </a:p>
        </p:txBody>
      </p:sp>
      <p:sp>
        <p:nvSpPr>
          <p:cNvPr id="6" name="Овал 5"/>
          <p:cNvSpPr/>
          <p:nvPr/>
        </p:nvSpPr>
        <p:spPr>
          <a:xfrm>
            <a:off x="1043608" y="4581128"/>
            <a:ext cx="2880320" cy="1584176"/>
          </a:xfrm>
          <a:prstGeom prst="ellipse">
            <a:avLst/>
          </a:prstGeom>
          <a:solidFill>
            <a:srgbClr val="A1C06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доказательств вины;</a:t>
            </a:r>
          </a:p>
        </p:txBody>
      </p:sp>
      <p:sp>
        <p:nvSpPr>
          <p:cNvPr id="7" name="Овал 6"/>
          <p:cNvSpPr/>
          <p:nvPr/>
        </p:nvSpPr>
        <p:spPr>
          <a:xfrm>
            <a:off x="5004048" y="4581128"/>
            <a:ext cx="2952328" cy="1584176"/>
          </a:xfrm>
          <a:prstGeom prst="ellipse">
            <a:avLst/>
          </a:prstGeom>
          <a:solidFill>
            <a:srgbClr val="A6C3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причинно-следственной связи между мат. ущербом и противоправными действиями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9208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19256" cy="104403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639729"/>
                </a:solidFill>
              </a:rPr>
              <a:t>Порядок привлечения сотрудника к материальной ответственности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896544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400" dirty="0">
                <a:solidFill>
                  <a:srgbClr val="639729"/>
                </a:solidFill>
              </a:rPr>
              <a:t>Для применения взыскания к сотруднику нужно выполнить следующие мероприятия</a:t>
            </a:r>
            <a:r>
              <a:rPr lang="ru-RU" sz="2400" dirty="0" smtClean="0">
                <a:solidFill>
                  <a:srgbClr val="639729"/>
                </a:solidFill>
              </a:rPr>
              <a:t>:</a:t>
            </a:r>
          </a:p>
          <a:p>
            <a:r>
              <a:rPr lang="ru-RU" sz="2000" dirty="0">
                <a:solidFill>
                  <a:srgbClr val="639729"/>
                </a:solidFill>
              </a:rPr>
              <a:t>Рассчитать размер убытков в ценах, которые действовали в момент причинения ущерба. </a:t>
            </a:r>
            <a:endParaRPr lang="ru-RU" sz="2000" dirty="0" smtClean="0">
              <a:solidFill>
                <a:srgbClr val="639729"/>
              </a:solidFill>
            </a:endParaRPr>
          </a:p>
          <a:p>
            <a:r>
              <a:rPr lang="ru-RU" sz="2000" dirty="0">
                <a:solidFill>
                  <a:srgbClr val="639729"/>
                </a:solidFill>
              </a:rPr>
              <a:t>Провести расследование с целью выявления значимых причин и обстоятельств дела. </a:t>
            </a:r>
            <a:endParaRPr lang="ru-RU" sz="2000" dirty="0" smtClean="0">
              <a:solidFill>
                <a:srgbClr val="639729"/>
              </a:solidFill>
            </a:endParaRPr>
          </a:p>
          <a:p>
            <a:r>
              <a:rPr lang="ru-RU" sz="2000" dirty="0">
                <a:solidFill>
                  <a:srgbClr val="639729"/>
                </a:solidFill>
              </a:rPr>
              <a:t>Запросить у сотрудника объяснительную в письменной форме</a:t>
            </a:r>
            <a:r>
              <a:rPr lang="ru-RU" sz="2000" dirty="0" smtClean="0">
                <a:solidFill>
                  <a:srgbClr val="639729"/>
                </a:solidFill>
              </a:rPr>
              <a:t>. </a:t>
            </a:r>
          </a:p>
          <a:p>
            <a:r>
              <a:rPr lang="ru-RU" sz="2000" dirty="0">
                <a:solidFill>
                  <a:srgbClr val="639729"/>
                </a:solidFill>
              </a:rPr>
              <a:t>Спустя 1 календарный месяц с момента расчета суммы убытков издать приказ о привлечении работника к материальной ответственности</a:t>
            </a:r>
            <a:r>
              <a:rPr lang="ru-RU" sz="2000" dirty="0" smtClean="0">
                <a:solidFill>
                  <a:srgbClr val="639729"/>
                </a:solidFill>
              </a:rPr>
              <a:t>.</a:t>
            </a:r>
          </a:p>
          <a:p>
            <a:r>
              <a:rPr lang="ru-RU" sz="2000" dirty="0">
                <a:solidFill>
                  <a:srgbClr val="639729"/>
                </a:solidFill>
              </a:rPr>
              <a:t> Взыскать сумму прямого ущерба. </a:t>
            </a:r>
            <a:endParaRPr lang="ru-RU" sz="2000" dirty="0" smtClean="0">
              <a:solidFill>
                <a:srgbClr val="639729"/>
              </a:solidFill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04255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531440"/>
            <a:ext cx="9468544" cy="158417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639729"/>
                </a:solidFill>
                <a:effectLst/>
              </a:rPr>
              <a:t>Способы </a:t>
            </a:r>
            <a:r>
              <a:rPr lang="ru-RU" sz="3600" b="1" dirty="0" smtClean="0">
                <a:solidFill>
                  <a:srgbClr val="639729"/>
                </a:solidFill>
                <a:effectLst/>
              </a:rPr>
              <a:t>взыскания:</a:t>
            </a:r>
            <a:endParaRPr lang="ru-RU" sz="3600" b="1" dirty="0">
              <a:solidFill>
                <a:srgbClr val="639729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8964488" cy="5402072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rgbClr val="639729"/>
                </a:solidFill>
              </a:rPr>
              <a:t>По распоряжению </a:t>
            </a:r>
            <a:r>
              <a:rPr lang="ru-RU" sz="2800" dirty="0">
                <a:solidFill>
                  <a:srgbClr val="639729"/>
                </a:solidFill>
              </a:rPr>
              <a:t>работодателя ущерб </a:t>
            </a:r>
            <a:r>
              <a:rPr lang="ru-RU" sz="2800" dirty="0" smtClean="0">
                <a:solidFill>
                  <a:srgbClr val="639729"/>
                </a:solidFill>
              </a:rPr>
              <a:t>высчитывают </a:t>
            </a:r>
            <a:r>
              <a:rPr lang="ru-RU" sz="2800" dirty="0">
                <a:solidFill>
                  <a:srgbClr val="639729"/>
                </a:solidFill>
              </a:rPr>
              <a:t>из зарплаты работника. </a:t>
            </a:r>
            <a:endParaRPr lang="ru-RU" sz="2800" dirty="0" smtClean="0">
              <a:solidFill>
                <a:srgbClr val="639729"/>
              </a:solidFill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639729"/>
                </a:solidFill>
              </a:rPr>
              <a:t>По </a:t>
            </a:r>
            <a:r>
              <a:rPr lang="ru-RU" sz="2800" dirty="0">
                <a:solidFill>
                  <a:srgbClr val="639729"/>
                </a:solidFill>
              </a:rPr>
              <a:t>соглашению сторон. </a:t>
            </a:r>
            <a:endParaRPr lang="ru-RU" sz="2800" dirty="0" smtClean="0">
              <a:solidFill>
                <a:srgbClr val="639729"/>
              </a:solidFill>
            </a:endParaRPr>
          </a:p>
          <a:p>
            <a:pPr>
              <a:buFontTx/>
              <a:buChar char="-"/>
            </a:pPr>
            <a:r>
              <a:rPr lang="ru-RU" sz="2800" dirty="0" smtClean="0">
                <a:solidFill>
                  <a:srgbClr val="639729"/>
                </a:solidFill>
              </a:rPr>
              <a:t>Через </a:t>
            </a:r>
            <a:r>
              <a:rPr lang="ru-RU" sz="2800" dirty="0">
                <a:solidFill>
                  <a:srgbClr val="639729"/>
                </a:solidFill>
              </a:rPr>
              <a:t>суд ущерб взыскивают, если работник не согласен с его суммой или просто не хочет платить</a:t>
            </a:r>
            <a:r>
              <a:rPr lang="ru-RU" sz="2800" dirty="0" smtClean="0">
                <a:solidFill>
                  <a:srgbClr val="639729"/>
                </a:solidFill>
              </a:rPr>
              <a:t>.</a:t>
            </a:r>
          </a:p>
          <a:p>
            <a:pPr marL="64008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41036"/>
            <a:ext cx="4070226" cy="2984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1605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44016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639729"/>
                </a:solidFill>
              </a:rPr>
              <a:t>Материальная ответственность работника и увольнение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4968552"/>
          </a:xfrm>
        </p:spPr>
        <p:txBody>
          <a:bodyPr>
            <a:normAutofit/>
          </a:bodyPr>
          <a:lstStyle/>
          <a:p>
            <a:pPr marL="64008" indent="0">
              <a:buNone/>
            </a:pPr>
            <a:r>
              <a:rPr lang="ru-RU" sz="2000" dirty="0">
                <a:solidFill>
                  <a:srgbClr val="639729"/>
                </a:solidFill>
              </a:rPr>
              <a:t>Если увольняющийся работник ранее причинил ущерб работодателю, то факт увольнения не освобождает от материальной ответственности за причиненный работодателю ущерб (ст. 232 ТК РФ).</a:t>
            </a:r>
          </a:p>
          <a:p>
            <a:pPr marL="64008" indent="0">
              <a:buNone/>
            </a:pPr>
            <a:r>
              <a:rPr lang="ru-RU" sz="2000" dirty="0" smtClean="0">
                <a:solidFill>
                  <a:srgbClr val="639729"/>
                </a:solidFill>
              </a:rPr>
              <a:t>В </a:t>
            </a:r>
            <a:r>
              <a:rPr lang="ru-RU" sz="2000" dirty="0">
                <a:solidFill>
                  <a:srgbClr val="639729"/>
                </a:solidFill>
              </a:rPr>
              <a:t>случае увольнения работника, который дал письменное обязательство о добровольном возмещении ущерба, но отказался возместить этот ущерб, непогашенная </a:t>
            </a:r>
            <a:r>
              <a:rPr lang="ru-RU" sz="2000" dirty="0" smtClean="0">
                <a:solidFill>
                  <a:srgbClr val="639729"/>
                </a:solidFill>
              </a:rPr>
              <a:t>задолженность </a:t>
            </a:r>
            <a:r>
              <a:rPr lang="ru-RU" sz="2000" dirty="0">
                <a:solidFill>
                  <a:srgbClr val="639729"/>
                </a:solidFill>
              </a:rPr>
              <a:t>взыскивается через суд </a:t>
            </a:r>
            <a:endParaRPr lang="ru-RU" sz="2000" dirty="0" smtClean="0">
              <a:solidFill>
                <a:srgbClr val="639729"/>
              </a:solidFill>
            </a:endParaRPr>
          </a:p>
          <a:p>
            <a:pPr marL="64008" indent="0">
              <a:buNone/>
            </a:pPr>
            <a:r>
              <a:rPr lang="ru-RU" sz="2000" dirty="0" smtClean="0">
                <a:solidFill>
                  <a:srgbClr val="639729"/>
                </a:solidFill>
              </a:rPr>
              <a:t>(</a:t>
            </a:r>
            <a:r>
              <a:rPr lang="ru-RU" sz="2000" dirty="0">
                <a:solidFill>
                  <a:srgbClr val="639729"/>
                </a:solidFill>
              </a:rPr>
              <a:t>ст. 248 ТК РФ).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005064"/>
            <a:ext cx="3171418" cy="270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1261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" y="0"/>
            <a:ext cx="914188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-1539552"/>
            <a:ext cx="6491064" cy="18141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4379" y="39469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Департамент образования вологодской области. БПОУ во «Вологодский аграрно-экономический колледж»</a:t>
            </a:r>
          </a:p>
          <a:p>
            <a:pPr algn="ctr"/>
            <a:endParaRPr lang="ru-RU" sz="2400" dirty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400" dirty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r>
              <a:rPr lang="ru-RU" sz="2400" b="1" dirty="0">
                <a:solidFill>
                  <a:srgbClr val="639729"/>
                </a:solidFill>
                <a:cs typeface="Times New Roman" pitchFamily="18" charset="0"/>
              </a:rPr>
              <a:t>Тема: </a:t>
            </a:r>
            <a:r>
              <a:rPr lang="ru-RU" sz="2400" b="1" dirty="0" smtClean="0">
                <a:solidFill>
                  <a:srgbClr val="639729"/>
                </a:solidFill>
                <a:cs typeface="Times New Roman" pitchFamily="18" charset="0"/>
              </a:rPr>
              <a:t>«</a:t>
            </a:r>
            <a:r>
              <a:rPr lang="ru-RU" sz="2400" b="1" dirty="0" smtClean="0">
                <a:solidFill>
                  <a:srgbClr val="639729"/>
                </a:solidFill>
                <a:cs typeface="Times New Roman" pitchFamily="18" charset="0"/>
              </a:rPr>
              <a:t>Порядок привлечения работника к материальной ответственности</a:t>
            </a:r>
            <a:r>
              <a:rPr lang="ru-RU" sz="2400" b="1" dirty="0" smtClean="0">
                <a:solidFill>
                  <a:srgbClr val="639729"/>
                </a:solidFill>
                <a:cs typeface="Times New Roman" pitchFamily="18" charset="0"/>
              </a:rPr>
              <a:t>»</a:t>
            </a:r>
            <a:endParaRPr lang="ru-RU" sz="2400" b="1" dirty="0">
              <a:solidFill>
                <a:srgbClr val="639729"/>
              </a:solidFill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2FC9FF"/>
              </a:solidFill>
              <a:cs typeface="Times New Roman" pitchFamily="18" charset="0"/>
            </a:endParaRPr>
          </a:p>
          <a:p>
            <a:pPr algn="ctr"/>
            <a:endParaRPr lang="ru-RU" sz="2400" b="1" dirty="0">
              <a:solidFill>
                <a:srgbClr val="2FC9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Руководитель:                                               Выполнила: студентка 2 курса                        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Демидова Юлия Васильевна                     Веселова Мария</a:t>
            </a:r>
          </a:p>
          <a:p>
            <a:pPr algn="just"/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                                                                          233 группа</a:t>
            </a:r>
          </a:p>
          <a:p>
            <a:pPr algn="just"/>
            <a:endParaRPr lang="ru-RU" sz="1600" b="1" dirty="0">
              <a:solidFill>
                <a:srgbClr val="3DE80E"/>
              </a:solidFill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3DE80E"/>
              </a:solidFill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3DE80E"/>
              </a:solidFill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3DE80E"/>
              </a:solidFill>
              <a:cs typeface="Times New Roman" pitchFamily="18" charset="0"/>
            </a:endParaRPr>
          </a:p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Вологда</a:t>
            </a:r>
          </a:p>
          <a:p>
            <a:pPr algn="ctr"/>
            <a:r>
              <a:rPr lang="ru-RU" sz="1600" b="1" dirty="0">
                <a:solidFill>
                  <a:schemeClr val="accent6">
                    <a:lumMod val="50000"/>
                  </a:schemeClr>
                </a:solidFill>
                <a:cs typeface="Times New Roman" pitchFamily="18" charset="0"/>
              </a:rPr>
              <a:t>2022 г.</a:t>
            </a:r>
          </a:p>
        </p:txBody>
      </p:sp>
    </p:spTree>
    <p:extLst>
      <p:ext uri="{BB962C8B-B14F-4D97-AF65-F5344CB8AC3E}">
        <p14:creationId xmlns:p14="http://schemas.microsoft.com/office/powerpoint/2010/main" val="25087978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</TotalTime>
  <Words>287</Words>
  <Application>Microsoft Office PowerPoint</Application>
  <PresentationFormat>Экран (4:3)</PresentationFormat>
  <Paragraphs>68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Материально- ответственное лицо</vt:lpstr>
      <vt:lpstr>Виды материальной ответственности</vt:lpstr>
      <vt:lpstr>Основания привлечения работника к материальной ответственности</vt:lpstr>
      <vt:lpstr>Порядок привлечения сотрудника к материальной ответственности</vt:lpstr>
      <vt:lpstr>Способы взыскания:</vt:lpstr>
      <vt:lpstr>Материальная ответственность работника и увольнение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МАША</dc:creator>
  <cp:lastModifiedBy>МАША</cp:lastModifiedBy>
  <cp:revision>16</cp:revision>
  <dcterms:created xsi:type="dcterms:W3CDTF">2022-05-18T18:29:32Z</dcterms:created>
  <dcterms:modified xsi:type="dcterms:W3CDTF">2022-05-24T15:44:15Z</dcterms:modified>
</cp:coreProperties>
</file>