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5" r:id="rId8"/>
    <p:sldId id="263" r:id="rId9"/>
    <p:sldId id="273" r:id="rId10"/>
    <p:sldId id="264" r:id="rId11"/>
    <p:sldId id="265" r:id="rId12"/>
    <p:sldId id="274" r:id="rId13"/>
    <p:sldId id="270" r:id="rId14"/>
  </p:sldIdLst>
  <p:sldSz cx="9144000" cy="6858000" type="screen4x3"/>
  <p:notesSz cx="6858000" cy="9144000"/>
  <p:embeddedFontLst>
    <p:embeddedFont>
      <p:font typeface="a_PlakatCmpl" pitchFamily="34" charset="-52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80" d="100"/>
          <a:sy n="80" d="100"/>
        </p:scale>
        <p:origin x="-85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7428-B1B9-4C6C-A11C-062E0C72E1E8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57F-5893-4377-A088-29E1A9199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27728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7428-B1B9-4C6C-A11C-062E0C72E1E8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57F-5893-4377-A088-29E1A9199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5212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7428-B1B9-4C6C-A11C-062E0C72E1E8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57F-5893-4377-A088-29E1A9199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4332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7428-B1B9-4C6C-A11C-062E0C72E1E8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57F-5893-4377-A088-29E1A9199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3519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7428-B1B9-4C6C-A11C-062E0C72E1E8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57F-5893-4377-A088-29E1A9199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4884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7428-B1B9-4C6C-A11C-062E0C72E1E8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57F-5893-4377-A088-29E1A9199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7178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7428-B1B9-4C6C-A11C-062E0C72E1E8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57F-5893-4377-A088-29E1A9199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8463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7428-B1B9-4C6C-A11C-062E0C72E1E8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57F-5893-4377-A088-29E1A9199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61479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7428-B1B9-4C6C-A11C-062E0C72E1E8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57F-5893-4377-A088-29E1A9199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4006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7428-B1B9-4C6C-A11C-062E0C72E1E8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57F-5893-4377-A088-29E1A9199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6433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7428-B1B9-4C6C-A11C-062E0C72E1E8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57F-5893-4377-A088-29E1A9199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2077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E7428-B1B9-4C6C-A11C-062E0C72E1E8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557F-5893-4377-A088-29E1A9199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38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24.jpe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5.png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68560" y="116632"/>
            <a:ext cx="100811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6000">
                <a:ln w="381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_Concepto" panose="04030905020802020303" pitchFamily="82" charset="-52"/>
              </a:defRPr>
            </a:lvl1pPr>
          </a:lstStyle>
          <a:p>
            <a:pPr algn="ctr"/>
            <a:r>
              <a:rPr lang="ru-RU" dirty="0" smtClean="0">
                <a:latin typeface="a_PlakatCmpl" pitchFamily="34" charset="-52"/>
              </a:rPr>
              <a:t>АЙКИДО</a:t>
            </a:r>
            <a:r>
              <a:rPr lang="ru-RU" sz="5400" dirty="0" smtClean="0">
                <a:latin typeface="a_PlakatCmpl" pitchFamily="34" charset="-52"/>
              </a:rPr>
              <a:t> –</a:t>
            </a:r>
          </a:p>
          <a:p>
            <a:pPr algn="ctr"/>
            <a:r>
              <a:rPr lang="ru-RU" sz="5400" dirty="0" smtClean="0">
                <a:latin typeface="a_PlakatCmpl" pitchFamily="34" charset="-52"/>
              </a:rPr>
              <a:t>спорт тела и духа</a:t>
            </a:r>
            <a:endParaRPr lang="ru-RU" sz="5400" dirty="0">
              <a:latin typeface="a_PlakatCmpl" pitchFamily="34" charset="-5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89" y="1988840"/>
            <a:ext cx="6586623" cy="438480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39700" dist="114300" dir="2700000" sx="102000" sy="102000" algn="ctr" rotWithShape="0">
              <a:schemeClr val="tx1">
                <a:alpha val="4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7" y="2106526"/>
            <a:ext cx="1250844" cy="334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312" y="2060848"/>
            <a:ext cx="1250844" cy="334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1269760" y="6497661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Автор презентации Родькин </a:t>
            </a:r>
            <a:r>
              <a:rPr lang="ru-RU" b="1" i="1" dirty="0" smtClean="0"/>
              <a:t>Никита (6 класс), </a:t>
            </a:r>
            <a:r>
              <a:rPr lang="ru-RU" b="1" i="1" dirty="0" smtClean="0"/>
              <a:t>руководитель Васильева Н.А., </a:t>
            </a:r>
            <a:r>
              <a:rPr lang="ru-RU" b="1" i="1" dirty="0" smtClean="0"/>
              <a:t>МАУДО «</a:t>
            </a:r>
            <a:r>
              <a:rPr lang="ru-RU" b="1" i="1" dirty="0" err="1" smtClean="0"/>
              <a:t>ДДюТ</a:t>
            </a:r>
            <a:r>
              <a:rPr lang="ru-RU" b="1" i="1" dirty="0" smtClean="0"/>
              <a:t>», </a:t>
            </a:r>
            <a:r>
              <a:rPr lang="ru-RU" b="1" i="1" dirty="0" smtClean="0"/>
              <a:t>2022</a:t>
            </a:r>
            <a:endParaRPr lang="ru-RU" b="1" i="1" dirty="0"/>
          </a:p>
        </p:txBody>
      </p:sp>
      <p:pic>
        <p:nvPicPr>
          <p:cNvPr id="4" name="fda984809e82db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4288" y="58709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75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1105" y="118373"/>
            <a:ext cx="420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190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PlakatCmpl" pitchFamily="34" charset="-52"/>
              </a:rPr>
              <a:t>Пояса в айкидо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91450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 разных стилях айкидо применяется своя классификация поясов. К примеру, в </a:t>
            </a:r>
            <a:r>
              <a:rPr lang="ru-RU" b="1" dirty="0" err="1"/>
              <a:t>есинкай</a:t>
            </a:r>
            <a:r>
              <a:rPr lang="ru-RU" b="1" dirty="0"/>
              <a:t> известно десять видов, а в </a:t>
            </a:r>
            <a:r>
              <a:rPr lang="ru-RU" b="1" dirty="0" err="1"/>
              <a:t>айкикай</a:t>
            </a:r>
            <a:r>
              <a:rPr lang="ru-RU" b="1" dirty="0"/>
              <a:t> – шесть поясов. Кстати, если обратиться к истории, в японском варианте поединка никаких цветовых градаций не было предусмотрено. Это уже было французским изобретением с целью облегчения восприятия ранга воина: от ученика до мастера. Следует также иметь в виду, что все уровни учеников в айкидо обозначаются как «</a:t>
            </a:r>
            <a:r>
              <a:rPr lang="ru-RU" b="1" dirty="0" err="1"/>
              <a:t>кю</a:t>
            </a:r>
            <a:r>
              <a:rPr lang="ru-RU" b="1" dirty="0"/>
              <a:t>», а у мастеров – «дан». При этом мастера айкидо должны пройти десять </a:t>
            </a:r>
            <a:r>
              <a:rPr lang="ru-RU" b="1" dirty="0" err="1"/>
              <a:t>данов</a:t>
            </a:r>
            <a:r>
              <a:rPr lang="ru-RU" b="1" dirty="0"/>
              <a:t>, высшей наградой каждого из которых является черный пояс. У учеников цвета поясов меняются в зависимости от «</a:t>
            </a:r>
            <a:r>
              <a:rPr lang="ru-RU" b="1" dirty="0" err="1"/>
              <a:t>кю</a:t>
            </a:r>
            <a:r>
              <a:rPr lang="ru-RU" b="1" dirty="0" smtClean="0"/>
              <a:t>». Всего </a:t>
            </a:r>
            <a:r>
              <a:rPr lang="ru-RU" b="1" dirty="0" smtClean="0"/>
              <a:t>7 цветных поясов.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6" y="1107752"/>
            <a:ext cx="3869783" cy="484152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39700" dist="114300" dir="2700000" sx="102000" sy="102000" algn="ctr" rotWithShape="0">
              <a:schemeClr val="tx1">
                <a:alpha val="4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92813"/>
            <a:ext cx="8778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096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207966" y="3909035"/>
            <a:ext cx="4248472" cy="25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09041" y="981742"/>
            <a:ext cx="4320480" cy="25202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36356" y="980728"/>
            <a:ext cx="4084115" cy="25202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687230" y="3909035"/>
            <a:ext cx="4084115" cy="25202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845679" y="67271"/>
            <a:ext cx="1452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600">
                <a:ln w="190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PlakatCmpl" pitchFamily="34" charset="-52"/>
              </a:defRPr>
            </a:lvl1pPr>
          </a:lstStyle>
          <a:p>
            <a:r>
              <a:rPr lang="ru-RU" dirty="0"/>
              <a:t>Тест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868" y="1050491"/>
            <a:ext cx="2890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Кто создал айкидо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671191"/>
            <a:ext cx="271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r>
              <a:rPr lang="en-US" sz="2400" b="1" dirty="0" smtClean="0"/>
              <a:t>)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Морихей</a:t>
            </a:r>
            <a:r>
              <a:rPr lang="ru-RU" sz="2400" b="1" dirty="0" smtClean="0"/>
              <a:t> </a:t>
            </a:r>
            <a:r>
              <a:rPr lang="ru-RU" sz="2400" b="1" dirty="0" err="1"/>
              <a:t>Уэсиба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319263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r>
              <a:rPr lang="en-US" sz="2400" b="1" dirty="0" smtClean="0"/>
              <a:t>) </a:t>
            </a:r>
            <a:r>
              <a:rPr lang="ru-RU" sz="2400" b="1" dirty="0" smtClean="0"/>
              <a:t>Джеки </a:t>
            </a:r>
            <a:r>
              <a:rPr lang="ru-RU" sz="2400" b="1" dirty="0"/>
              <a:t>Ч</a:t>
            </a:r>
            <a:r>
              <a:rPr lang="ru-RU" sz="2400" b="1" dirty="0" smtClean="0"/>
              <a:t>ан 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88" y="2996952"/>
            <a:ext cx="184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r>
              <a:rPr lang="en-US" sz="2400" b="1" dirty="0" smtClean="0"/>
              <a:t>)</a:t>
            </a:r>
            <a:r>
              <a:rPr lang="ru-RU" sz="2400" b="1" dirty="0" smtClean="0"/>
              <a:t> Брюс Ли  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57877" y="1086416"/>
            <a:ext cx="3604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Сколько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цветных поясов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3032" y="1606169"/>
            <a:ext cx="1644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r>
              <a:rPr lang="en-US" sz="2400" b="1" dirty="0" smtClean="0"/>
              <a:t>)</a:t>
            </a:r>
            <a:r>
              <a:rPr lang="ru-RU" sz="2400" b="1" dirty="0" smtClean="0"/>
              <a:t> 9 цветов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46556" y="2319263"/>
            <a:ext cx="178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r>
              <a:rPr lang="en-US" sz="2400" b="1" dirty="0" smtClean="0"/>
              <a:t>)</a:t>
            </a:r>
            <a:r>
              <a:rPr lang="ru-RU" sz="2400" b="1" dirty="0" smtClean="0"/>
              <a:t> 7 цветов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3039343"/>
            <a:ext cx="1644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r>
              <a:rPr lang="en-US" sz="2400" b="1" dirty="0" smtClean="0"/>
              <a:t>)</a:t>
            </a:r>
            <a:r>
              <a:rPr lang="ru-RU" sz="2400" b="1" dirty="0" smtClean="0"/>
              <a:t> 8 цветов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1548081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Да!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2196153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Нет!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2916233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Нет!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5000" y="1611378"/>
            <a:ext cx="934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Нет!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79992" y="2282316"/>
            <a:ext cx="795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Да!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1035" y="3008130"/>
            <a:ext cx="934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Нет!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88" y="4478921"/>
            <a:ext cx="2914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1) Деревянный шест</a:t>
            </a:r>
            <a:endParaRPr lang="ru-RU" sz="2400" b="1" dirty="0"/>
          </a:p>
          <a:p>
            <a:r>
              <a:rPr lang="ru-RU" sz="2400" b="1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588" y="5137966"/>
            <a:ext cx="3453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r>
              <a:rPr lang="en-US" sz="2400" b="1" dirty="0" smtClean="0"/>
              <a:t>)</a:t>
            </a:r>
            <a:r>
              <a:rPr lang="ru-RU" sz="2400" b="1" dirty="0"/>
              <a:t> </a:t>
            </a:r>
            <a:r>
              <a:rPr lang="ru-RU" sz="2400" b="1" dirty="0" smtClean="0"/>
              <a:t>Японский </a:t>
            </a:r>
            <a:r>
              <a:rPr lang="ru-RU" sz="2400" b="1" dirty="0"/>
              <a:t>меч из </a:t>
            </a:r>
            <a:r>
              <a:rPr lang="ru-RU" sz="2400" b="1" dirty="0" smtClean="0"/>
              <a:t>дуба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3312" y="5879518"/>
            <a:ext cx="307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3) Деревянный нож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75856" y="4428401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Нет!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7904" y="501317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Да!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7323" y="582045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Нет!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6233" y="4005923"/>
            <a:ext cx="2462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Что такое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бокен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8751" y="4014723"/>
            <a:ext cx="315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Как называется пояс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3906" y="4534476"/>
            <a:ext cx="1519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r>
              <a:rPr lang="en-US" sz="2400" b="1" dirty="0" smtClean="0"/>
              <a:t>)</a:t>
            </a:r>
            <a:r>
              <a:rPr lang="ru-RU" sz="2400" b="1" dirty="0" smtClean="0"/>
              <a:t> Ремень</a:t>
            </a:r>
            <a:endParaRPr lang="ru-RU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897430" y="5247570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r>
              <a:rPr lang="en-US" sz="2400" b="1" dirty="0" smtClean="0"/>
              <a:t>)</a:t>
            </a:r>
            <a:r>
              <a:rPr lang="ru-RU" sz="2400" b="1" dirty="0" smtClean="0"/>
              <a:t> Оби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857877" y="5936437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3)  </a:t>
            </a:r>
            <a:r>
              <a:rPr lang="ru-RU" sz="2400" b="1" dirty="0" err="1" smtClean="0"/>
              <a:t>Уваги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450732" y="4437112"/>
            <a:ext cx="934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Нет!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33160" y="5157192"/>
            <a:ext cx="795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Да!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92921" y="5844260"/>
            <a:ext cx="934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Нет!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7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92813"/>
            <a:ext cx="8778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5972639"/>
            <a:ext cx="8778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40918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  <p:bldP spid="18" grpId="0"/>
      <p:bldP spid="19" grpId="0"/>
      <p:bldP spid="23" grpId="0"/>
      <p:bldP spid="24" grpId="0"/>
      <p:bldP spid="25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1105" y="118373"/>
            <a:ext cx="420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190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PlakatCmpl" pitchFamily="34" charset="-52"/>
              </a:rPr>
              <a:t>Я и </a:t>
            </a:r>
            <a:r>
              <a:rPr lang="ru-RU" sz="3600" dirty="0">
                <a:ln w="190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PlakatCmpl" pitchFamily="34" charset="-52"/>
              </a:rPr>
              <a:t>айкидо</a:t>
            </a:r>
          </a:p>
        </p:txBody>
      </p:sp>
      <p:pic>
        <p:nvPicPr>
          <p:cNvPr id="1026" name="Picture 2" descr="D:\Папки пользователей\Родькин Никита\Фото для Никиты\1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7508" r="29766" b="6524"/>
          <a:stretch/>
        </p:blipFill>
        <p:spPr bwMode="auto">
          <a:xfrm>
            <a:off x="607597" y="1694578"/>
            <a:ext cx="3199015" cy="23117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39700" dist="114300" dir="2700000" sx="102000" sy="102000" algn="ctr" rotWithShape="0">
              <a:schemeClr val="tx1">
                <a:alpha val="4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апки пользователей\Родькин Никита\Фото для Никиты\15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67" t="10350" r="12142" b="17975"/>
          <a:stretch/>
        </p:blipFill>
        <p:spPr bwMode="auto">
          <a:xfrm>
            <a:off x="974880" y="4272384"/>
            <a:ext cx="2464448" cy="255996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39700" dist="114300" dir="2700000" sx="102000" sy="102000" algn="ctr" rotWithShape="0">
              <a:schemeClr val="tx1">
                <a:alpha val="4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70547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 начал заниматься </a:t>
            </a:r>
            <a:r>
              <a:rPr lang="ru-RU" b="1" dirty="0" smtClean="0"/>
              <a:t>во владимирской школе айкидо </a:t>
            </a:r>
            <a:r>
              <a:rPr lang="ru-RU" b="1" dirty="0" smtClean="0"/>
              <a:t>в 9 лет. За 3 года я дошел до зеленого пояса. Я и сейчас продолжаю заниматься айкидо.</a:t>
            </a:r>
            <a:endParaRPr lang="ru-RU" b="1" dirty="0"/>
          </a:p>
        </p:txBody>
      </p:sp>
      <p:pic>
        <p:nvPicPr>
          <p:cNvPr id="1028" name="Picture 4" descr="D:\Папки пользователей\Родькин Никита\Фото для Никиты\64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4" r="12797"/>
          <a:stretch/>
        </p:blipFill>
        <p:spPr bwMode="auto">
          <a:xfrm>
            <a:off x="6447209" y="1628800"/>
            <a:ext cx="2330606" cy="422611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39700" dist="114300" dir="2700000" sx="102000" sy="102000" algn="ctr" rotWithShape="0">
              <a:schemeClr val="tx1">
                <a:alpha val="4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Папки пользователей\Родькин Никита\Фото для Никиты\21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93" t="29087" r="42734" b="47"/>
          <a:stretch/>
        </p:blipFill>
        <p:spPr bwMode="auto">
          <a:xfrm>
            <a:off x="4030749" y="2181154"/>
            <a:ext cx="2096430" cy="432667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39700" dist="114300" dir="2700000" sx="102000" sy="102000" algn="ctr" rotWithShape="0">
              <a:schemeClr val="tx1">
                <a:alpha val="4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5972639"/>
            <a:ext cx="8778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945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600">
                <a:ln w="190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PlakatCmpl" pitchFamily="34" charset="-52"/>
              </a:defRPr>
            </a:lvl1pPr>
          </a:lstStyle>
          <a:p>
            <a:r>
              <a:rPr lang="ru-RU" dirty="0" smtClean="0"/>
              <a:t>Занимайтесь айкидо!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08101" y="5805264"/>
            <a:ext cx="5005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Спасибо за просмотр </a:t>
            </a:r>
            <a:endParaRPr lang="ru-RU" sz="4000" b="1" dirty="0"/>
          </a:p>
        </p:txBody>
      </p:sp>
      <p:pic>
        <p:nvPicPr>
          <p:cNvPr id="4" name="Picture 2" descr="https://avatars.mds.yandex.net/i?id=de4f144c37984ea48b863b219df1e231_l-5361454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1"/>
          <a:stretch/>
        </p:blipFill>
        <p:spPr bwMode="auto">
          <a:xfrm>
            <a:off x="1761210" y="1124744"/>
            <a:ext cx="5699640" cy="454834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39700" dist="114300" dir="2700000" sx="102000" sy="102000" algn="ctr" rotWithShape="0">
              <a:schemeClr val="tx1">
                <a:alpha val="4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451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2719" y="143054"/>
            <a:ext cx="35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600">
                <a:ln w="190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oncepto" pitchFamily="82" charset="-52"/>
              </a:defRPr>
            </a:lvl1pPr>
          </a:lstStyle>
          <a:p>
            <a:r>
              <a:rPr lang="ru-RU" dirty="0">
                <a:latin typeface="a_PlakatCmpl" pitchFamily="34" charset="-52"/>
              </a:rPr>
              <a:t>Содержание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5822107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hlinkClick r:id="rId2" action="ppaction://hlinksldjump"/>
              </a:rPr>
              <a:t>История возникновения айкидо </a:t>
            </a:r>
            <a:endParaRPr lang="ru-RU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hlinkClick r:id="rId3" action="ppaction://hlinksldjump"/>
              </a:rPr>
              <a:t>Философия и принципы айкидо </a:t>
            </a:r>
            <a:endParaRPr lang="ru-RU" sz="2800" b="1" dirty="0"/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hlinkClick r:id="rId4" action="ppaction://hlinksldjump"/>
              </a:rPr>
              <a:t>Стили айкидо</a:t>
            </a:r>
            <a:endParaRPr lang="ru-RU" sz="2800" b="1" dirty="0"/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hlinkClick r:id="rId5" action="ppaction://hlinksldjump"/>
              </a:rPr>
              <a:t>Техника </a:t>
            </a:r>
            <a:r>
              <a:rPr lang="ru-RU" sz="2800" b="1" dirty="0" smtClean="0">
                <a:hlinkClick r:id="rId5" action="ppaction://hlinksldjump"/>
              </a:rPr>
              <a:t>айкидо</a:t>
            </a:r>
            <a:endParaRPr lang="ru-RU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hlinkClick r:id="rId6" action="ppaction://hlinksldjump"/>
              </a:rPr>
              <a:t>Приемы айкидо</a:t>
            </a:r>
            <a:endParaRPr lang="ru-RU" sz="2800" b="1" dirty="0"/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hlinkClick r:id="rId7" action="ppaction://hlinksldjump"/>
              </a:rPr>
              <a:t>Экипировка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hlinkClick r:id="rId8" action="ppaction://hlinksldjump"/>
              </a:rPr>
              <a:t>Оружие</a:t>
            </a:r>
            <a:endParaRPr lang="ru-RU" sz="2800" b="1" dirty="0"/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hlinkClick r:id="rId9" action="ppaction://hlinksldjump"/>
              </a:rPr>
              <a:t>Пояса в </a:t>
            </a:r>
            <a:r>
              <a:rPr lang="ru-RU" sz="2800" b="1" dirty="0" smtClean="0">
                <a:hlinkClick r:id="rId9" action="ppaction://hlinksldjump"/>
              </a:rPr>
              <a:t>айкидо</a:t>
            </a:r>
            <a:endParaRPr lang="ru-RU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hlinkClick r:id="rId10" action="ppaction://hlinksldjump"/>
              </a:rPr>
              <a:t>Тест</a:t>
            </a:r>
            <a:endParaRPr lang="ru-RU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hlinkClick r:id="rId11" action="ppaction://hlinksldjump"/>
              </a:rPr>
              <a:t>Я и айкидо</a:t>
            </a:r>
            <a:endParaRPr lang="ru-RU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hlinkClick r:id="rId12" action="ppaction://hlinksldjump"/>
              </a:rPr>
              <a:t>Конец</a:t>
            </a:r>
            <a:endParaRPr lang="ru-RU" sz="2800" b="1" dirty="0"/>
          </a:p>
          <a:p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15" y="3068960"/>
            <a:ext cx="4006456" cy="318426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39700" dist="114300" dir="2700000" sx="102000" sy="102000" algn="ctr" rotWithShape="0">
              <a:schemeClr val="tx1">
                <a:alpha val="4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 descr="D:\Папки пользователей\Родькин Никита\Айкидо анимация\35650.gif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56" y="1124744"/>
            <a:ext cx="1677393" cy="167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190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70346" y="188640"/>
            <a:ext cx="983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190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PlakatCmpl" pitchFamily="34" charset="-52"/>
              </a:rPr>
              <a:t>История возникновения айкидо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697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Основателем айкидо считается японец </a:t>
            </a:r>
            <a:r>
              <a:rPr lang="ru-RU" b="1" dirty="0" err="1" smtClean="0"/>
              <a:t>Морихей</a:t>
            </a:r>
            <a:r>
              <a:rPr lang="ru-RU" b="1" dirty="0" smtClean="0"/>
              <a:t> </a:t>
            </a:r>
            <a:r>
              <a:rPr lang="ru-RU" b="1" dirty="0" err="1" smtClean="0"/>
              <a:t>Уэсиба</a:t>
            </a:r>
            <a:r>
              <a:rPr lang="ru-RU" b="1" dirty="0" smtClean="0"/>
              <a:t>, а год основания – 1925. Заняться изучением практики мужчину подвигли его болезненность и хилость. За годы освоения древних единоборств </a:t>
            </a:r>
            <a:r>
              <a:rPr lang="ru-RU" b="1" dirty="0" err="1" smtClean="0"/>
              <a:t>Уэсиба</a:t>
            </a:r>
            <a:r>
              <a:rPr lang="ru-RU" b="1" dirty="0" smtClean="0"/>
              <a:t> из слабого и уязвимого ребенка превратился в крепкого, выносливого и мускулистого мужчину.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307" y="2492896"/>
            <a:ext cx="43211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Он создал собственную школу </a:t>
            </a:r>
            <a:r>
              <a:rPr lang="ru-RU" b="1" dirty="0" err="1" smtClean="0"/>
              <a:t>Айкикай</a:t>
            </a:r>
            <a:r>
              <a:rPr lang="ru-RU" b="1" dirty="0" smtClean="0"/>
              <a:t>, которая положила начало боевому искусству под названием айкидо и объединила в себе физическое и духовное развитие. Только после Второй мировой войны </a:t>
            </a:r>
            <a:r>
              <a:rPr lang="ru-RU" b="1" dirty="0" err="1" smtClean="0"/>
              <a:t>Морихей</a:t>
            </a:r>
            <a:r>
              <a:rPr lang="ru-RU" b="1" dirty="0" smtClean="0"/>
              <a:t> обнародовал свое открытие. Сегодня существует множество стилей айкидо, со своими техниками и толкованием. Но главный его принцип – в ходе борьбы заботиться и о нападающем – остается неизменным. 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8"/>
          <a:stretch/>
        </p:blipFill>
        <p:spPr bwMode="auto">
          <a:xfrm>
            <a:off x="755576" y="2301010"/>
            <a:ext cx="3240360" cy="438137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39700" dist="114300" dir="2700000" sx="102000" sy="102000" algn="ctr" rotWithShape="0">
              <a:schemeClr val="tx1">
                <a:alpha val="4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14" y="5993407"/>
            <a:ext cx="8778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195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7220" y="-99392"/>
            <a:ext cx="6676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190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PlakatCmpl" pitchFamily="34" charset="-52"/>
              </a:rPr>
              <a:t>Философия и принципы </a:t>
            </a:r>
          </a:p>
          <a:p>
            <a:pPr algn="ctr"/>
            <a:r>
              <a:rPr lang="ru-RU" sz="3600" dirty="0">
                <a:ln w="190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PlakatCmpl" pitchFamily="34" charset="-52"/>
              </a:rPr>
              <a:t>айкидо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1052736"/>
            <a:ext cx="4824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Это не просто боевое искусство. Это движения, направленные на защиту, а не на атаку. Здесь упор делается на силу разума, а не на физическую силу. Цель айкидо – не победа. Цель айкидо – побудить противника не нападать и перенаправить его агрессию в мирное русло.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323" y="980136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Философия айкидо – равнение на природу, где царит гармония и нет конфликтов. </a:t>
            </a:r>
            <a:r>
              <a:rPr lang="ru-RU" b="1" dirty="0" err="1" smtClean="0"/>
              <a:t>Морихей</a:t>
            </a:r>
            <a:r>
              <a:rPr lang="ru-RU" b="1" dirty="0" smtClean="0"/>
              <a:t> верил, что его учение изменит человечество к лучшему. К основным принципам айкидо относятся: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3980" y="2786656"/>
            <a:ext cx="30818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1) непрерывные спокойные движения и расслабленность,</a:t>
            </a:r>
          </a:p>
          <a:p>
            <a:r>
              <a:rPr lang="ru-RU" b="1" dirty="0" smtClean="0"/>
              <a:t>2) уверенность в себе,</a:t>
            </a:r>
          </a:p>
          <a:p>
            <a:r>
              <a:rPr lang="ru-RU" b="1" dirty="0" smtClean="0"/>
              <a:t>3) постоянный контроль за мышцами,</a:t>
            </a:r>
          </a:p>
          <a:p>
            <a:r>
              <a:rPr lang="ru-RU" b="1" dirty="0" smtClean="0"/>
              <a:t>4) концентрация воли,</a:t>
            </a:r>
          </a:p>
          <a:p>
            <a:r>
              <a:rPr lang="ru-RU" b="1" dirty="0" smtClean="0"/>
              <a:t>5) умение защитить себя,</a:t>
            </a:r>
          </a:p>
          <a:p>
            <a:r>
              <a:rPr lang="ru-RU" b="1" dirty="0" smtClean="0"/>
              <a:t>6) тренировки в хорошем расположении духа,</a:t>
            </a:r>
          </a:p>
          <a:p>
            <a:r>
              <a:rPr lang="ru-RU" b="1" dirty="0" smtClean="0"/>
              <a:t>7) освоение техники по принципу «от простого к сложному». 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08" y="3119152"/>
            <a:ext cx="4896544" cy="32643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39700" dist="114300" dir="2700000" sx="102000" sy="102000" algn="ctr" rotWithShape="0">
              <a:schemeClr val="tx1">
                <a:alpha val="4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265" y="6047381"/>
            <a:ext cx="8778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381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1405" y="260039"/>
            <a:ext cx="3881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190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PlakatCmpl" pitchFamily="34" charset="-52"/>
              </a:rPr>
              <a:t>Стили айкидо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96498"/>
            <a:ext cx="8676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Хотя основатель учения был против выделения разных стилей борьбы, это неминуемо происходило. Ученики </a:t>
            </a:r>
            <a:r>
              <a:rPr lang="ru-RU" b="1" dirty="0" err="1" smtClean="0"/>
              <a:t>Уэсиба</a:t>
            </a:r>
            <a:r>
              <a:rPr lang="ru-RU" b="1" dirty="0" smtClean="0"/>
              <a:t> открывали собственные школы и преподавали практику исходя из собственного ее видения. А после его смерти школы основывались уже учениками его учеников. Поэтому неудивительно, что философия учения, по-разному истолкованная, задавала разные стили.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489634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сегодняшний день известно более тридцати автономных направлений айкидо, среди которых: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96177"/>
            <a:ext cx="27900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err="1" smtClean="0"/>
              <a:t>айкикай</a:t>
            </a:r>
            <a:r>
              <a:rPr lang="ru-RU" b="1" dirty="0" smtClean="0"/>
              <a:t>; 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айкибудо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есинкай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ки</a:t>
            </a:r>
            <a:r>
              <a:rPr lang="ru-RU" b="1" dirty="0" smtClean="0"/>
              <a:t>-айкидо; </a:t>
            </a:r>
          </a:p>
          <a:p>
            <a:r>
              <a:rPr lang="ru-RU" b="1" dirty="0" smtClean="0"/>
              <a:t>томики-</a:t>
            </a:r>
            <a:r>
              <a:rPr lang="ru-RU" b="1" dirty="0" err="1" smtClean="0"/>
              <a:t>рю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ивама-рю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 ай-</a:t>
            </a:r>
            <a:r>
              <a:rPr lang="ru-RU" b="1" dirty="0" err="1" smtClean="0"/>
              <a:t>рю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 традиционное айкидо;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нисио</a:t>
            </a:r>
            <a:r>
              <a:rPr lang="ru-RU" b="1" dirty="0" smtClean="0"/>
              <a:t> </a:t>
            </a:r>
            <a:r>
              <a:rPr lang="ru-RU" b="1" dirty="0" err="1" smtClean="0"/>
              <a:t>будо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кобукан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кокикай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609" y="6002905"/>
            <a:ext cx="8778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59" y="2912149"/>
            <a:ext cx="3183350" cy="392403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39700" dist="114300" dir="2700000" sx="102000" sy="102000" algn="ctr" rotWithShape="0">
              <a:schemeClr val="tx1">
                <a:alpha val="4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 descr="D:\Папки пользователей\Родькин Никита\Айкидо анимация\3567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43" y="3176872"/>
            <a:ext cx="1958157" cy="195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461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7973" y="188639"/>
            <a:ext cx="429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190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PlakatCmpl" pitchFamily="34" charset="-52"/>
              </a:rPr>
              <a:t>Техника айкидо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5292" y="834970"/>
            <a:ext cx="7399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айкидо нет атакующих приемов. Техника айкидо заключается в изучении движений оппонента и предугадывание его дальнейших действий. Итог – разрушение намерений противника за счет поглощения его энергии.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6509" y="2103239"/>
            <a:ext cx="5680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 основным приемам борьбы относятся: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6509" y="2565783"/>
            <a:ext cx="47337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броски;</a:t>
            </a:r>
          </a:p>
          <a:p>
            <a:r>
              <a:rPr lang="ru-RU" b="1" dirty="0" smtClean="0"/>
              <a:t> захваты;</a:t>
            </a:r>
          </a:p>
          <a:p>
            <a:r>
              <a:rPr lang="ru-RU" b="1" dirty="0" smtClean="0"/>
              <a:t> уход с линии атаки;</a:t>
            </a:r>
          </a:p>
          <a:p>
            <a:r>
              <a:rPr lang="ru-RU" b="1" dirty="0" smtClean="0"/>
              <a:t> маневренность;</a:t>
            </a:r>
          </a:p>
          <a:p>
            <a:r>
              <a:rPr lang="ru-RU" b="1" dirty="0" smtClean="0"/>
              <a:t> удары отвлекающего характера.</a:t>
            </a:r>
            <a:endParaRPr lang="ru-RU" b="1" dirty="0"/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753" y="5992813"/>
            <a:ext cx="8778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62" y="2564904"/>
            <a:ext cx="3478281" cy="422463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39700" dist="114300" dir="2700000" sx="102000" sy="102000" algn="ctr" rotWithShape="0">
              <a:schemeClr val="tx1">
                <a:alpha val="4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6509" y="4343265"/>
            <a:ext cx="42665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Техники айкидо делятся на три раздела:</a:t>
            </a:r>
          </a:p>
          <a:p>
            <a:endParaRPr lang="ru-RU" dirty="0"/>
          </a:p>
          <a:p>
            <a:r>
              <a:rPr lang="ru-RU" b="1" dirty="0" err="1"/>
              <a:t>Наге</a:t>
            </a:r>
            <a:r>
              <a:rPr lang="ru-RU" b="1" dirty="0"/>
              <a:t> – бросковые техники.</a:t>
            </a:r>
          </a:p>
          <a:p>
            <a:r>
              <a:rPr lang="ru-RU" b="1" dirty="0" err="1"/>
              <a:t>Осаэ</a:t>
            </a:r>
            <a:r>
              <a:rPr lang="ru-RU" b="1" dirty="0"/>
              <a:t> – техники удержания и контроля.</a:t>
            </a:r>
          </a:p>
          <a:p>
            <a:r>
              <a:rPr lang="ru-RU" b="1" dirty="0" err="1"/>
              <a:t>Кокю</a:t>
            </a:r>
            <a:r>
              <a:rPr lang="ru-RU" b="1" dirty="0"/>
              <a:t>-хо – дыхательные техники.</a:t>
            </a:r>
          </a:p>
        </p:txBody>
      </p:sp>
    </p:spTree>
    <p:extLst>
      <p:ext uri="{BB962C8B-B14F-4D97-AF65-F5344CB8AC3E}">
        <p14:creationId xmlns:p14="http://schemas.microsoft.com/office/powerpoint/2010/main" val="3664921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2213" y="118373"/>
            <a:ext cx="429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90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PlakatCmpl" pitchFamily="34" charset="-52"/>
              </a:rPr>
              <a:t>Приемы айкидо</a:t>
            </a:r>
            <a:endParaRPr lang="ru-RU" sz="3600" dirty="0">
              <a:ln w="1905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PlakatCmpl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2178" y="764704"/>
            <a:ext cx="6659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Суммарно в айкидо более 3000 </a:t>
            </a:r>
            <a:r>
              <a:rPr lang="ru-RU" b="1" dirty="0"/>
              <a:t>приемов. Вот некоторые из них:</a:t>
            </a:r>
            <a:endParaRPr lang="ru-RU" b="1" dirty="0"/>
          </a:p>
        </p:txBody>
      </p:sp>
      <p:pic>
        <p:nvPicPr>
          <p:cNvPr id="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92813"/>
            <a:ext cx="8778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Суми Отош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647058" cy="1980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39700" dist="114300" dir="2700000" sx="102000" sy="102000" algn="ctr" rotWithShape="0">
              <a:schemeClr val="tx1">
                <a:alpha val="4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4433" y="3392776"/>
            <a:ext cx="1357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/>
              <a:t>Ирими-наге</a:t>
            </a:r>
            <a:endParaRPr lang="ru-RU" dirty="0"/>
          </a:p>
        </p:txBody>
      </p:sp>
      <p:pic>
        <p:nvPicPr>
          <p:cNvPr id="1029" name="Picture 5" descr="http://www.aikidoka.ru/uploads/posts/2007-12/1198258679_kotegaeshi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99" y="1412776"/>
            <a:ext cx="2647059" cy="1980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39700" dist="114300" dir="2700000" sx="102000" sy="102000" algn="ctr" rotWithShape="0">
              <a:schemeClr val="tx1">
                <a:alpha val="4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25287" y="3392776"/>
            <a:ext cx="1204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Котэ-</a:t>
            </a:r>
            <a:r>
              <a:rPr lang="ru-RU" dirty="0" err="1"/>
              <a:t>гаэси</a:t>
            </a:r>
            <a:endParaRPr lang="ru-RU" dirty="0"/>
          </a:p>
        </p:txBody>
      </p:sp>
      <p:pic>
        <p:nvPicPr>
          <p:cNvPr id="1031" name="Picture 7" descr="http://www.aikidoka.ru/uploads/posts/2007-12/1198256882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47" y="1412776"/>
            <a:ext cx="1985294" cy="1980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39700" dist="114300" dir="2700000" sx="102000" sy="102000" algn="ctr" rotWithShape="0">
              <a:schemeClr val="tx1">
                <a:alpha val="4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975024" y="3419708"/>
            <a:ext cx="1372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/>
              <a:t>Иккё</a:t>
            </a:r>
            <a:r>
              <a:rPr lang="ru-RU" dirty="0" smtClean="0"/>
              <a:t> -</a:t>
            </a:r>
            <a:r>
              <a:rPr lang="ru-RU" dirty="0" err="1" smtClean="0"/>
              <a:t>омотэ</a:t>
            </a:r>
            <a:endParaRPr lang="ru-RU" dirty="0"/>
          </a:p>
        </p:txBody>
      </p:sp>
      <p:pic>
        <p:nvPicPr>
          <p:cNvPr id="1033" name="Picture 9" descr="http://www.aikidoka.ru/uploads/posts/2007-12/1198256923_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76087"/>
            <a:ext cx="2555938" cy="1980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39700" dist="114300" dir="2700000" sx="102000" sy="102000" algn="ctr" rotWithShape="0">
              <a:schemeClr val="tx1">
                <a:alpha val="4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84105" y="5955448"/>
            <a:ext cx="106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/>
              <a:t>Иккё</a:t>
            </a:r>
            <a:r>
              <a:rPr lang="ru-RU" dirty="0" smtClean="0"/>
              <a:t>-ура</a:t>
            </a:r>
            <a:endParaRPr lang="ru-RU" dirty="0"/>
          </a:p>
        </p:txBody>
      </p:sp>
      <p:pic>
        <p:nvPicPr>
          <p:cNvPr id="1035" name="Picture 11" descr="http://www.aikidoka.ru/uploads/posts/2007-12/1198258666_koshi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164" y="3984868"/>
            <a:ext cx="2065369" cy="1980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39700" dist="114300" dir="2700000" sx="102000" sy="102000" algn="ctr" rotWithShape="0">
              <a:schemeClr val="tx1">
                <a:alpha val="4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034207" y="5973754"/>
            <a:ext cx="121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Коши-</a:t>
            </a:r>
            <a:r>
              <a:rPr lang="ru-RU" dirty="0" err="1" smtClean="0"/>
              <a:t>наге</a:t>
            </a:r>
            <a:endParaRPr lang="ru-RU" dirty="0"/>
          </a:p>
        </p:txBody>
      </p:sp>
      <p:pic>
        <p:nvPicPr>
          <p:cNvPr id="1037" name="Picture 13" descr="http://www.aikidoka.ru/uploads/posts/2007-12/1198261031_hijidor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838" y="3946848"/>
            <a:ext cx="2647059" cy="1980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39700" dist="114300" dir="2700000" sx="102000" sy="102000" algn="ctr" rotWithShape="0">
              <a:schemeClr val="tx1">
                <a:alpha val="4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710179" y="5949280"/>
            <a:ext cx="1407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/>
              <a:t>Хиджи-дори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084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425" y="190381"/>
            <a:ext cx="321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190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PlakatCmpl" pitchFamily="34" charset="-52"/>
              </a:rPr>
              <a:t>Экипировка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44419"/>
            <a:ext cx="9036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Для занятий понадобится спортивная комфортная одежда, позволяющая легко передвигаться, в том числе и на коленях. </a:t>
            </a:r>
            <a:r>
              <a:rPr lang="ru-RU" b="1" dirty="0" smtClean="0"/>
              <a:t>Обувь </a:t>
            </a:r>
            <a:r>
              <a:rPr lang="ru-RU" b="1" dirty="0"/>
              <a:t>в айкидо нужна только для того, чтобы дойти до татами: сама практика проходит босиком. Серьезный подход к айкидо требует приобретения специальной одежды – </a:t>
            </a:r>
            <a:r>
              <a:rPr lang="ru-RU" b="1" dirty="0" err="1"/>
              <a:t>кэйгори</a:t>
            </a:r>
            <a:r>
              <a:rPr lang="ru-RU" b="1" dirty="0"/>
              <a:t>, так называется кимоно для айкидо.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27884" y="2708920"/>
            <a:ext cx="385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/>
              <a:t>Кэйгори</a:t>
            </a:r>
            <a:r>
              <a:rPr lang="ru-RU" b="1" u="sng" dirty="0"/>
              <a:t> состоит из трех элементов</a:t>
            </a:r>
            <a:r>
              <a:rPr lang="ru-RU" b="1" u="sng" dirty="0" smtClean="0"/>
              <a:t>:</a:t>
            </a:r>
            <a:endParaRPr lang="ru-RU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46124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Плотный </a:t>
            </a:r>
            <a:r>
              <a:rPr lang="ru-RU" b="1" dirty="0"/>
              <a:t>многослойный пояс – «оби</a:t>
            </a:r>
            <a:r>
              <a:rPr lang="ru-RU" b="1" dirty="0" smtClean="0"/>
              <a:t>». </a:t>
            </a:r>
            <a:endParaRPr lang="ru-RU" b="1" dirty="0"/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92813"/>
            <a:ext cx="8778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Родькин Никита\Downloads\keykog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4600" l="2600" r="49400">
                        <a14:foregroundMark x1="39800" y1="15600" x2="44000" y2="40600"/>
                        <a14:foregroundMark x1="38400" y1="12400" x2="44400" y2="20800"/>
                        <a14:foregroundMark x1="43400" y1="15600" x2="43400" y2="15600"/>
                        <a14:backgroundMark x1="28800" y1="68600" x2="28800" y2="68600"/>
                        <a14:backgroundMark x1="28400" y1="66800" x2="28400" y2="66800"/>
                        <a14:backgroundMark x1="37800" y1="36600" x2="37800" y2="36600"/>
                        <a14:backgroundMark x1="37400" y1="33000" x2="37400" y2="33000"/>
                        <a14:backgroundMark x1="15600" y1="44000" x2="15600" y2="4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1" t="2400" r="51199" b="6153"/>
          <a:stretch/>
        </p:blipFill>
        <p:spPr bwMode="auto">
          <a:xfrm flipH="1">
            <a:off x="1214437" y="2044748"/>
            <a:ext cx="2143126" cy="435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H="1" flipV="1">
            <a:off x="2771800" y="5229202"/>
            <a:ext cx="958229" cy="50405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987824" y="3483676"/>
            <a:ext cx="1080120" cy="1613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3059832" y="3997925"/>
            <a:ext cx="1008112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995936" y="34836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Куртка </a:t>
            </a:r>
            <a:r>
              <a:rPr lang="ru-RU" b="1" dirty="0"/>
              <a:t>– «</a:t>
            </a:r>
            <a:r>
              <a:rPr lang="ru-RU" b="1" dirty="0" err="1"/>
              <a:t>уваги</a:t>
            </a:r>
            <a:r>
              <a:rPr lang="ru-RU" b="1" dirty="0" smtClean="0"/>
              <a:t>».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730029" y="5270395"/>
            <a:ext cx="322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Хлопчатобумажные штаны, усиленные </a:t>
            </a:r>
            <a:r>
              <a:rPr lang="ru-RU" b="1" dirty="0"/>
              <a:t>в коленных суставах, – «</a:t>
            </a:r>
            <a:r>
              <a:rPr lang="ru-RU" b="1" dirty="0" err="1"/>
              <a:t>дзубон</a:t>
            </a:r>
            <a:r>
              <a:rPr lang="ru-RU" b="1" dirty="0" smtClean="0"/>
              <a:t>».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77157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6782" y="190381"/>
            <a:ext cx="2175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190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PlakatCmpl" pitchFamily="34" charset="-52"/>
              </a:rPr>
              <a:t>Оружие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4016" y="1052736"/>
            <a:ext cx="4067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Айкидо предполагает использование целого ряда оружия, среди </a:t>
            </a:r>
            <a:r>
              <a:rPr lang="ru-RU" b="1" dirty="0" smtClean="0"/>
              <a:t>которого: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7760" y="4726317"/>
            <a:ext cx="3396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«ТАНТО» </a:t>
            </a:r>
            <a:r>
              <a:rPr lang="ru-RU" b="1" i="1" dirty="0"/>
              <a:t>– деревянный нож или «кинжал самурая</a:t>
            </a:r>
            <a:r>
              <a:rPr lang="ru-RU" b="1" i="1" dirty="0" smtClean="0"/>
              <a:t>».</a:t>
            </a:r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92813"/>
            <a:ext cx="8778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4475" y="2811372"/>
            <a:ext cx="3396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«БОККЕН</a:t>
            </a:r>
            <a:r>
              <a:rPr lang="ru-RU" b="1" i="1" dirty="0" smtClean="0"/>
              <a:t>» </a:t>
            </a:r>
            <a:r>
              <a:rPr lang="ru-RU" b="1" i="1" dirty="0"/>
              <a:t>– японский меч из дуба, который в зависимости от цели может быть гибким, с толстой рукоятью или с утолщенным </a:t>
            </a:r>
            <a:r>
              <a:rPr lang="ru-RU" b="1" i="1" dirty="0" smtClean="0"/>
              <a:t>лезвием.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9748" y="2141662"/>
            <a:ext cx="3396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«ДЗЕ» </a:t>
            </a:r>
            <a:r>
              <a:rPr lang="ru-RU" b="1" i="1" dirty="0"/>
              <a:t>– деревянный </a:t>
            </a:r>
            <a:r>
              <a:rPr lang="ru-RU" b="1" i="1" dirty="0" smtClean="0"/>
              <a:t>шест.</a:t>
            </a:r>
          </a:p>
          <a:p>
            <a:r>
              <a:rPr lang="ru-RU" b="1" i="1" dirty="0" smtClean="0"/>
              <a:t> </a:t>
            </a:r>
            <a:endParaRPr lang="ru-RU" b="1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34" b="69079" l="35362" r="90625">
                        <a14:foregroundMark x1="58224" y1="26974" x2="66941" y2="46875"/>
                        <a14:foregroundMark x1="72039" y1="57566" x2="75329" y2="65132"/>
                        <a14:foregroundMark x1="83224" y1="45559" x2="88816" y2="64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69" t="5289" r="42682" b="30802"/>
          <a:stretch/>
        </p:blipFill>
        <p:spPr bwMode="auto">
          <a:xfrm>
            <a:off x="5580112" y="692696"/>
            <a:ext cx="2033127" cy="5919860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34" b="69079" l="35362" r="90625">
                        <a14:foregroundMark x1="58224" y1="26974" x2="66941" y2="46875"/>
                        <a14:foregroundMark x1="72039" y1="57566" x2="75329" y2="65132"/>
                        <a14:foregroundMark x1="83224" y1="45559" x2="88816" y2="64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67" t="35692" r="9368" b="30802"/>
          <a:stretch/>
        </p:blipFill>
        <p:spPr bwMode="auto">
          <a:xfrm>
            <a:off x="6088602" y="1844824"/>
            <a:ext cx="1016146" cy="2776101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34" b="69079" l="35362" r="90625">
                        <a14:foregroundMark x1="58224" y1="26974" x2="66941" y2="46875"/>
                        <a14:foregroundMark x1="72039" y1="57566" x2="75329" y2="65132"/>
                        <a14:foregroundMark x1="83224" y1="45559" x2="88816" y2="64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56" t="5289" r="18692" b="30802"/>
          <a:stretch/>
        </p:blipFill>
        <p:spPr bwMode="auto">
          <a:xfrm>
            <a:off x="5948603" y="190381"/>
            <a:ext cx="2157128" cy="5353457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Папки пользователей\Родькин Никита\Айкидо анимация\3564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145" y="4923772"/>
            <a:ext cx="1513458" cy="150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782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887</Words>
  <Application>Microsoft Office PowerPoint</Application>
  <PresentationFormat>Экран (4:3)</PresentationFormat>
  <Paragraphs>114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a_PlakatCmpl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Родькин Никита</dc:creator>
  <cp:lastModifiedBy>Vladimir</cp:lastModifiedBy>
  <cp:revision>77</cp:revision>
  <dcterms:created xsi:type="dcterms:W3CDTF">2022-03-20T05:08:31Z</dcterms:created>
  <dcterms:modified xsi:type="dcterms:W3CDTF">2022-05-18T23:24:37Z</dcterms:modified>
</cp:coreProperties>
</file>