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4" r:id="rId5"/>
    <p:sldId id="265" r:id="rId6"/>
    <p:sldId id="266" r:id="rId7"/>
    <p:sldId id="263" r:id="rId8"/>
    <p:sldId id="262" r:id="rId9"/>
    <p:sldId id="272" r:id="rId10"/>
    <p:sldId id="259" r:id="rId11"/>
    <p:sldId id="271" r:id="rId12"/>
    <p:sldId id="260" r:id="rId13"/>
    <p:sldId id="261" r:id="rId14"/>
    <p:sldId id="273" r:id="rId15"/>
  </p:sldIdLst>
  <p:sldSz cx="9144000" cy="5143500" type="screen16x9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AGPresquire" pitchFamily="2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9EA"/>
    <a:srgbClr val="CCFF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 autoAdjust="0"/>
    <p:restoredTop sz="90647" autoAdjust="0"/>
  </p:normalViewPr>
  <p:slideViewPr>
    <p:cSldViewPr snapToGrid="0">
      <p:cViewPr>
        <p:scale>
          <a:sx n="95" d="100"/>
          <a:sy n="95" d="100"/>
        </p:scale>
        <p:origin x="-466" y="-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C67CE-4BC2-4885-AC43-920837D5F512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B3A03-6A5D-4320-B541-907F051F95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D0E5-914A-44D6-9B25-90F39BC6FDAB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F8C5-8A43-4D86-8118-F0C150192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054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D0E5-914A-44D6-9B25-90F39BC6FDAB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F8C5-8A43-4D86-8118-F0C150192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06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D0E5-914A-44D6-9B25-90F39BC6FDAB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F8C5-8A43-4D86-8118-F0C150192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75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D0E5-914A-44D6-9B25-90F39BC6FDAB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F8C5-8A43-4D86-8118-F0C150192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57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D0E5-914A-44D6-9B25-90F39BC6FDAB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F8C5-8A43-4D86-8118-F0C150192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02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D0E5-914A-44D6-9B25-90F39BC6FDAB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F8C5-8A43-4D86-8118-F0C150192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202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D0E5-914A-44D6-9B25-90F39BC6FDAB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F8C5-8A43-4D86-8118-F0C150192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992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D0E5-914A-44D6-9B25-90F39BC6FDAB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F8C5-8A43-4D86-8118-F0C150192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68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D0E5-914A-44D6-9B25-90F39BC6FDAB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F8C5-8A43-4D86-8118-F0C150192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75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D0E5-914A-44D6-9B25-90F39BC6FDAB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F8C5-8A43-4D86-8118-F0C150192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10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D0E5-914A-44D6-9B25-90F39BC6FDAB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DF8C5-8A43-4D86-8118-F0C150192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13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6D0E5-914A-44D6-9B25-90F39BC6FDAB}" type="datetimeFigureOut">
              <a:rPr lang="ru-RU" smtClean="0"/>
              <a:t>18.05.2022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DF8C5-8A43-4D86-8118-F0C150192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99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25.png"/><Relationship Id="rId2" Type="http://schemas.openxmlformats.org/officeDocument/2006/relationships/image" Target="../media/image1.jpg"/><Relationship Id="rId16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openxmlformats.org/officeDocument/2006/relationships/slide" Target="slide2.xml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4.xml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12" Type="http://schemas.openxmlformats.org/officeDocument/2006/relationships/slide" Target="slide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13.xml"/><Relationship Id="rId10" Type="http://schemas.openxmlformats.org/officeDocument/2006/relationships/slide" Target="slide7.xml"/><Relationship Id="rId4" Type="http://schemas.microsoft.com/office/2007/relationships/hdphoto" Target="../media/hdphoto1.wdp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0737" y="428102"/>
            <a:ext cx="4709988" cy="1102519"/>
          </a:xfrm>
        </p:spPr>
        <p:txBody>
          <a:bodyPr>
            <a:noAutofit/>
          </a:bodyPr>
          <a:lstStyle/>
          <a:p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GPresquire" pitchFamily="2" charset="0"/>
                <a:ea typeface="+mn-ea"/>
                <a:cs typeface="Adobe Arabic" pitchFamily="18" charset="-78"/>
              </a:rPr>
              <a:t>Да здравствует </a:t>
            </a:r>
            <a:b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GPresquire" pitchFamily="2" charset="0"/>
                <a:ea typeface="+mn-ea"/>
                <a:cs typeface="Adobe Arabic" pitchFamily="18" charset="-78"/>
              </a:rPr>
            </a:br>
            <a:r>
              <a:rPr lang="ru-RU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GPresquire" pitchFamily="2" charset="0"/>
                <a:ea typeface="+mn-ea"/>
                <a:cs typeface="Adobe Arabic" pitchFamily="18" charset="-78"/>
              </a:rPr>
              <a:t>футбол!</a:t>
            </a:r>
            <a:endParaRPr lang="ru-RU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GPresquire" pitchFamily="2" charset="0"/>
              <a:ea typeface="+mn-ea"/>
              <a:cs typeface="Adobe Arabic" pitchFamily="18" charset="-78"/>
            </a:endParaRPr>
          </a:p>
        </p:txBody>
      </p:sp>
      <p:pic>
        <p:nvPicPr>
          <p:cNvPr id="3074" name="Picture 2" descr="C:\Users\Дмитрий\Downloads\баоба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450" y="2570599"/>
            <a:ext cx="19050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Алексин - Футбол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4757" y="428102"/>
            <a:ext cx="609600" cy="6096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4723249"/>
            <a:ext cx="9144000" cy="0"/>
          </a:xfrm>
          <a:prstGeom prst="line">
            <a:avLst/>
          </a:prstGeom>
          <a:ln w="73025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" y="4780548"/>
            <a:ext cx="899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Автор: Климов Дмитрий (7 класс), руководитель Васильева Н.А., МАУДО «</a:t>
            </a:r>
            <a:r>
              <a:rPr lang="ru-RU" sz="1600" dirty="0" err="1" smtClean="0">
                <a:solidFill>
                  <a:schemeClr val="bg1"/>
                </a:solidFill>
              </a:rPr>
              <a:t>ДДюТ</a:t>
            </a:r>
            <a:r>
              <a:rPr lang="ru-RU" sz="1600" dirty="0" smtClean="0">
                <a:solidFill>
                  <a:schemeClr val="bg1"/>
                </a:solidFill>
              </a:rPr>
              <a:t> г. Владимира» 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6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7288E-6 L 1.18229 0.0055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5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516" y="178172"/>
            <a:ext cx="8712968" cy="480653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GPresquire" pitchFamily="2" charset="0"/>
            </a:endParaRPr>
          </a:p>
          <a:p>
            <a:pPr algn="ctr"/>
            <a:endParaRPr lang="ru-RU" dirty="0">
              <a:latin typeface="AGPresquire" pitchFamily="2" charset="0"/>
            </a:endParaRPr>
          </a:p>
          <a:p>
            <a:pPr algn="ctr"/>
            <a:endParaRPr lang="ru-RU" dirty="0">
              <a:latin typeface="AGPresquire" pitchFamily="2" charset="0"/>
            </a:endParaRPr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851773" y="-140364"/>
            <a:ext cx="2520281" cy="348001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GPresquir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121" y="603289"/>
            <a:ext cx="159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GPresquire" pitchFamily="2" charset="0"/>
                <a:cs typeface="Adobe Arabic" pitchFamily="18" charset="-78"/>
              </a:rPr>
              <a:t>Клубы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95145" y="328473"/>
            <a:ext cx="5232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GPresquire" pitchFamily="2" charset="0"/>
              </a:rPr>
              <a:t>По данным ФИФА в России на 2022 насчитывается 95 клубов. И это 5-й показатель в мире. </a:t>
            </a:r>
            <a:r>
              <a:rPr lang="ru-RU" dirty="0" smtClean="0">
                <a:latin typeface="AGPresquire" pitchFamily="2" charset="0"/>
              </a:rPr>
              <a:t>Вот топ 10 лучших клубов России:</a:t>
            </a:r>
          </a:p>
          <a:p>
            <a:r>
              <a:rPr lang="ru-RU" dirty="0">
                <a:latin typeface="AGPresquire" pitchFamily="2" charset="0"/>
              </a:rPr>
              <a:t>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59" y="2132615"/>
            <a:ext cx="2520000" cy="176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7831" y="3420937"/>
            <a:ext cx="2077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Динамо </a:t>
            </a:r>
            <a:r>
              <a:rPr lang="ru-RU" dirty="0">
                <a:latin typeface="AGPresquire" pitchFamily="2" charset="0"/>
              </a:rPr>
              <a:t>(Москва)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894" y="2694995"/>
            <a:ext cx="202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ЦСКА (Москва)</a:t>
            </a:r>
            <a:endParaRPr lang="ru-RU" dirty="0">
              <a:latin typeface="AGPresquir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9534" y="1344136"/>
            <a:ext cx="209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Спартак </a:t>
            </a:r>
            <a:r>
              <a:rPr lang="ru-RU" dirty="0">
                <a:latin typeface="AGPresquire" pitchFamily="2" charset="0"/>
              </a:rPr>
              <a:t>(Москва</a:t>
            </a:r>
            <a:r>
              <a:rPr lang="ru-RU" dirty="0" smtClean="0">
                <a:latin typeface="AGPresquire" pitchFamily="2" charset="0"/>
              </a:rPr>
              <a:t>)</a:t>
            </a:r>
            <a:endParaRPr lang="ru-RU" dirty="0">
              <a:latin typeface="AGPresquire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26643" y="3331759"/>
            <a:ext cx="1725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Рубин (Казань</a:t>
            </a:r>
            <a:r>
              <a:rPr lang="ru-RU" dirty="0">
                <a:latin typeface="AGPresquire" pitchFamily="2" charset="0"/>
              </a:rPr>
              <a:t>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46293" y="4277796"/>
            <a:ext cx="2497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0000"/>
                </a:solidFill>
                <a:latin typeface="AGPresquire" pitchFamily="2" charset="0"/>
              </a:rPr>
              <a:t>Алания (Владикавказ</a:t>
            </a:r>
            <a:r>
              <a:rPr lang="ru-RU" dirty="0">
                <a:solidFill>
                  <a:srgbClr val="000000"/>
                </a:solidFill>
                <a:latin typeface="AGPresquire" pitchFamily="2" charset="0"/>
              </a:rPr>
              <a:t>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05072" y="2260841"/>
            <a:ext cx="1891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GPresquire" pitchFamily="2" charset="0"/>
              </a:rPr>
              <a:t>Ахмат (Грозный</a:t>
            </a:r>
            <a:r>
              <a:rPr lang="ru-RU" dirty="0">
                <a:solidFill>
                  <a:srgbClr val="000000"/>
                </a:solidFill>
                <a:latin typeface="AGPresquire" pitchFamily="2" charset="0"/>
              </a:rPr>
              <a:t>)</a:t>
            </a:r>
            <a:endParaRPr lang="ru-RU" dirty="0">
              <a:latin typeface="AGPresquire" pitchFamily="2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2656" y="2887780"/>
            <a:ext cx="2955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0000"/>
                </a:solidFill>
                <a:latin typeface="AGPresquire" pitchFamily="2" charset="0"/>
              </a:rPr>
              <a:t>СКА </a:t>
            </a:r>
            <a:r>
              <a:rPr lang="ru-RU" dirty="0">
                <a:solidFill>
                  <a:srgbClr val="000000"/>
                </a:solidFill>
                <a:latin typeface="AGPresquire" pitchFamily="2" charset="0"/>
              </a:rPr>
              <a:t>(Ростов-на-Дону)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34219" y="2183532"/>
            <a:ext cx="2110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srgbClr val="000000"/>
                </a:solidFill>
                <a:latin typeface="AGPresquire" pitchFamily="2" charset="0"/>
              </a:rPr>
              <a:t>Торпедо </a:t>
            </a:r>
            <a:r>
              <a:rPr lang="ru-RU" dirty="0">
                <a:solidFill>
                  <a:srgbClr val="000000"/>
                </a:solidFill>
                <a:latin typeface="AGPresquire" pitchFamily="2" charset="0"/>
              </a:rPr>
              <a:t>(Москва)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3898710"/>
            <a:ext cx="3486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000000"/>
                </a:solidFill>
                <a:latin typeface="AGPresquire" pitchFamily="2" charset="0"/>
              </a:rPr>
              <a:t>Зенит </a:t>
            </a:r>
            <a:r>
              <a:rPr lang="ru-RU" dirty="0">
                <a:solidFill>
                  <a:srgbClr val="000000"/>
                </a:solidFill>
                <a:latin typeface="AGPresquire" pitchFamily="2" charset="0"/>
              </a:rPr>
              <a:t>(Санкт-Петербург)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892778" y="1750150"/>
            <a:ext cx="2415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0000"/>
                </a:solidFill>
                <a:latin typeface="AGPresquire" pitchFamily="2" charset="0"/>
              </a:rPr>
              <a:t>Локомотив </a:t>
            </a:r>
            <a:r>
              <a:rPr lang="ru-RU" dirty="0">
                <a:solidFill>
                  <a:srgbClr val="000000"/>
                </a:solidFill>
                <a:latin typeface="AGPresquire" pitchFamily="2" charset="0"/>
              </a:rPr>
              <a:t>(Москва)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7000" y1="16346" x2="47000" y2="16346"/>
                        <a14:foregroundMark x1="47000" y1="13846" x2="46000" y2="18077"/>
                        <a14:foregroundMark x1="39333" y1="15769" x2="41000" y2="16731"/>
                        <a14:backgroundMark x1="43000" y1="37692" x2="43000" y2="37692"/>
                        <a14:backgroundMark x1="36889" y1="70962" x2="36889" y2="70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08" t="8784" r="42584" b="10074"/>
          <a:stretch/>
        </p:blipFill>
        <p:spPr bwMode="auto">
          <a:xfrm>
            <a:off x="5588321" y="1362216"/>
            <a:ext cx="2520000" cy="411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2308" y1="73438" x2="56923" y2="86250"/>
                        <a14:foregroundMark x1="70000" y1="8750" x2="78077" y2="1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59" y="1462796"/>
            <a:ext cx="2520000" cy="310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59" y="1356666"/>
            <a:ext cx="2520000" cy="331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59" y="1293565"/>
            <a:ext cx="2520000" cy="3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59" y="2415215"/>
            <a:ext cx="2520000" cy="119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12424" r="9556" b="9941"/>
          <a:stretch/>
        </p:blipFill>
        <p:spPr bwMode="auto">
          <a:xfrm>
            <a:off x="5658659" y="1790820"/>
            <a:ext cx="2520000" cy="244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59" y="1320232"/>
            <a:ext cx="2520000" cy="338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59" y="1293666"/>
            <a:ext cx="2520000" cy="343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59" y="1500052"/>
            <a:ext cx="2520000" cy="302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>
            <a:hlinkClick r:id="rId15" action="ppaction://hlinksldjump"/>
          </p:cNvPr>
          <p:cNvSpPr txBox="1"/>
          <p:nvPr/>
        </p:nvSpPr>
        <p:spPr>
          <a:xfrm>
            <a:off x="7619392" y="47412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Содержание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  <p:sp>
        <p:nvSpPr>
          <p:cNvPr id="27" name="TextBox 26">
            <a:hlinkClick r:id="rId16" action="ppaction://hlinksldjump"/>
          </p:cNvPr>
          <p:cNvSpPr txBox="1"/>
          <p:nvPr/>
        </p:nvSpPr>
        <p:spPr>
          <a:xfrm>
            <a:off x="6462830" y="4741282"/>
            <a:ext cx="91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Далее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28587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516" y="168484"/>
            <a:ext cx="8712968" cy="480653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1" y="2032000"/>
            <a:ext cx="2402313" cy="27610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97882" y="1363319"/>
            <a:ext cx="53460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GPresquire" pitchFamily="2" charset="0"/>
              </a:rPr>
              <a:t>Высшее достижение в Кубке СССР — 1/16 </a:t>
            </a:r>
            <a:r>
              <a:rPr lang="ru-RU" dirty="0" smtClean="0">
                <a:latin typeface="AGPresquire" pitchFamily="2" charset="0"/>
              </a:rPr>
              <a:t>финала. </a:t>
            </a:r>
          </a:p>
          <a:p>
            <a:r>
              <a:rPr lang="ru-RU" dirty="0" smtClean="0">
                <a:latin typeface="AGPresquire" pitchFamily="2" charset="0"/>
              </a:rPr>
              <a:t>Высшее </a:t>
            </a:r>
            <a:r>
              <a:rPr lang="ru-RU" dirty="0">
                <a:latin typeface="AGPresquire" pitchFamily="2" charset="0"/>
              </a:rPr>
              <a:t>достижение в Кубке России — 1/8 </a:t>
            </a:r>
            <a:r>
              <a:rPr lang="ru-RU" dirty="0" smtClean="0">
                <a:latin typeface="AGPresquire" pitchFamily="2" charset="0"/>
              </a:rPr>
              <a:t>финала. </a:t>
            </a:r>
          </a:p>
          <a:p>
            <a:r>
              <a:rPr lang="ru-RU" dirty="0" smtClean="0">
                <a:latin typeface="AGPresquire" pitchFamily="2" charset="0"/>
              </a:rPr>
              <a:t>Лучшие </a:t>
            </a:r>
            <a:r>
              <a:rPr lang="ru-RU" dirty="0">
                <a:latin typeface="AGPresquire" pitchFamily="2" charset="0"/>
              </a:rPr>
              <a:t>бомбардиры — Дмитрий </a:t>
            </a:r>
            <a:r>
              <a:rPr lang="ru-RU" dirty="0" err="1">
                <a:latin typeface="AGPresquire" pitchFamily="2" charset="0"/>
              </a:rPr>
              <a:t>Вязьмикин</a:t>
            </a:r>
            <a:r>
              <a:rPr lang="ru-RU" dirty="0">
                <a:latin typeface="AGPresquire" pitchFamily="2" charset="0"/>
              </a:rPr>
              <a:t> (</a:t>
            </a:r>
            <a:r>
              <a:rPr lang="ru-RU" dirty="0" smtClean="0">
                <a:latin typeface="AGPresquire" pitchFamily="2" charset="0"/>
              </a:rPr>
              <a:t>146 забитых мячей).</a:t>
            </a:r>
          </a:p>
          <a:p>
            <a:r>
              <a:rPr lang="ru-RU" dirty="0" smtClean="0">
                <a:latin typeface="AGPresquire" pitchFamily="2" charset="0"/>
              </a:rPr>
              <a:t>Рекордсмен </a:t>
            </a:r>
            <a:r>
              <a:rPr lang="ru-RU" dirty="0">
                <a:latin typeface="AGPresquire" pitchFamily="2" charset="0"/>
              </a:rPr>
              <a:t>за сезон — Дмитрий </a:t>
            </a:r>
            <a:r>
              <a:rPr lang="ru-RU" dirty="0" err="1">
                <a:latin typeface="AGPresquire" pitchFamily="2" charset="0"/>
              </a:rPr>
              <a:t>Вязьмикин</a:t>
            </a:r>
            <a:r>
              <a:rPr lang="ru-RU" dirty="0">
                <a:latin typeface="AGPresquire" pitchFamily="2" charset="0"/>
              </a:rPr>
              <a:t> (25 мячей, 2004).</a:t>
            </a:r>
          </a:p>
          <a:p>
            <a:r>
              <a:rPr lang="ru-RU" dirty="0">
                <a:latin typeface="AGPresquire" pitchFamily="2" charset="0"/>
              </a:rPr>
              <a:t>Рекордсмен за матч — 6 мячей — Дмитрий </a:t>
            </a:r>
            <a:r>
              <a:rPr lang="ru-RU" dirty="0" err="1">
                <a:latin typeface="AGPresquire" pitchFamily="2" charset="0"/>
              </a:rPr>
              <a:t>Вязьмикин</a:t>
            </a:r>
            <a:r>
              <a:rPr lang="ru-RU" dirty="0">
                <a:latin typeface="AGPresquire" pitchFamily="2" charset="0"/>
              </a:rPr>
              <a:t> («Торпедо» — «</a:t>
            </a:r>
            <a:r>
              <a:rPr lang="ru-RU" dirty="0" err="1">
                <a:latin typeface="AGPresquire" pitchFamily="2" charset="0"/>
              </a:rPr>
              <a:t>Техинвест</a:t>
            </a:r>
            <a:r>
              <a:rPr lang="ru-RU" dirty="0">
                <a:latin typeface="AGPresquire" pitchFamily="2" charset="0"/>
              </a:rPr>
              <a:t>-М» — 6:1, 1994).</a:t>
            </a:r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851773" y="-140364"/>
            <a:ext cx="2520281" cy="348001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60616" y="339503"/>
            <a:ext cx="27735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GPresquire" pitchFamily="2" charset="0"/>
                <a:cs typeface="Adobe Arabic" pitchFamily="18" charset="-78"/>
              </a:rPr>
              <a:t>Клуб Влади-</a:t>
            </a:r>
          </a:p>
          <a:p>
            <a:r>
              <a:rPr lang="ru-RU" sz="2800" b="1" dirty="0" smtClean="0">
                <a:latin typeface="AGPresquire" pitchFamily="2" charset="0"/>
                <a:cs typeface="Adobe Arabic" pitchFamily="18" charset="-78"/>
              </a:rPr>
              <a:t>мирской</a:t>
            </a:r>
          </a:p>
          <a:p>
            <a:r>
              <a:rPr lang="ru-RU" sz="2800" b="1" dirty="0" smtClean="0">
                <a:latin typeface="AGPresquire" pitchFamily="2" charset="0"/>
                <a:cs typeface="Adobe Arabic" pitchFamily="18" charset="-78"/>
              </a:rPr>
              <a:t>области</a:t>
            </a:r>
            <a:endParaRPr lang="ru-RU" sz="2800" b="1" dirty="0">
              <a:latin typeface="AGPresquire" pitchFamily="2" charset="0"/>
              <a:cs typeface="Adobe Arabic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2242" y="1386602"/>
            <a:ext cx="34768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GPresquire" pitchFamily="2" charset="0"/>
              </a:rPr>
              <a:t>«</a:t>
            </a:r>
            <a:r>
              <a:rPr lang="ru-RU" dirty="0" err="1">
                <a:latin typeface="AGPresquire" pitchFamily="2" charset="0"/>
              </a:rPr>
              <a:t>Торпе́до</a:t>
            </a:r>
            <a:r>
              <a:rPr lang="ru-RU" dirty="0">
                <a:latin typeface="AGPresquire" pitchFamily="2" charset="0"/>
              </a:rPr>
              <a:t>» — советский и российский футбольный клуб из Владимира. Основан в 1959 году. Цвета чёрно-белые</a:t>
            </a:r>
            <a:r>
              <a:rPr lang="ru-RU" dirty="0" smtClean="0">
                <a:latin typeface="AGPresquire" pitchFamily="2" charset="0"/>
              </a:rPr>
              <a:t>.</a:t>
            </a:r>
          </a:p>
          <a:p>
            <a:r>
              <a:rPr lang="ru-RU" dirty="0">
                <a:latin typeface="AGPresquire" pitchFamily="2" charset="0"/>
              </a:rPr>
              <a:t> </a:t>
            </a:r>
            <a:r>
              <a:rPr lang="ru-RU" dirty="0" smtClean="0">
                <a:latin typeface="AGPresquire" pitchFamily="2" charset="0"/>
              </a:rPr>
              <a:t>Раньше этот клуб назывался по другому:</a:t>
            </a:r>
          </a:p>
          <a:p>
            <a:r>
              <a:rPr lang="ru-RU" dirty="0">
                <a:latin typeface="AGPresquire" pitchFamily="2" charset="0"/>
              </a:rPr>
              <a:t>1959 — «Труд»</a:t>
            </a:r>
          </a:p>
          <a:p>
            <a:r>
              <a:rPr lang="ru-RU" dirty="0">
                <a:latin typeface="AGPresquire" pitchFamily="2" charset="0"/>
              </a:rPr>
              <a:t>1960—1968 — «Трактор»</a:t>
            </a:r>
          </a:p>
          <a:p>
            <a:r>
              <a:rPr lang="ru-RU" dirty="0">
                <a:latin typeface="AGPresquire" pitchFamily="2" charset="0"/>
              </a:rPr>
              <a:t>1969—1972 — «Мотор»</a:t>
            </a:r>
          </a:p>
          <a:p>
            <a:r>
              <a:rPr lang="ru-RU" dirty="0" smtClean="0">
                <a:latin typeface="AGPresquire" pitchFamily="2" charset="0"/>
              </a:rPr>
              <a:t>И с 1973 стал называться «Торпедо».</a:t>
            </a:r>
            <a:endParaRPr lang="ru-RU" dirty="0">
              <a:latin typeface="AGPresquire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0963" y="55904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История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2309" y="570335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Рекорды и достижения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7619392" y="476534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Содержание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6462830" y="4765345"/>
            <a:ext cx="91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Далее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0281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516" y="168484"/>
            <a:ext cx="8712968" cy="480653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>
              <a:solidFill>
                <a:srgbClr val="000000"/>
              </a:solidFill>
              <a:latin typeface="AGPresquire" pitchFamily="2" charset="0"/>
            </a:endParaRPr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851773" y="-140364"/>
            <a:ext cx="2520281" cy="348001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61568" y="467294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GPresquire" pitchFamily="2" charset="0"/>
                <a:cs typeface="Adobe Arabic" pitchFamily="18" charset="-78"/>
              </a:rPr>
              <a:t>Лиги </a:t>
            </a:r>
            <a:r>
              <a:rPr lang="ru-RU" sz="2800" b="1" dirty="0">
                <a:latin typeface="AGPresquire" pitchFamily="2" charset="0"/>
                <a:cs typeface="Adobe Arabic" pitchFamily="18" charset="-78"/>
              </a:rPr>
              <a:t>клубов</a:t>
            </a:r>
          </a:p>
        </p:txBody>
      </p:sp>
      <p:sp>
        <p:nvSpPr>
          <p:cNvPr id="9" name="TextBox 8">
            <a:hlinkClick r:id="rId3" action="ppaction://hlinksldjump"/>
          </p:cNvPr>
          <p:cNvSpPr txBox="1"/>
          <p:nvPr/>
        </p:nvSpPr>
        <p:spPr>
          <a:xfrm>
            <a:off x="7619392" y="47412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Содержание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  <p:sp>
        <p:nvSpPr>
          <p:cNvPr id="6" name="AutoShape 4" descr="https://1fnl.ru/upload/image/08122020_log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1fnl.ru/upload/image/08122020_logo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https://1fnl.ru/upload/image/08122020_logo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450242" y="555526"/>
            <a:ext cx="52949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Такое </a:t>
            </a:r>
            <a:r>
              <a:rPr lang="ru-RU" dirty="0">
                <a:latin typeface="AGPresquire" pitchFamily="2" charset="0"/>
              </a:rPr>
              <a:t>количество команд предполагает </a:t>
            </a:r>
            <a:r>
              <a:rPr lang="ru-RU" dirty="0" smtClean="0">
                <a:latin typeface="AGPresquire" pitchFamily="2" charset="0"/>
              </a:rPr>
              <a:t>множество </a:t>
            </a:r>
            <a:r>
              <a:rPr lang="ru-RU" dirty="0">
                <a:latin typeface="AGPresquire" pitchFamily="2" charset="0"/>
              </a:rPr>
              <a:t>лиг, в которых задействованы </a:t>
            </a:r>
            <a:r>
              <a:rPr lang="ru-RU" dirty="0" smtClean="0">
                <a:latin typeface="AGPresquire" pitchFamily="2" charset="0"/>
              </a:rPr>
              <a:t>футбольные </a:t>
            </a:r>
            <a:r>
              <a:rPr lang="ru-RU" dirty="0">
                <a:latin typeface="AGPresquire" pitchFamily="2" charset="0"/>
              </a:rPr>
              <a:t>клубы России с </a:t>
            </a:r>
            <a:r>
              <a:rPr lang="ru-RU" dirty="0" smtClean="0">
                <a:latin typeface="AGPresquire" pitchFamily="2" charset="0"/>
              </a:rPr>
              <a:t>профессиональным </a:t>
            </a:r>
            <a:r>
              <a:rPr lang="ru-RU" dirty="0">
                <a:latin typeface="AGPresquire" pitchFamily="2" charset="0"/>
              </a:rPr>
              <a:t>и </a:t>
            </a:r>
            <a:r>
              <a:rPr lang="ru-RU" dirty="0" smtClean="0">
                <a:latin typeface="AGPresquire" pitchFamily="2" charset="0"/>
              </a:rPr>
              <a:t>любительским статусом</a:t>
            </a:r>
            <a:r>
              <a:rPr lang="ru-RU" dirty="0">
                <a:latin typeface="AGPresquire" pitchFamily="2" charset="0"/>
              </a:rPr>
              <a:t>. Современная структура </a:t>
            </a:r>
            <a:r>
              <a:rPr lang="ru-RU" dirty="0" smtClean="0">
                <a:latin typeface="AGPresquire" pitchFamily="2" charset="0"/>
              </a:rPr>
              <a:t>российских </a:t>
            </a:r>
            <a:r>
              <a:rPr lang="ru-RU" dirty="0">
                <a:latin typeface="AGPresquire" pitchFamily="2" charset="0"/>
              </a:rPr>
              <a:t>футбольных лиг выглядит </a:t>
            </a:r>
            <a:r>
              <a:rPr lang="ru-RU" dirty="0" smtClean="0">
                <a:latin typeface="AGPresquire" pitchFamily="2" charset="0"/>
              </a:rPr>
              <a:t>следующим </a:t>
            </a:r>
            <a:r>
              <a:rPr lang="ru-RU" dirty="0">
                <a:latin typeface="AGPresquire" pitchFamily="2" charset="0"/>
              </a:rPr>
              <a:t>образом:</a:t>
            </a:r>
          </a:p>
          <a:p>
            <a:endParaRPr lang="ru-RU" dirty="0">
              <a:latin typeface="AGPresquire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GPresquire" pitchFamily="2" charset="0"/>
              </a:rPr>
              <a:t>Премьер-лига (16 клубов)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GPresquire" pitchFamily="2" charset="0"/>
              </a:rPr>
              <a:t>ФНЛ (20 клубов</a:t>
            </a:r>
            <a:r>
              <a:rPr lang="ru-RU" dirty="0" smtClean="0">
                <a:latin typeface="AGPresquire" pitchFamily="2" charset="0"/>
              </a:rPr>
              <a:t>).</a:t>
            </a:r>
            <a:endParaRPr lang="ru-RU" dirty="0">
              <a:latin typeface="AGPresquire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GPresquire" pitchFamily="2" charset="0"/>
              </a:rPr>
              <a:t>Вторая лига (4 группы, 64 клубов</a:t>
            </a:r>
            <a:r>
              <a:rPr lang="ru-RU" dirty="0" smtClean="0">
                <a:latin typeface="AGPresquire" pitchFamily="2" charset="0"/>
              </a:rPr>
              <a:t>).</a:t>
            </a:r>
            <a:endParaRPr lang="ru-RU" dirty="0">
              <a:latin typeface="AGPresquire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GPresquire" pitchFamily="2" charset="0"/>
              </a:rPr>
              <a:t>Третья лига (10 зон</a:t>
            </a:r>
            <a:r>
              <a:rPr lang="ru-RU" dirty="0" smtClean="0">
                <a:latin typeface="AGPresquire" pitchFamily="2" charset="0"/>
              </a:rPr>
              <a:t>).</a:t>
            </a:r>
            <a:endParaRPr lang="ru-RU" dirty="0">
              <a:latin typeface="AGPresquire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GPresquire" pitchFamily="2" charset="0"/>
              </a:rPr>
              <a:t>Четвертая лига (чемпионаты субъектов РФ</a:t>
            </a:r>
            <a:r>
              <a:rPr lang="ru-RU" dirty="0" smtClean="0">
                <a:latin typeface="AGPresquire" pitchFamily="2" charset="0"/>
              </a:rPr>
              <a:t>).</a:t>
            </a:r>
            <a:endParaRPr lang="ru-RU" dirty="0">
              <a:latin typeface="AGPresquire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AGPresquire" pitchFamily="2" charset="0"/>
              </a:rPr>
              <a:t>Пятая лига (любительские соревнования в рамках всех территориальных единиц РФ</a:t>
            </a:r>
            <a:r>
              <a:rPr lang="ru-RU" dirty="0" smtClean="0">
                <a:latin typeface="AGPresquire" pitchFamily="2" charset="0"/>
              </a:rPr>
              <a:t>).</a:t>
            </a:r>
            <a:endParaRPr lang="ru-RU" dirty="0">
              <a:latin typeface="AGPresquire" pitchFamily="2" charset="0"/>
            </a:endParaRPr>
          </a:p>
        </p:txBody>
      </p:sp>
      <p:pic>
        <p:nvPicPr>
          <p:cNvPr id="1034" name="Picture 10" descr="C:\Users\Vladimir\Pictures\AjgneFpnYU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375" y1="48742" x2="72500" y2="5031"/>
                        <a14:foregroundMark x1="26875" y1="5660" x2="96563" y2="50000"/>
                        <a14:foregroundMark x1="19375" y1="46541" x2="67813" y2="45597"/>
                        <a14:foregroundMark x1="20000" y1="11950" x2="7187" y2="33648"/>
                        <a14:foregroundMark x1="30312" y1="5031" x2="68125" y2="4717"/>
                        <a14:foregroundMark x1="29688" y1="15094" x2="12812" y2="30818"/>
                        <a14:foregroundMark x1="25000" y1="11006" x2="10000" y2="32704"/>
                        <a14:foregroundMark x1="22188" y1="64780" x2="76563" y2="62893"/>
                        <a14:foregroundMark x1="76250" y1="8176" x2="94063" y2="39937"/>
                        <a14:foregroundMark x1="74688" y1="19497" x2="84688" y2="36164"/>
                        <a14:foregroundMark x1="3438" y1="54088" x2="2813" y2="58176"/>
                        <a14:foregroundMark x1="5313" y1="63522" x2="45313" y2="94340"/>
                        <a14:foregroundMark x1="45625" y1="34591" x2="45625" y2="34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249539"/>
            <a:ext cx="2507414" cy="249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63974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516" y="168484"/>
            <a:ext cx="8712968" cy="480653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851773" y="-140364"/>
            <a:ext cx="2520281" cy="348001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83651" y="339503"/>
            <a:ext cx="244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GPresquire" pitchFamily="2" charset="0"/>
              </a:rPr>
              <a:t>Известные футболисты России</a:t>
            </a:r>
            <a:endParaRPr lang="ru-RU" sz="2800" b="1" dirty="0">
              <a:latin typeface="AGPresquire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0365" y="1218352"/>
            <a:ext cx="4239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Виктор Онопко</a:t>
            </a:r>
          </a:p>
          <a:p>
            <a:r>
              <a:rPr lang="ru-RU" dirty="0" smtClean="0">
                <a:latin typeface="AGPresquire" pitchFamily="2" charset="0"/>
              </a:rPr>
              <a:t>Онопко </a:t>
            </a:r>
            <a:r>
              <a:rPr lang="ru-RU" dirty="0">
                <a:latin typeface="AGPresquire" pitchFamily="2" charset="0"/>
              </a:rPr>
              <a:t>был капитаном и незаменимым лидером обороны в </a:t>
            </a:r>
            <a:r>
              <a:rPr lang="ru-RU" dirty="0" smtClean="0">
                <a:latin typeface="AGPresquire" pitchFamily="2" charset="0"/>
              </a:rPr>
              <a:t>сборной России. </a:t>
            </a:r>
            <a:r>
              <a:rPr lang="ru-RU" dirty="0">
                <a:latin typeface="AGPresquire" pitchFamily="2" charset="0"/>
              </a:rPr>
              <a:t>Д</a:t>
            </a:r>
            <a:r>
              <a:rPr lang="ru-RU" dirty="0" smtClean="0">
                <a:latin typeface="AGPresquire" pitchFamily="2" charset="0"/>
              </a:rPr>
              <a:t>важды </a:t>
            </a:r>
            <a:r>
              <a:rPr lang="ru-RU" dirty="0">
                <a:latin typeface="AGPresquire" pitchFamily="2" charset="0"/>
              </a:rPr>
              <a:t>признавали </a:t>
            </a:r>
            <a:r>
              <a:rPr lang="ru-RU" dirty="0" smtClean="0">
                <a:latin typeface="AGPresquire" pitchFamily="2" charset="0"/>
              </a:rPr>
              <a:t>лучшим </a:t>
            </a:r>
            <a:r>
              <a:rPr lang="ru-RU" dirty="0">
                <a:latin typeface="AGPresquire" pitchFamily="2" charset="0"/>
              </a:rPr>
              <a:t>футболистом </a:t>
            </a:r>
            <a:r>
              <a:rPr lang="ru-RU" dirty="0" smtClean="0">
                <a:latin typeface="AGPresquire" pitchFamily="2" charset="0"/>
              </a:rPr>
              <a:t>России.</a:t>
            </a:r>
          </a:p>
          <a:p>
            <a:endParaRPr lang="ru-RU" dirty="0" smtClean="0">
              <a:latin typeface="AGPresquire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21775" y="1601589"/>
            <a:ext cx="334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Алексей </a:t>
            </a:r>
            <a:r>
              <a:rPr lang="ru-RU" dirty="0" err="1">
                <a:latin typeface="AGPresquire" pitchFamily="2" charset="0"/>
              </a:rPr>
              <a:t>Смертин</a:t>
            </a:r>
            <a:endParaRPr lang="ru-RU" dirty="0">
              <a:latin typeface="AGPresquire" pitchFamily="2" charset="0"/>
            </a:endParaRPr>
          </a:p>
          <a:p>
            <a:r>
              <a:rPr lang="ru-RU" dirty="0" smtClean="0">
                <a:latin typeface="AGPresquire" pitchFamily="2" charset="0"/>
              </a:rPr>
              <a:t>В </a:t>
            </a:r>
            <a:r>
              <a:rPr lang="ru-RU" dirty="0">
                <a:latin typeface="AGPresquire" pitchFamily="2" charset="0"/>
              </a:rPr>
              <a:t>1999 году полузащитника «Локомотива» признали лучшим футболистом </a:t>
            </a:r>
            <a:r>
              <a:rPr lang="ru-RU" dirty="0" smtClean="0">
                <a:latin typeface="AGPresquire" pitchFamily="2" charset="0"/>
              </a:rPr>
              <a:t>России.</a:t>
            </a:r>
            <a:endParaRPr lang="ru-RU" dirty="0">
              <a:latin typeface="AGPresquir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6014" y="1506208"/>
            <a:ext cx="2923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 Игорь </a:t>
            </a:r>
            <a:r>
              <a:rPr lang="ru-RU" dirty="0" err="1">
                <a:latin typeface="AGPresquire" pitchFamily="2" charset="0"/>
              </a:rPr>
              <a:t>Акинфеев</a:t>
            </a:r>
            <a:endParaRPr lang="ru-RU" dirty="0">
              <a:latin typeface="AGPresquire" pitchFamily="2" charset="0"/>
            </a:endParaRPr>
          </a:p>
          <a:p>
            <a:r>
              <a:rPr lang="ru-RU" dirty="0" smtClean="0">
                <a:latin typeface="AGPresquire" pitchFamily="2" charset="0"/>
              </a:rPr>
              <a:t>  Вратарь </a:t>
            </a:r>
            <a:r>
              <a:rPr lang="ru-RU" dirty="0">
                <a:latin typeface="AGPresquire" pitchFamily="2" charset="0"/>
              </a:rPr>
              <a:t>ЦСКА и бывший капитан сборной </a:t>
            </a:r>
            <a:r>
              <a:rPr lang="ru-RU" dirty="0" smtClean="0">
                <a:latin typeface="AGPresquire" pitchFamily="2" charset="0"/>
              </a:rPr>
              <a:t>России.</a:t>
            </a:r>
            <a:endParaRPr lang="ru-RU" dirty="0">
              <a:latin typeface="AGPresquir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437" y="403111"/>
            <a:ext cx="1443205" cy="1443205"/>
          </a:xfrm>
          <a:prstGeom prst="rect">
            <a:avLst/>
          </a:prstGeom>
          <a:noFill/>
          <a:ln w="9525">
            <a:solidFill>
              <a:srgbClr val="E2E9EA"/>
            </a:solidFill>
            <a:miter lim="800000"/>
            <a:headEnd/>
            <a:tailEnd/>
          </a:ln>
          <a:effectLst>
            <a:outerShdw blurRad="76200" dist="50800" dir="2700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706" y="2106372"/>
            <a:ext cx="1443770" cy="1242766"/>
          </a:xfrm>
          <a:prstGeom prst="rect">
            <a:avLst/>
          </a:prstGeom>
          <a:noFill/>
          <a:ln w="9525">
            <a:solidFill>
              <a:srgbClr val="E2E9EA"/>
            </a:solidFill>
            <a:miter lim="800000"/>
            <a:headEnd/>
            <a:tailEnd/>
          </a:ln>
          <a:effectLst>
            <a:outerShdw blurRad="76200" dist="50800" dir="2700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705" y="3627506"/>
            <a:ext cx="1443771" cy="962984"/>
          </a:xfrm>
          <a:prstGeom prst="rect">
            <a:avLst/>
          </a:prstGeom>
          <a:noFill/>
          <a:ln w="9525">
            <a:solidFill>
              <a:srgbClr val="E2E9EA"/>
            </a:solidFill>
            <a:miter lim="800000"/>
            <a:headEnd/>
            <a:tailEnd/>
          </a:ln>
          <a:effectLst>
            <a:outerShdw blurRad="76200" dist="50800" dir="2700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64" y="2544761"/>
            <a:ext cx="1379861" cy="2069792"/>
          </a:xfrm>
          <a:prstGeom prst="rect">
            <a:avLst/>
          </a:prstGeom>
          <a:noFill/>
          <a:ln w="9525">
            <a:solidFill>
              <a:srgbClr val="E2E9EA"/>
            </a:solidFill>
            <a:miter lim="800000"/>
            <a:headEnd/>
            <a:tailEnd/>
          </a:ln>
          <a:effectLst>
            <a:outerShdw blurRad="76200" dist="50800" dir="2700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13" y="3626984"/>
            <a:ext cx="2098440" cy="964800"/>
          </a:xfrm>
          <a:prstGeom prst="rect">
            <a:avLst/>
          </a:prstGeom>
          <a:noFill/>
          <a:ln w="9525">
            <a:solidFill>
              <a:srgbClr val="E2E9EA"/>
            </a:solidFill>
            <a:miter lim="800000"/>
            <a:headEnd/>
            <a:tailEnd/>
          </a:ln>
          <a:effectLst>
            <a:outerShdw blurRad="76200" dist="50800" dir="2700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21" y="3636627"/>
            <a:ext cx="1532960" cy="964800"/>
          </a:xfrm>
          <a:prstGeom prst="rect">
            <a:avLst/>
          </a:prstGeom>
          <a:noFill/>
          <a:ln w="9525">
            <a:solidFill>
              <a:srgbClr val="E2E9EA"/>
            </a:solidFill>
            <a:miter lim="800000"/>
            <a:headEnd/>
            <a:tailEnd/>
          </a:ln>
          <a:effectLst>
            <a:outerShdw blurRad="76200" dist="50800" dir="27000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80037" y="1806561"/>
            <a:ext cx="1443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GPresquire" pitchFamily="2" charset="0"/>
              </a:rPr>
              <a:t>Игорь </a:t>
            </a:r>
            <a:r>
              <a:rPr lang="ru-RU" sz="1200" dirty="0" err="1" smtClean="0">
                <a:latin typeface="AGPresquire" pitchFamily="2" charset="0"/>
              </a:rPr>
              <a:t>Акинфеев</a:t>
            </a:r>
            <a:endParaRPr lang="ru-RU" sz="1200" dirty="0">
              <a:latin typeface="AGPresquire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8383" y="3322962"/>
            <a:ext cx="1443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GPresquire" pitchFamily="2" charset="0"/>
              </a:rPr>
              <a:t>Виктор Онопко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96500" y="4585403"/>
            <a:ext cx="1443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GPresquire" pitchFamily="2" charset="0"/>
              </a:rPr>
              <a:t>Алексей </a:t>
            </a:r>
            <a:r>
              <a:rPr lang="ru-RU" sz="1200" dirty="0" err="1">
                <a:latin typeface="AGPresquire" pitchFamily="2" charset="0"/>
              </a:rPr>
              <a:t>Смертин</a:t>
            </a:r>
            <a:endParaRPr lang="ru-RU" sz="1200" dirty="0">
              <a:latin typeface="AGPresquire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02315" y="4591784"/>
            <a:ext cx="1443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GPresquire" pitchFamily="2" charset="0"/>
              </a:rPr>
              <a:t>Артем Дзюба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79047" y="4585384"/>
            <a:ext cx="1443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GPresquire" pitchFamily="2" charset="0"/>
              </a:rPr>
              <a:t>Сергей </a:t>
            </a:r>
            <a:r>
              <a:rPr lang="ru-RU" sz="1200" dirty="0" err="1">
                <a:latin typeface="AGPresquire" pitchFamily="2" charset="0"/>
              </a:rPr>
              <a:t>Семак</a:t>
            </a:r>
            <a:endParaRPr lang="ru-RU" sz="1200" dirty="0">
              <a:latin typeface="AGPresquire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7780" y="4585402"/>
            <a:ext cx="1443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GPresquire" pitchFamily="2" charset="0"/>
              </a:rPr>
              <a:t>Валерий Карпин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12124" y="1375674"/>
            <a:ext cx="388843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Валерий Карпин</a:t>
            </a:r>
          </a:p>
          <a:p>
            <a:r>
              <a:rPr lang="ru-RU" sz="1600" dirty="0" smtClean="0">
                <a:latin typeface="AGPresquire" pitchFamily="2" charset="0"/>
              </a:rPr>
              <a:t>В 1990-х и начале 2000-х Валерий Карпин был лидером сборной России. </a:t>
            </a:r>
            <a:endParaRPr lang="ru-RU" dirty="0" smtClean="0">
              <a:latin typeface="AGPresquire" pitchFamily="2" charset="0"/>
            </a:endParaRPr>
          </a:p>
          <a:p>
            <a:endParaRPr lang="ru-RU" dirty="0">
              <a:latin typeface="AGPresquire" pitchFamily="2" charset="0"/>
            </a:endParaRPr>
          </a:p>
          <a:p>
            <a:r>
              <a:rPr lang="ru-RU" dirty="0" smtClean="0">
                <a:latin typeface="AGPresquire" pitchFamily="2" charset="0"/>
              </a:rPr>
              <a:t>	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627784" y="1229209"/>
            <a:ext cx="4359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Сергей </a:t>
            </a:r>
            <a:r>
              <a:rPr lang="ru-RU" dirty="0" err="1">
                <a:latin typeface="AGPresquire" pitchFamily="2" charset="0"/>
              </a:rPr>
              <a:t>Семак</a:t>
            </a:r>
            <a:endParaRPr lang="ru-RU" dirty="0">
              <a:latin typeface="AGPresquire" pitchFamily="2" charset="0"/>
            </a:endParaRPr>
          </a:p>
          <a:p>
            <a:r>
              <a:rPr lang="ru-RU" dirty="0" err="1" smtClean="0">
                <a:latin typeface="AGPresquire" pitchFamily="2" charset="0"/>
              </a:rPr>
              <a:t>Семак</a:t>
            </a:r>
            <a:r>
              <a:rPr lang="ru-RU" dirty="0" smtClean="0">
                <a:latin typeface="AGPresquire" pitchFamily="2" charset="0"/>
              </a:rPr>
              <a:t> </a:t>
            </a:r>
            <a:r>
              <a:rPr lang="ru-RU" dirty="0">
                <a:latin typeface="AGPresquire" pitchFamily="2" charset="0"/>
              </a:rPr>
              <a:t>— автор уникального рекорда. Он единственный футболист, которому удалось стать чемпионом России с тремя разными командами. </a:t>
            </a:r>
            <a:endParaRPr lang="ru-RU" dirty="0" smtClean="0">
              <a:latin typeface="AGPresquire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4172" y="1344432"/>
            <a:ext cx="4423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Артем Дзюба</a:t>
            </a:r>
          </a:p>
          <a:p>
            <a:r>
              <a:rPr lang="ru-RU" dirty="0" smtClean="0">
                <a:latin typeface="AGPresquire" pitchFamily="2" charset="0"/>
              </a:rPr>
              <a:t>К Артему Дзюбе можно относиться по-разному, однако отрицать, что он — один из лучших форвардов в истории России, нельзя. </a:t>
            </a:r>
          </a:p>
        </p:txBody>
      </p:sp>
      <p:sp>
        <p:nvSpPr>
          <p:cNvPr id="27" name="TextBox 26">
            <a:hlinkClick r:id="rId9" action="ppaction://hlinksldjump"/>
          </p:cNvPr>
          <p:cNvSpPr txBox="1"/>
          <p:nvPr/>
        </p:nvSpPr>
        <p:spPr>
          <a:xfrm>
            <a:off x="7619392" y="47412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Содержание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8639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516" y="168484"/>
            <a:ext cx="8712968" cy="480653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GPresquir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9803" y="1604210"/>
            <a:ext cx="6689270" cy="2531711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ru-RU" sz="7200" dirty="0" smtClean="0">
                <a:ln w="12700"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8100000" scaled="0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GPresquire" pitchFamily="2" charset="0"/>
              </a:rPr>
              <a:t>Конец</a:t>
            </a:r>
          </a:p>
          <a:p>
            <a:pPr algn="ctr"/>
            <a:r>
              <a:rPr lang="ru-RU" sz="7200" dirty="0" smtClean="0">
                <a:ln w="12700"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8100000" scaled="0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GPresquire" pitchFamily="2" charset="0"/>
              </a:rPr>
              <a:t>Благодарю за</a:t>
            </a:r>
          </a:p>
          <a:p>
            <a:pPr algn="ctr"/>
            <a:r>
              <a:rPr lang="ru-RU" sz="7200" dirty="0" smtClean="0">
                <a:ln w="12700">
                  <a:solidFill>
                    <a:srgbClr val="C00000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8100000" scaled="0"/>
                  <a:tileRect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GPresquire" pitchFamily="2" charset="0"/>
              </a:rPr>
              <a:t>внимание</a:t>
            </a:r>
            <a:endParaRPr lang="ru-RU" sz="7200" dirty="0">
              <a:ln w="12700">
                <a:solidFill>
                  <a:srgbClr val="C00000"/>
                </a:solidFill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8100000" scaled="0"/>
                <a:tileRect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GPresquire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3558" y="322106"/>
            <a:ext cx="80611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«Чтобы </a:t>
            </a:r>
            <a:r>
              <a:rPr lang="ru-RU" i="1" dirty="0"/>
              <a:t>избегать ошибок, надо набираться опыта. Чтобы набираться опыта, надо делать </a:t>
            </a:r>
            <a:r>
              <a:rPr lang="ru-RU" i="1" dirty="0" smtClean="0"/>
              <a:t>ошибки.»</a:t>
            </a:r>
          </a:p>
          <a:p>
            <a:pPr algn="r"/>
            <a:r>
              <a:rPr lang="ru-RU" sz="1400" dirty="0" err="1"/>
              <a:t>Зинедин</a:t>
            </a:r>
            <a:r>
              <a:rPr lang="ru-RU" sz="1400" dirty="0"/>
              <a:t> </a:t>
            </a:r>
            <a:r>
              <a:rPr lang="ru-RU" sz="1400" dirty="0" err="1" smtClean="0"/>
              <a:t>Зидан</a:t>
            </a:r>
            <a:r>
              <a:rPr lang="ru-RU" sz="1400" dirty="0" smtClean="0"/>
              <a:t> – один из величайших игроков в истории футбола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9239252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777" y="168484"/>
            <a:ext cx="8712968" cy="480653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/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851773" y="-140364"/>
            <a:ext cx="2520281" cy="348001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i="1"/>
          </a:p>
        </p:txBody>
      </p:sp>
      <p:sp>
        <p:nvSpPr>
          <p:cNvPr id="5" name="TextBox 4"/>
          <p:cNvSpPr txBox="1"/>
          <p:nvPr/>
        </p:nvSpPr>
        <p:spPr>
          <a:xfrm>
            <a:off x="467818" y="496432"/>
            <a:ext cx="2525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GPresquire" pitchFamily="2" charset="0"/>
                <a:cs typeface="Adobe Arabic" pitchFamily="18" charset="-78"/>
              </a:rPr>
              <a:t>Содержание</a:t>
            </a:r>
            <a:endParaRPr lang="ru-RU" sz="2800" b="1" dirty="0">
              <a:latin typeface="AGPresquire" pitchFamily="2" charset="0"/>
              <a:cs typeface="Adobe Arabic" pitchFamily="18" charset="-78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8657" l="0" r="100000">
                        <a14:foregroundMark x1="36685" y1="29055" x2="36685" y2="29055"/>
                        <a14:foregroundMark x1="12228" y1="29254" x2="11685" y2="40498"/>
                        <a14:foregroundMark x1="11685" y1="35423" x2="80842" y2="36119"/>
                        <a14:foregroundMark x1="9918" y1="54328" x2="35462" y2="66269"/>
                        <a14:foregroundMark x1="35734" y1="66667" x2="75815" y2="60498"/>
                        <a14:foregroundMark x1="75136" y1="60299" x2="90217" y2="40000"/>
                        <a14:foregroundMark x1="80842" y1="13532" x2="91440" y2="36318"/>
                        <a14:foregroundMark x1="39130" y1="3881" x2="86957" y2="26169"/>
                        <a14:foregroundMark x1="61957" y1="4080" x2="15082" y2="16418"/>
                        <a14:foregroundMark x1="33967" y1="3881" x2="8152" y2="30945"/>
                        <a14:foregroundMark x1="20109" y1="9453" x2="12636" y2="16418"/>
                        <a14:foregroundMark x1="43886" y1="28557" x2="47283" y2="48159"/>
                        <a14:foregroundMark x1="54076" y1="16915" x2="58696" y2="21692"/>
                        <a14:foregroundMark x1="59918" y1="49552" x2="49321" y2="54826"/>
                        <a14:foregroundMark x1="47826" y1="49055" x2="68886" y2="55920"/>
                        <a14:foregroundMark x1="64402" y1="58507" x2="21060" y2="56816"/>
                        <a14:foregroundMark x1="5435" y1="40299" x2="16440" y2="55622"/>
                        <a14:foregroundMark x1="24592" y1="36517" x2="48098" y2="23881"/>
                        <a14:foregroundMark x1="67404" y1="22861" x2="48893" y2="1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4" b="31792"/>
          <a:stretch/>
        </p:blipFill>
        <p:spPr>
          <a:xfrm>
            <a:off x="7081282" y="1376937"/>
            <a:ext cx="1627976" cy="162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94240" y="1984679"/>
            <a:ext cx="1440160" cy="33855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n w="12700">
                  <a:noFill/>
                </a:ln>
                <a:effectLst/>
                <a:latin typeface="AGPresquire" pitchFamily="2" charset="0"/>
              </a:rPr>
              <a:t>Форма</a:t>
            </a:r>
            <a:endParaRPr lang="ru-RU" sz="1600" i="1" dirty="0">
              <a:ln w="12700">
                <a:noFill/>
              </a:ln>
              <a:effectLst/>
              <a:latin typeface="AGPresquire" pitchFamily="2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8657" l="0" r="100000">
                        <a14:foregroundMark x1="36685" y1="29055" x2="36685" y2="29055"/>
                        <a14:foregroundMark x1="12228" y1="29254" x2="11685" y2="40498"/>
                        <a14:foregroundMark x1="11685" y1="35423" x2="80842" y2="36119"/>
                        <a14:foregroundMark x1="9918" y1="54328" x2="35462" y2="66269"/>
                        <a14:foregroundMark x1="35734" y1="66667" x2="75815" y2="60498"/>
                        <a14:foregroundMark x1="75136" y1="60299" x2="90217" y2="40000"/>
                        <a14:foregroundMark x1="80842" y1="13532" x2="91440" y2="36318"/>
                        <a14:foregroundMark x1="39130" y1="3881" x2="86957" y2="26169"/>
                        <a14:foregroundMark x1="61957" y1="4080" x2="15082" y2="16418"/>
                        <a14:foregroundMark x1="33967" y1="3881" x2="8152" y2="30945"/>
                        <a14:foregroundMark x1="20109" y1="9453" x2="12636" y2="16418"/>
                        <a14:foregroundMark x1="43886" y1="28557" x2="47283" y2="48159"/>
                        <a14:foregroundMark x1="54076" y1="16915" x2="58696" y2="21692"/>
                        <a14:foregroundMark x1="59918" y1="49552" x2="49321" y2="54826"/>
                        <a14:foregroundMark x1="47826" y1="49055" x2="68886" y2="55920"/>
                        <a14:foregroundMark x1="64402" y1="58507" x2="21060" y2="56816"/>
                        <a14:foregroundMark x1="5435" y1="40299" x2="16440" y2="55622"/>
                        <a14:foregroundMark x1="24592" y1="36517" x2="48098" y2="23881"/>
                        <a14:foregroundMark x1="67404" y1="22861" x2="48893" y2="1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4" b="31792"/>
          <a:stretch/>
        </p:blipFill>
        <p:spPr>
          <a:xfrm>
            <a:off x="5536205" y="339814"/>
            <a:ext cx="1627976" cy="162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46595" y="918981"/>
            <a:ext cx="1440160" cy="33855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n w="12700">
                  <a:noFill/>
                </a:ln>
                <a:effectLst/>
                <a:latin typeface="AGPresquire" pitchFamily="2" charset="0"/>
              </a:rPr>
              <a:t>Поле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8657" l="0" r="100000">
                        <a14:foregroundMark x1="36685" y1="29055" x2="36685" y2="29055"/>
                        <a14:foregroundMark x1="12228" y1="29254" x2="11685" y2="40498"/>
                        <a14:foregroundMark x1="11685" y1="35423" x2="80842" y2="36119"/>
                        <a14:foregroundMark x1="9918" y1="54328" x2="35462" y2="66269"/>
                        <a14:foregroundMark x1="35734" y1="66667" x2="75815" y2="60498"/>
                        <a14:foregroundMark x1="75136" y1="60299" x2="90217" y2="40000"/>
                        <a14:foregroundMark x1="80842" y1="13532" x2="91440" y2="36318"/>
                        <a14:foregroundMark x1="39130" y1="3881" x2="86957" y2="26169"/>
                        <a14:foregroundMark x1="61957" y1="4080" x2="15082" y2="16418"/>
                        <a14:foregroundMark x1="33967" y1="3881" x2="8152" y2="30945"/>
                        <a14:foregroundMark x1="20109" y1="9453" x2="12636" y2="16418"/>
                        <a14:foregroundMark x1="43886" y1="28557" x2="47283" y2="48159"/>
                        <a14:foregroundMark x1="54076" y1="16915" x2="58696" y2="21692"/>
                        <a14:foregroundMark x1="59918" y1="49552" x2="49321" y2="54826"/>
                        <a14:foregroundMark x1="47826" y1="49055" x2="68886" y2="55920"/>
                        <a14:foregroundMark x1="64402" y1="58507" x2="21060" y2="56816"/>
                        <a14:foregroundMark x1="5435" y1="40299" x2="16440" y2="55622"/>
                        <a14:foregroundMark x1="24592" y1="36517" x2="48098" y2="23881"/>
                        <a14:foregroundMark x1="67404" y1="22861" x2="48893" y2="1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4" b="31792"/>
          <a:stretch/>
        </p:blipFill>
        <p:spPr>
          <a:xfrm>
            <a:off x="3088525" y="3116133"/>
            <a:ext cx="1627976" cy="1620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8657" l="0" r="100000">
                        <a14:foregroundMark x1="36685" y1="29055" x2="36685" y2="29055"/>
                        <a14:foregroundMark x1="12228" y1="29254" x2="11685" y2="40498"/>
                        <a14:foregroundMark x1="11685" y1="35423" x2="80842" y2="36119"/>
                        <a14:foregroundMark x1="9918" y1="54328" x2="35462" y2="66269"/>
                        <a14:foregroundMark x1="35734" y1="66667" x2="75815" y2="60498"/>
                        <a14:foregroundMark x1="75136" y1="60299" x2="90217" y2="40000"/>
                        <a14:foregroundMark x1="80842" y1="13532" x2="91440" y2="36318"/>
                        <a14:foregroundMark x1="39130" y1="3881" x2="86957" y2="26169"/>
                        <a14:foregroundMark x1="61957" y1="4080" x2="15082" y2="16418"/>
                        <a14:foregroundMark x1="33967" y1="3881" x2="8152" y2="30945"/>
                        <a14:foregroundMark x1="20109" y1="9453" x2="12636" y2="16418"/>
                        <a14:foregroundMark x1="43886" y1="28557" x2="47283" y2="48159"/>
                        <a14:foregroundMark x1="54076" y1="16915" x2="58696" y2="21692"/>
                        <a14:foregroundMark x1="59918" y1="49552" x2="49321" y2="54826"/>
                        <a14:foregroundMark x1="47826" y1="49055" x2="68886" y2="55920"/>
                        <a14:foregroundMark x1="64402" y1="58507" x2="21060" y2="56816"/>
                        <a14:foregroundMark x1="5435" y1="40299" x2="16440" y2="55622"/>
                        <a14:foregroundMark x1="24592" y1="36517" x2="48098" y2="23881"/>
                        <a14:foregroundMark x1="67404" y1="22861" x2="48893" y2="1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4" b="31792"/>
          <a:stretch/>
        </p:blipFill>
        <p:spPr>
          <a:xfrm>
            <a:off x="3225719" y="485783"/>
            <a:ext cx="1627976" cy="1620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8657" l="0" r="100000">
                        <a14:foregroundMark x1="36685" y1="29055" x2="36685" y2="29055"/>
                        <a14:foregroundMark x1="12228" y1="29254" x2="11685" y2="40498"/>
                        <a14:foregroundMark x1="11685" y1="35423" x2="80842" y2="36119"/>
                        <a14:foregroundMark x1="9918" y1="54328" x2="35462" y2="66269"/>
                        <a14:foregroundMark x1="35734" y1="66667" x2="75815" y2="60498"/>
                        <a14:foregroundMark x1="75136" y1="60299" x2="90217" y2="40000"/>
                        <a14:foregroundMark x1="80842" y1="13532" x2="91440" y2="36318"/>
                        <a14:foregroundMark x1="39130" y1="3881" x2="86957" y2="26169"/>
                        <a14:foregroundMark x1="61957" y1="4080" x2="15082" y2="16418"/>
                        <a14:foregroundMark x1="33967" y1="3881" x2="8152" y2="30945"/>
                        <a14:foregroundMark x1="20109" y1="9453" x2="12636" y2="16418"/>
                        <a14:foregroundMark x1="43886" y1="28557" x2="47283" y2="48159"/>
                        <a14:foregroundMark x1="54076" y1="16915" x2="58696" y2="21692"/>
                        <a14:foregroundMark x1="59918" y1="49552" x2="49321" y2="54826"/>
                        <a14:foregroundMark x1="47826" y1="49055" x2="68886" y2="55920"/>
                        <a14:foregroundMark x1="64402" y1="58507" x2="21060" y2="56816"/>
                        <a14:foregroundMark x1="5435" y1="40299" x2="16440" y2="55622"/>
                        <a14:foregroundMark x1="24592" y1="36517" x2="48098" y2="23881"/>
                        <a14:foregroundMark x1="67404" y1="22861" x2="48893" y2="1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4" b="31792"/>
          <a:stretch/>
        </p:blipFill>
        <p:spPr>
          <a:xfrm>
            <a:off x="1675009" y="1727037"/>
            <a:ext cx="1627976" cy="1620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8657" l="0" r="100000">
                        <a14:foregroundMark x1="36685" y1="29055" x2="36685" y2="29055"/>
                        <a14:foregroundMark x1="12228" y1="29254" x2="11685" y2="40498"/>
                        <a14:foregroundMark x1="11685" y1="35423" x2="80842" y2="36119"/>
                        <a14:foregroundMark x1="9918" y1="54328" x2="35462" y2="66269"/>
                        <a14:foregroundMark x1="35734" y1="66667" x2="75815" y2="60498"/>
                        <a14:foregroundMark x1="75136" y1="60299" x2="90217" y2="40000"/>
                        <a14:foregroundMark x1="80842" y1="13532" x2="91440" y2="36318"/>
                        <a14:foregroundMark x1="39130" y1="3881" x2="86957" y2="26169"/>
                        <a14:foregroundMark x1="61957" y1="4080" x2="15082" y2="16418"/>
                        <a14:foregroundMark x1="33967" y1="3881" x2="8152" y2="30945"/>
                        <a14:foregroundMark x1="20109" y1="9453" x2="12636" y2="16418"/>
                        <a14:foregroundMark x1="43886" y1="28557" x2="47283" y2="48159"/>
                        <a14:foregroundMark x1="54076" y1="16915" x2="58696" y2="21692"/>
                        <a14:foregroundMark x1="59918" y1="49552" x2="49321" y2="54826"/>
                        <a14:foregroundMark x1="47826" y1="49055" x2="68886" y2="55920"/>
                        <a14:foregroundMark x1="64402" y1="58507" x2="21060" y2="56816"/>
                        <a14:foregroundMark x1="5435" y1="40299" x2="16440" y2="55622"/>
                        <a14:foregroundMark x1="24592" y1="36517" x2="48098" y2="23881"/>
                        <a14:foregroundMark x1="67404" y1="22861" x2="48893" y2="1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4" b="31792"/>
          <a:stretch/>
        </p:blipFill>
        <p:spPr>
          <a:xfrm>
            <a:off x="488367" y="3125961"/>
            <a:ext cx="1627976" cy="162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4280" y="3735025"/>
            <a:ext cx="1440000" cy="33855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n w="12700">
                  <a:noFill/>
                </a:ln>
                <a:effectLst/>
                <a:latin typeface="AGPresquire" pitchFamily="2" charset="0"/>
              </a:rPr>
              <a:t>Известности</a:t>
            </a:r>
            <a:endParaRPr lang="ru-RU" sz="1600" i="1" dirty="0">
              <a:ln w="12700">
                <a:noFill/>
              </a:ln>
              <a:effectLst/>
              <a:latin typeface="AGPresquire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82433" y="3695300"/>
            <a:ext cx="1440160" cy="33855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n w="12700">
                  <a:noFill/>
                </a:ln>
                <a:effectLst/>
                <a:latin typeface="AGPresquire" pitchFamily="2" charset="0"/>
              </a:rPr>
              <a:t>Клубы</a:t>
            </a:r>
            <a:endParaRPr lang="ru-RU" sz="1600" i="1" dirty="0">
              <a:ln w="12700">
                <a:noFill/>
              </a:ln>
              <a:effectLst/>
              <a:latin typeface="AGPresquire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1919" y="1100824"/>
            <a:ext cx="1440000" cy="33855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n w="12700">
                  <a:noFill/>
                </a:ln>
                <a:latin typeface="AGPresquire" pitchFamily="2" charset="0"/>
              </a:rPr>
              <a:t>П</a:t>
            </a:r>
            <a:r>
              <a:rPr lang="ru-RU" sz="1600" i="1" dirty="0" smtClean="0">
                <a:ln w="12700">
                  <a:noFill/>
                </a:ln>
                <a:effectLst/>
                <a:latin typeface="AGPresquire" pitchFamily="2" charset="0"/>
              </a:rPr>
              <a:t>равила</a:t>
            </a:r>
            <a:endParaRPr lang="ru-RU" sz="1600" i="1" dirty="0">
              <a:ln w="12700">
                <a:noFill/>
              </a:ln>
              <a:effectLst/>
              <a:latin typeface="AGPresquire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7451" y="2362350"/>
            <a:ext cx="1440000" cy="33855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n w="12700">
                  <a:noFill/>
                </a:ln>
                <a:latin typeface="AGPresquire" pitchFamily="2" charset="0"/>
              </a:rPr>
              <a:t>Т</a:t>
            </a:r>
            <a:r>
              <a:rPr lang="ru-RU" sz="1600" i="1" dirty="0" smtClean="0">
                <a:ln w="12700">
                  <a:noFill/>
                </a:ln>
                <a:effectLst/>
                <a:latin typeface="AGPresquire" pitchFamily="2" charset="0"/>
              </a:rPr>
              <a:t>ермины</a:t>
            </a:r>
            <a:endParaRPr lang="ru-RU" sz="1600" i="1" dirty="0">
              <a:ln w="12700">
                <a:noFill/>
              </a:ln>
              <a:effectLst/>
              <a:latin typeface="AGPresquire" pitchFamily="2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8657" l="0" r="100000">
                        <a14:foregroundMark x1="36685" y1="29055" x2="36685" y2="29055"/>
                        <a14:foregroundMark x1="12228" y1="29254" x2="11685" y2="40498"/>
                        <a14:foregroundMark x1="11685" y1="35423" x2="80842" y2="36119"/>
                        <a14:foregroundMark x1="9918" y1="54328" x2="35462" y2="66269"/>
                        <a14:foregroundMark x1="35734" y1="66667" x2="75815" y2="60498"/>
                        <a14:foregroundMark x1="75136" y1="60299" x2="90217" y2="40000"/>
                        <a14:foregroundMark x1="80842" y1="13532" x2="91440" y2="36318"/>
                        <a14:foregroundMark x1="39130" y1="3881" x2="86957" y2="26169"/>
                        <a14:foregroundMark x1="61957" y1="4080" x2="15082" y2="16418"/>
                        <a14:foregroundMark x1="33967" y1="3881" x2="8152" y2="30945"/>
                        <a14:foregroundMark x1="20109" y1="9453" x2="12636" y2="16418"/>
                        <a14:foregroundMark x1="43886" y1="28557" x2="47283" y2="48159"/>
                        <a14:foregroundMark x1="54076" y1="16915" x2="58696" y2="21692"/>
                        <a14:foregroundMark x1="59918" y1="49552" x2="49321" y2="54826"/>
                        <a14:foregroundMark x1="47826" y1="49055" x2="68886" y2="55920"/>
                        <a14:foregroundMark x1="64402" y1="58507" x2="21060" y2="56816"/>
                        <a14:foregroundMark x1="5435" y1="40299" x2="16440" y2="55622"/>
                        <a14:foregroundMark x1="24592" y1="36517" x2="48098" y2="23881"/>
                        <a14:foregroundMark x1="67404" y1="22861" x2="48893" y2="1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4" b="31792"/>
          <a:stretch/>
        </p:blipFill>
        <p:spPr>
          <a:xfrm>
            <a:off x="4662561" y="1950133"/>
            <a:ext cx="1627976" cy="162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74177" y="2583942"/>
            <a:ext cx="1440000" cy="33855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n w="12700">
                  <a:noFill/>
                </a:ln>
                <a:latin typeface="AGPresquire" pitchFamily="2" charset="0"/>
              </a:rPr>
              <a:t>И</a:t>
            </a:r>
            <a:r>
              <a:rPr lang="ru-RU" sz="1600" i="1" dirty="0" smtClean="0">
                <a:ln w="12700">
                  <a:noFill/>
                </a:ln>
                <a:effectLst/>
                <a:latin typeface="AGPresquire" pitchFamily="2" charset="0"/>
              </a:rPr>
              <a:t>стория</a:t>
            </a:r>
            <a:endParaRPr lang="ru-RU" sz="1600" i="1" dirty="0">
              <a:ln w="12700">
                <a:noFill/>
              </a:ln>
              <a:effectLst/>
              <a:latin typeface="AGPresquire" pitchFamily="2" charset="0"/>
            </a:endParaRPr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358239" y="3151131"/>
            <a:ext cx="1870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i="1" dirty="0" smtClean="0"/>
          </a:p>
          <a:p>
            <a:endParaRPr lang="ru-RU" sz="1600" i="1" dirty="0"/>
          </a:p>
          <a:p>
            <a:endParaRPr lang="ru-RU" sz="1600" i="1" dirty="0" smtClean="0"/>
          </a:p>
          <a:p>
            <a:endParaRPr lang="ru-RU" sz="1600" i="1" dirty="0"/>
          </a:p>
          <a:p>
            <a:endParaRPr lang="ru-RU" sz="1600" i="1" dirty="0" smtClean="0"/>
          </a:p>
          <a:p>
            <a:endParaRPr lang="ru-RU" sz="1600" i="1" dirty="0"/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1669474" y="1791750"/>
            <a:ext cx="1675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 smtClean="0"/>
          </a:p>
          <a:p>
            <a:endParaRPr lang="ru-RU" i="1" dirty="0"/>
          </a:p>
          <a:p>
            <a:endParaRPr lang="ru-RU" i="1" dirty="0" smtClean="0"/>
          </a:p>
          <a:p>
            <a:endParaRPr lang="ru-RU" i="1" dirty="0"/>
          </a:p>
          <a:p>
            <a:endParaRPr lang="ru-RU" i="1" dirty="0"/>
          </a:p>
        </p:txBody>
      </p:sp>
      <p:sp>
        <p:nvSpPr>
          <p:cNvPr id="41" name="TextBox 40">
            <a:hlinkClick r:id="rId7" action="ppaction://hlinksldjump"/>
          </p:cNvPr>
          <p:cNvSpPr txBox="1"/>
          <p:nvPr/>
        </p:nvSpPr>
        <p:spPr>
          <a:xfrm>
            <a:off x="3203942" y="546544"/>
            <a:ext cx="1675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 smtClean="0"/>
          </a:p>
          <a:p>
            <a:endParaRPr lang="ru-RU" i="1" dirty="0"/>
          </a:p>
          <a:p>
            <a:endParaRPr lang="ru-RU" i="1" dirty="0" smtClean="0"/>
          </a:p>
          <a:p>
            <a:endParaRPr lang="ru-RU" i="1" dirty="0"/>
          </a:p>
          <a:p>
            <a:endParaRPr lang="ru-RU" i="1" dirty="0"/>
          </a:p>
        </p:txBody>
      </p:sp>
      <p:sp>
        <p:nvSpPr>
          <p:cNvPr id="42" name="TextBox 41">
            <a:hlinkClick r:id="rId8" action="ppaction://hlinksldjump"/>
          </p:cNvPr>
          <p:cNvSpPr txBox="1"/>
          <p:nvPr/>
        </p:nvSpPr>
        <p:spPr>
          <a:xfrm>
            <a:off x="4674239" y="2038551"/>
            <a:ext cx="1675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 smtClean="0"/>
          </a:p>
          <a:p>
            <a:endParaRPr lang="ru-RU" i="1" dirty="0"/>
          </a:p>
          <a:p>
            <a:endParaRPr lang="ru-RU" i="1" dirty="0" smtClean="0"/>
          </a:p>
          <a:p>
            <a:endParaRPr lang="ru-RU" i="1" dirty="0"/>
          </a:p>
          <a:p>
            <a:endParaRPr lang="ru-RU" i="1" dirty="0"/>
          </a:p>
        </p:txBody>
      </p:sp>
      <p:sp>
        <p:nvSpPr>
          <p:cNvPr id="43" name="TextBox 42">
            <a:hlinkClick r:id="rId9" action="ppaction://hlinksldjump"/>
          </p:cNvPr>
          <p:cNvSpPr txBox="1"/>
          <p:nvPr/>
        </p:nvSpPr>
        <p:spPr>
          <a:xfrm>
            <a:off x="5488227" y="395535"/>
            <a:ext cx="1675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 smtClean="0"/>
          </a:p>
          <a:p>
            <a:endParaRPr lang="ru-RU" i="1" dirty="0"/>
          </a:p>
          <a:p>
            <a:endParaRPr lang="ru-RU" i="1" dirty="0" smtClean="0"/>
          </a:p>
          <a:p>
            <a:endParaRPr lang="ru-RU" i="1" dirty="0"/>
          </a:p>
          <a:p>
            <a:endParaRPr lang="ru-RU" i="1" dirty="0"/>
          </a:p>
        </p:txBody>
      </p:sp>
      <p:sp>
        <p:nvSpPr>
          <p:cNvPr id="44" name="TextBox 43">
            <a:hlinkClick r:id="rId10" action="ppaction://hlinksldjump"/>
          </p:cNvPr>
          <p:cNvSpPr txBox="1"/>
          <p:nvPr/>
        </p:nvSpPr>
        <p:spPr>
          <a:xfrm>
            <a:off x="7076343" y="1448273"/>
            <a:ext cx="1675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 smtClean="0"/>
          </a:p>
          <a:p>
            <a:endParaRPr lang="ru-RU" i="1" dirty="0"/>
          </a:p>
          <a:p>
            <a:endParaRPr lang="ru-RU" i="1" dirty="0" smtClean="0"/>
          </a:p>
          <a:p>
            <a:endParaRPr lang="ru-RU" i="1" dirty="0"/>
          </a:p>
          <a:p>
            <a:endParaRPr lang="ru-RU" i="1" dirty="0"/>
          </a:p>
        </p:txBody>
      </p:sp>
      <p:sp>
        <p:nvSpPr>
          <p:cNvPr id="46" name="TextBox 45">
            <a:hlinkClick r:id="rId11" action="ppaction://hlinksldjump"/>
          </p:cNvPr>
          <p:cNvSpPr txBox="1"/>
          <p:nvPr/>
        </p:nvSpPr>
        <p:spPr>
          <a:xfrm>
            <a:off x="3066485" y="3187469"/>
            <a:ext cx="1675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 smtClean="0"/>
          </a:p>
          <a:p>
            <a:endParaRPr lang="ru-RU" i="1" dirty="0"/>
          </a:p>
          <a:p>
            <a:endParaRPr lang="ru-RU" i="1" dirty="0" smtClean="0"/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8657" l="0" r="100000">
                        <a14:foregroundMark x1="36685" y1="29055" x2="36685" y2="29055"/>
                        <a14:foregroundMark x1="12228" y1="29254" x2="11685" y2="40498"/>
                        <a14:foregroundMark x1="11685" y1="35423" x2="80842" y2="36119"/>
                        <a14:foregroundMark x1="9918" y1="54328" x2="35462" y2="66269"/>
                        <a14:foregroundMark x1="35734" y1="66667" x2="75815" y2="60498"/>
                        <a14:foregroundMark x1="75136" y1="60299" x2="90217" y2="40000"/>
                        <a14:foregroundMark x1="80842" y1="13532" x2="91440" y2="36318"/>
                        <a14:foregroundMark x1="39130" y1="3881" x2="86957" y2="26169"/>
                        <a14:foregroundMark x1="61957" y1="4080" x2="15082" y2="16418"/>
                        <a14:foregroundMark x1="33967" y1="3881" x2="8152" y2="30945"/>
                        <a14:foregroundMark x1="20109" y1="9453" x2="12636" y2="16418"/>
                        <a14:foregroundMark x1="43886" y1="28557" x2="47283" y2="48159"/>
                        <a14:foregroundMark x1="54076" y1="16915" x2="58696" y2="21692"/>
                        <a14:foregroundMark x1="59918" y1="49552" x2="49321" y2="54826"/>
                        <a14:foregroundMark x1="47826" y1="49055" x2="68886" y2="55920"/>
                        <a14:foregroundMark x1="64402" y1="58507" x2="21060" y2="56816"/>
                        <a14:foregroundMark x1="5435" y1="40299" x2="16440" y2="55622"/>
                        <a14:foregroundMark x1="24592" y1="36517" x2="48098" y2="23881"/>
                        <a14:foregroundMark x1="67404" y1="22861" x2="48893" y2="15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4" b="31792"/>
          <a:stretch/>
        </p:blipFill>
        <p:spPr>
          <a:xfrm>
            <a:off x="6219316" y="3100791"/>
            <a:ext cx="1627976" cy="1620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312326" y="3685792"/>
            <a:ext cx="1487341" cy="338554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n w="12700">
                  <a:noFill/>
                </a:ln>
                <a:latin typeface="AGPresquire" pitchFamily="2" charset="0"/>
              </a:rPr>
              <a:t>Мяч</a:t>
            </a:r>
            <a:endParaRPr lang="ru-RU" sz="1600" i="1" dirty="0">
              <a:ln w="12700">
                <a:noFill/>
              </a:ln>
              <a:effectLst/>
              <a:latin typeface="AGPresquire" pitchFamily="2" charset="0"/>
            </a:endParaRPr>
          </a:p>
        </p:txBody>
      </p:sp>
      <p:sp>
        <p:nvSpPr>
          <p:cNvPr id="31" name="TextBox 30">
            <a:hlinkClick r:id="rId12" action="ppaction://hlinksldjump"/>
          </p:cNvPr>
          <p:cNvSpPr txBox="1"/>
          <p:nvPr/>
        </p:nvSpPr>
        <p:spPr>
          <a:xfrm>
            <a:off x="6219316" y="3172127"/>
            <a:ext cx="1675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 smtClean="0"/>
          </a:p>
          <a:p>
            <a:endParaRPr lang="ru-RU" i="1" dirty="0"/>
          </a:p>
          <a:p>
            <a:endParaRPr lang="ru-RU" i="1" dirty="0" smtClean="0"/>
          </a:p>
          <a:p>
            <a:endParaRPr lang="ru-RU" i="1" dirty="0"/>
          </a:p>
          <a:p>
            <a:endParaRPr lang="ru-RU" i="1" dirty="0"/>
          </a:p>
        </p:txBody>
      </p:sp>
      <p:sp>
        <p:nvSpPr>
          <p:cNvPr id="32" name="TextBox 31">
            <a:hlinkClick r:id="rId13" action="ppaction://hlinksldjump"/>
          </p:cNvPr>
          <p:cNvSpPr txBox="1"/>
          <p:nvPr/>
        </p:nvSpPr>
        <p:spPr>
          <a:xfrm>
            <a:off x="8196904" y="4741282"/>
            <a:ext cx="8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Конец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9270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068" y="171439"/>
            <a:ext cx="8712968" cy="480653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851773" y="-140364"/>
            <a:ext cx="2520281" cy="348001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419872" y="627534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Что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такое футбол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814" y="61338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GPresquire" pitchFamily="2" charset="0"/>
                <a:cs typeface="Adobe Arabic" pitchFamily="18" charset="-78"/>
              </a:rPr>
              <a:t>История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00192" y="627534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История спорта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3829" y="1724154"/>
            <a:ext cx="61626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GPresquire" pitchFamily="2" charset="0"/>
              </a:rPr>
              <a:t>Каждая страна с древней историей приписывает себе первенство создания этой игры</a:t>
            </a:r>
            <a:r>
              <a:rPr lang="ru-RU" dirty="0" smtClean="0">
                <a:latin typeface="AGPresquire" pitchFamily="2" charset="0"/>
              </a:rPr>
              <a:t>.</a:t>
            </a:r>
            <a:r>
              <a:rPr lang="ru-RU" dirty="0">
                <a:latin typeface="AGPresquire" pitchFamily="2" charset="0"/>
              </a:rPr>
              <a:t> Изображения людей, играющих в предмет, похожий на мяч археологи находили на древнейших наскальных рисунках. Но официальной родиной футбола все же считается Англия, где первый профессиональный футбольный клуб, который назывался «Шеффилд», был создан в 1857 году. В 1863 году после долгих переговоров был принят свод правил Футбольной Ассоциации Англии. Также были приняты размеры поля и </a:t>
            </a:r>
            <a:r>
              <a:rPr lang="ru-RU" dirty="0" smtClean="0">
                <a:latin typeface="AGPresquire" pitchFamily="2" charset="0"/>
              </a:rPr>
              <a:t>ворот.</a:t>
            </a:r>
            <a:endParaRPr lang="ru-RU" dirty="0">
              <a:latin typeface="AGPresquire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19164" y="213965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latin typeface="AGPresquire" pitchFamily="2" charset="0"/>
              </a:rPr>
              <a:t>Футбо́л</a:t>
            </a:r>
            <a:r>
              <a:rPr lang="ru-RU" dirty="0" smtClean="0">
                <a:latin typeface="AGPresquire" pitchFamily="2" charset="0"/>
              </a:rPr>
              <a:t> — </a:t>
            </a:r>
            <a:r>
              <a:rPr lang="ru-RU" dirty="0">
                <a:latin typeface="AGPresquire" pitchFamily="2" charset="0"/>
              </a:rPr>
              <a:t>командный вид спорта, в котором целью является забить мяч в ворота соперника ногами или другими частями тела (кроме рук) большее количество раз, чем команда соперника. В настоящее время самый популярный и массовый вид спорта в </a:t>
            </a:r>
            <a:r>
              <a:rPr lang="ru-RU" dirty="0" smtClean="0">
                <a:latin typeface="AGPresquire" pitchFamily="2" charset="0"/>
              </a:rPr>
              <a:t>мире.</a:t>
            </a:r>
            <a:endParaRPr lang="ru-RU" dirty="0">
              <a:latin typeface="AGPresquir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05" y="2544561"/>
            <a:ext cx="1643464" cy="235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7619392" y="47412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Содержание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19473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516" y="119414"/>
            <a:ext cx="8712968" cy="480653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949002" y="558620"/>
            <a:ext cx="46475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Футбол — </a:t>
            </a:r>
            <a:r>
              <a:rPr lang="ru-RU" dirty="0">
                <a:latin typeface="AGPresquire" pitchFamily="2" charset="0"/>
              </a:rPr>
              <a:t>это командный вид спорта, в который играют </a:t>
            </a:r>
            <a:r>
              <a:rPr lang="ru-RU" dirty="0" smtClean="0">
                <a:latin typeface="AGPresquire" pitchFamily="2" charset="0"/>
              </a:rPr>
              <a:t>две </a:t>
            </a:r>
            <a:r>
              <a:rPr lang="ru-RU" dirty="0">
                <a:latin typeface="AGPresquire" pitchFamily="2" charset="0"/>
              </a:rPr>
              <a:t>команды по 11 </a:t>
            </a:r>
            <a:r>
              <a:rPr lang="ru-RU" dirty="0" smtClean="0">
                <a:latin typeface="AGPresquire" pitchFamily="2" charset="0"/>
              </a:rPr>
              <a:t>игроков. </a:t>
            </a:r>
            <a:r>
              <a:rPr lang="ru-RU" dirty="0">
                <a:latin typeface="AGPresquire" pitchFamily="2" charset="0"/>
              </a:rPr>
              <a:t>Обе стороны стремятся </a:t>
            </a:r>
            <a:r>
              <a:rPr lang="ru-RU" dirty="0" smtClean="0">
                <a:latin typeface="AGPresquire" pitchFamily="2" charset="0"/>
              </a:rPr>
              <a:t>попасть </a:t>
            </a:r>
            <a:r>
              <a:rPr lang="ru-RU" dirty="0">
                <a:latin typeface="AGPresquire" pitchFamily="2" charset="0"/>
              </a:rPr>
              <a:t>мячом в ворота соперника на противоположном конце </a:t>
            </a:r>
            <a:r>
              <a:rPr lang="ru-RU" dirty="0" smtClean="0">
                <a:latin typeface="AGPresquire" pitchFamily="2" charset="0"/>
              </a:rPr>
              <a:t>поля</a:t>
            </a:r>
            <a:r>
              <a:rPr lang="ru-RU" dirty="0">
                <a:latin typeface="AGPresquire" pitchFamily="2" charset="0"/>
              </a:rPr>
              <a:t>. Цель игры — забить больше голов, чем соперник. Футболистам не разрешается касаться мяча руками, пока он находится в игре, за исключением вратарей в пределах штрафной </a:t>
            </a:r>
            <a:r>
              <a:rPr lang="ru-RU" dirty="0" smtClean="0">
                <a:latin typeface="AGPresquire" pitchFamily="2" charset="0"/>
              </a:rPr>
              <a:t>площади. </a:t>
            </a:r>
            <a:r>
              <a:rPr lang="ru-RU" dirty="0">
                <a:latin typeface="AGPresquire" pitchFamily="2" charset="0"/>
              </a:rPr>
              <a:t>Команда, которая забьет больше голов к концу игры, становится победителем. Если на счету обеих сторон их одинаковое </a:t>
            </a:r>
            <a:r>
              <a:rPr lang="ru-RU" dirty="0" smtClean="0">
                <a:latin typeface="AGPresquire" pitchFamily="2" charset="0"/>
              </a:rPr>
              <a:t>количество, </a:t>
            </a:r>
            <a:r>
              <a:rPr lang="ru-RU" dirty="0" smtClean="0">
                <a:latin typeface="AGPresquire" pitchFamily="2" charset="0"/>
              </a:rPr>
              <a:t>игра </a:t>
            </a:r>
            <a:r>
              <a:rPr lang="ru-RU" dirty="0">
                <a:latin typeface="AGPresquire" pitchFamily="2" charset="0"/>
              </a:rPr>
              <a:t>переходит в </a:t>
            </a:r>
            <a:r>
              <a:rPr lang="ru-RU" dirty="0" smtClean="0">
                <a:latin typeface="AGPresquire" pitchFamily="2" charset="0"/>
              </a:rPr>
              <a:t>дополнительное время.</a:t>
            </a:r>
            <a:endParaRPr lang="ru-RU" dirty="0">
              <a:latin typeface="AGPresquire" pitchFamily="2" charset="0"/>
            </a:endParaRPr>
          </a:p>
          <a:p>
            <a:endParaRPr lang="ru-RU" dirty="0"/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7619392" y="47412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Содержание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  <p:sp>
        <p:nvSpPr>
          <p:cNvPr id="3" name="AutoShape 2" descr="https://1fnl.ru/upload/s4y_games_photogallery/4723/photogallery/15324/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C:\Users\Vladimir\Pictures\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7" y="2453436"/>
            <a:ext cx="3199785" cy="228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rot="5400000">
            <a:off x="851773" y="-200652"/>
            <a:ext cx="2520281" cy="348001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26382" y="370972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GPresquire" pitchFamily="2" charset="0"/>
              </a:rPr>
              <a:t>Правила игры</a:t>
            </a:r>
          </a:p>
        </p:txBody>
      </p:sp>
    </p:spTree>
    <p:extLst>
      <p:ext uri="{BB962C8B-B14F-4D97-AF65-F5344CB8AC3E}">
        <p14:creationId xmlns:p14="http://schemas.microsoft.com/office/powerpoint/2010/main" val="12621372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1674" y="197814"/>
            <a:ext cx="8712968" cy="480653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851773" y="-140364"/>
            <a:ext cx="2520281" cy="348001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71905" y="436315"/>
            <a:ext cx="2502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GPresquire" pitchFamily="2" charset="0"/>
              </a:rPr>
              <a:t>Футбольные термины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9296" y="3897799"/>
            <a:ext cx="2172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 Капитан команды</a:t>
            </a:r>
            <a:endParaRPr lang="ru-RU" dirty="0">
              <a:latin typeface="AGPresquire" pitchFamily="2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343775" y="1246412"/>
            <a:ext cx="2825104" cy="2582009"/>
            <a:chOff x="2517480" y="-1802389"/>
            <a:chExt cx="2825104" cy="2582009"/>
          </a:xfrm>
        </p:grpSpPr>
        <p:sp>
          <p:nvSpPr>
            <p:cNvPr id="9" name="TextBox 8"/>
            <p:cNvSpPr txBox="1"/>
            <p:nvPr/>
          </p:nvSpPr>
          <p:spPr>
            <a:xfrm>
              <a:off x="2517481" y="-420709"/>
              <a:ext cx="28251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AGPresquire" pitchFamily="2" charset="0"/>
                </a:rPr>
                <a:t>Дословно </a:t>
              </a:r>
              <a:r>
                <a:rPr lang="ru-RU" dirty="0">
                  <a:latin typeface="AGPresquire" pitchFamily="2" charset="0"/>
                </a:rPr>
                <a:t>в </a:t>
              </a:r>
              <a:r>
                <a:rPr lang="ru-RU" dirty="0" smtClean="0">
                  <a:latin typeface="AGPresquire" pitchFamily="2" charset="0"/>
                </a:rPr>
                <a:t>перевод с </a:t>
              </a:r>
              <a:r>
                <a:rPr lang="ru-RU" dirty="0">
                  <a:latin typeface="AGPresquire" pitchFamily="2" charset="0"/>
                </a:rPr>
                <a:t>английского звучит как "охранник ворот".</a:t>
              </a:r>
            </a:p>
            <a:p>
              <a:endParaRPr lang="ru-RU" dirty="0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480" y="-1802389"/>
              <a:ext cx="2491247" cy="14000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5364255" y="1430589"/>
            <a:ext cx="2784144" cy="2213655"/>
            <a:chOff x="8329178" y="615287"/>
            <a:chExt cx="2784144" cy="2213655"/>
          </a:xfrm>
        </p:grpSpPr>
        <p:sp>
          <p:nvSpPr>
            <p:cNvPr id="13" name="TextBox 12"/>
            <p:cNvSpPr txBox="1"/>
            <p:nvPr/>
          </p:nvSpPr>
          <p:spPr>
            <a:xfrm>
              <a:off x="8329178" y="1905612"/>
              <a:ext cx="2784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GPresquire" pitchFamily="2" charset="0"/>
                </a:rPr>
                <a:t>О</a:t>
              </a:r>
              <a:r>
                <a:rPr lang="ru-RU" dirty="0" smtClean="0">
                  <a:latin typeface="AGPresquire" pitchFamily="2" charset="0"/>
                </a:rPr>
                <a:t>дин </a:t>
              </a:r>
              <a:r>
                <a:rPr lang="ru-RU" dirty="0">
                  <a:latin typeface="AGPresquire" pitchFamily="2" charset="0"/>
                </a:rPr>
                <a:t>из игроков, наделенный особыми полномочиями.</a:t>
              </a:r>
              <a:endParaRPr lang="ru-RU" dirty="0"/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4233" y="615287"/>
              <a:ext cx="2245494" cy="1262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1527038" y="2171412"/>
            <a:ext cx="1869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GPresquire" pitchFamily="2" charset="0"/>
              </a:rPr>
              <a:t> </a:t>
            </a:r>
            <a:r>
              <a:rPr lang="ru-RU" dirty="0" smtClean="0">
                <a:latin typeface="AGPresquire" pitchFamily="2" charset="0"/>
              </a:rPr>
              <a:t>Голкипер</a:t>
            </a:r>
          </a:p>
          <a:p>
            <a:pPr algn="ctr"/>
            <a:r>
              <a:rPr lang="ru-RU" dirty="0" smtClean="0">
                <a:latin typeface="AGPresquire" pitchFamily="2" charset="0"/>
              </a:rPr>
              <a:t> </a:t>
            </a:r>
            <a:r>
              <a:rPr lang="ru-RU" dirty="0">
                <a:latin typeface="AGPresquire" pitchFamily="2" charset="0"/>
              </a:rPr>
              <a:t>(он же вратарь)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054757" y="3164187"/>
            <a:ext cx="1245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GPresquire" pitchFamily="2" charset="0"/>
              </a:rPr>
              <a:t>Защитник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933280" y="1390422"/>
            <a:ext cx="133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GPresquire" pitchFamily="2" charset="0"/>
              </a:rPr>
              <a:t>Арбитр</a:t>
            </a:r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4959902" y="865473"/>
            <a:ext cx="3592851" cy="3343886"/>
            <a:chOff x="-1915870" y="-2525708"/>
            <a:chExt cx="3592851" cy="3343886"/>
          </a:xfrm>
        </p:grpSpPr>
        <p:sp>
          <p:nvSpPr>
            <p:cNvPr id="17" name="TextBox 16"/>
            <p:cNvSpPr txBox="1"/>
            <p:nvPr/>
          </p:nvSpPr>
          <p:spPr>
            <a:xfrm>
              <a:off x="-1915870" y="-382151"/>
              <a:ext cx="35928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AGPresquire" pitchFamily="2" charset="0"/>
                </a:rPr>
                <a:t>Является </a:t>
              </a:r>
              <a:r>
                <a:rPr lang="ru-RU" dirty="0">
                  <a:latin typeface="AGPresquire" pitchFamily="2" charset="0"/>
                </a:rPr>
                <a:t>посредником в спорах между командами, судьей на поле.</a:t>
              </a:r>
            </a:p>
            <a:p>
              <a:endParaRPr lang="ru-RU" dirty="0"/>
            </a:p>
          </p:txBody>
        </p:sp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1504" y="-2525708"/>
              <a:ext cx="3478485" cy="2201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873632" y="3477860"/>
            <a:ext cx="69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GPresquire" pitchFamily="2" charset="0"/>
              </a:rPr>
              <a:t>Аут</a:t>
            </a:r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4966303" y="677312"/>
            <a:ext cx="3580048" cy="3720209"/>
            <a:chOff x="-1856096" y="775073"/>
            <a:chExt cx="3176090" cy="3247251"/>
          </a:xfrm>
        </p:grpSpPr>
        <p:sp>
          <p:nvSpPr>
            <p:cNvPr id="21" name="TextBox 20"/>
            <p:cNvSpPr txBox="1"/>
            <p:nvPr/>
          </p:nvSpPr>
          <p:spPr>
            <a:xfrm>
              <a:off x="-1856096" y="2267998"/>
              <a:ext cx="31760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AGPresquire" pitchFamily="2" charset="0"/>
                </a:rPr>
                <a:t>Т</a:t>
              </a:r>
              <a:r>
                <a:rPr lang="ru-RU" dirty="0" smtClean="0">
                  <a:latin typeface="AGPresquire" pitchFamily="2" charset="0"/>
                </a:rPr>
                <a:t>ак </a:t>
              </a:r>
              <a:r>
                <a:rPr lang="ru-RU" dirty="0">
                  <a:latin typeface="AGPresquire" pitchFamily="2" charset="0"/>
                </a:rPr>
                <a:t>называется позиция, когда мяч выходит за пределы игрового поля, пересекая ограничивающую линию.</a:t>
              </a:r>
            </a:p>
            <a:p>
              <a:endParaRPr lang="ru-RU" dirty="0"/>
            </a:p>
          </p:txBody>
        </p:sp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94965" y="775073"/>
              <a:ext cx="2579426" cy="1547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552449" y="4267131"/>
            <a:ext cx="64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GPresquire" pitchFamily="2" charset="0"/>
              </a:rPr>
              <a:t>Гол</a:t>
            </a:r>
            <a:endParaRPr lang="ru-RU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5365881" y="1601020"/>
            <a:ext cx="2780892" cy="1872793"/>
            <a:chOff x="1894696" y="2497540"/>
            <a:chExt cx="2780892" cy="1872793"/>
          </a:xfrm>
        </p:grpSpPr>
        <p:sp>
          <p:nvSpPr>
            <p:cNvPr id="5" name="TextBox 4"/>
            <p:cNvSpPr txBox="1"/>
            <p:nvPr/>
          </p:nvSpPr>
          <p:spPr>
            <a:xfrm>
              <a:off x="1894696" y="4001001"/>
              <a:ext cx="2780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AGPresquire" pitchFamily="2" charset="0"/>
                </a:rPr>
                <a:t>Мяч</a:t>
              </a:r>
              <a:r>
                <a:rPr lang="ru-RU" dirty="0">
                  <a:latin typeface="AGPresquire" pitchFamily="2" charset="0"/>
                </a:rPr>
                <a:t>, забитый в ворота</a:t>
              </a:r>
              <a:r>
                <a:rPr lang="ru-RU" dirty="0" smtClean="0">
                  <a:latin typeface="AGPresquire" pitchFamily="2" charset="0"/>
                </a:rPr>
                <a:t>.</a:t>
              </a:r>
              <a:endParaRPr lang="ru-RU" dirty="0">
                <a:latin typeface="AGPresquire" pitchFamily="2" charset="0"/>
              </a:endParaRP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192" y="2497540"/>
              <a:ext cx="2357898" cy="1569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TextBox 34">
            <a:hlinkClick r:id="rId8" action="ppaction://hlinksldjump"/>
          </p:cNvPr>
          <p:cNvSpPr txBox="1"/>
          <p:nvPr/>
        </p:nvSpPr>
        <p:spPr>
          <a:xfrm>
            <a:off x="7619392" y="47412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Содержание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5362210" y="1300415"/>
            <a:ext cx="2788234" cy="2474003"/>
            <a:chOff x="2073188" y="147738"/>
            <a:chExt cx="2788234" cy="2474003"/>
          </a:xfrm>
        </p:grpSpPr>
        <p:sp>
          <p:nvSpPr>
            <p:cNvPr id="11" name="TextBox 10"/>
            <p:cNvSpPr txBox="1"/>
            <p:nvPr/>
          </p:nvSpPr>
          <p:spPr>
            <a:xfrm>
              <a:off x="2073188" y="1421412"/>
              <a:ext cx="27882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AGPresquire" pitchFamily="2" charset="0"/>
                </a:rPr>
                <a:t>Игрок</a:t>
              </a:r>
              <a:r>
                <a:rPr lang="ru-RU" dirty="0">
                  <a:latin typeface="AGPresquire" pitchFamily="2" charset="0"/>
                </a:rPr>
                <a:t>, главная задача которого </a:t>
              </a:r>
              <a:r>
                <a:rPr lang="ru-RU" dirty="0" smtClean="0">
                  <a:latin typeface="AGPresquire" pitchFamily="2" charset="0"/>
                </a:rPr>
                <a:t> </a:t>
              </a:r>
              <a:r>
                <a:rPr lang="ru-RU" dirty="0">
                  <a:latin typeface="AGPresquire" pitchFamily="2" charset="0"/>
                </a:rPr>
                <a:t>защищать   </a:t>
              </a:r>
              <a:r>
                <a:rPr lang="ru-RU" dirty="0" smtClean="0">
                  <a:latin typeface="AGPresquire" pitchFamily="2" charset="0"/>
                </a:rPr>
                <a:t>ворота </a:t>
              </a:r>
              <a:r>
                <a:rPr lang="ru-RU" dirty="0">
                  <a:latin typeface="AGPresquire" pitchFamily="2" charset="0"/>
                </a:rPr>
                <a:t>своей команды.</a:t>
              </a:r>
            </a:p>
            <a:p>
              <a:endParaRPr lang="ru-RU" dirty="0"/>
            </a:p>
          </p:txBody>
        </p:sp>
        <p:pic>
          <p:nvPicPr>
            <p:cNvPr id="8" name="Picture 4" descr="Наши легионеры: как российские футболисты играют за рубежом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918" y="147738"/>
              <a:ext cx="2382782" cy="1339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737478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8" grpId="0"/>
      <p:bldP spid="2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516" y="168484"/>
            <a:ext cx="8712968" cy="480653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GPresquire" pitchFamily="2" charset="0"/>
            </a:endParaRPr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851773" y="-140364"/>
            <a:ext cx="2520281" cy="348001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GPresquire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250" y="438150"/>
            <a:ext cx="2552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GPresquire" pitchFamily="2" charset="0"/>
              </a:rPr>
              <a:t>Игроки </a:t>
            </a:r>
          </a:p>
          <a:p>
            <a:r>
              <a:rPr lang="ru-RU" sz="2800" b="1" dirty="0" smtClean="0">
                <a:latin typeface="AGPresquire" pitchFamily="2" charset="0"/>
              </a:rPr>
              <a:t>на поле</a:t>
            </a:r>
            <a:endParaRPr lang="ru-RU" sz="2800" b="1" dirty="0">
              <a:latin typeface="AGPresquire" pitchFamily="2" charset="0"/>
            </a:endParaRPr>
          </a:p>
          <a:p>
            <a:endParaRPr lang="ru-RU" sz="2800" b="1" dirty="0">
              <a:latin typeface="AGPresquire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19" y="499985"/>
            <a:ext cx="3111585" cy="406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97913" y="1907114"/>
            <a:ext cx="3600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GPresquire" pitchFamily="2" charset="0"/>
              </a:rPr>
              <a:t>Вратарь-</a:t>
            </a:r>
          </a:p>
          <a:p>
            <a:pPr algn="ctr"/>
            <a:r>
              <a:rPr lang="ru-RU" dirty="0" smtClean="0">
                <a:latin typeface="AGPresquire" pitchFamily="2" charset="0"/>
              </a:rPr>
              <a:t>Игрок </a:t>
            </a:r>
            <a:r>
              <a:rPr lang="ru-RU" dirty="0">
                <a:latin typeface="AGPresquire" pitchFamily="2" charset="0"/>
              </a:rPr>
              <a:t>в футболе, защищающий ворота. Основная цель — не давать игрокам команды-соперника забить гол. Чаще всего играет вблизи </a:t>
            </a:r>
            <a:r>
              <a:rPr lang="ru-RU" dirty="0" smtClean="0">
                <a:latin typeface="AGPresquire" pitchFamily="2" charset="0"/>
              </a:rPr>
              <a:t>ворот.</a:t>
            </a:r>
            <a:endParaRPr lang="ru-RU" dirty="0">
              <a:latin typeface="AGPresquire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9781" y="4028560"/>
            <a:ext cx="532262" cy="38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  </a:t>
            </a:r>
            <a:endParaRPr lang="ru-RU" dirty="0">
              <a:latin typeface="AGPresquire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97913" y="1907114"/>
            <a:ext cx="3600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GPresquire" pitchFamily="2" charset="0"/>
              </a:rPr>
              <a:t>Центральный</a:t>
            </a:r>
          </a:p>
          <a:p>
            <a:r>
              <a:rPr lang="ru-RU" sz="2400" b="1" dirty="0">
                <a:latin typeface="AGPresquire" pitchFamily="2" charset="0"/>
              </a:rPr>
              <a:t> нападающий</a:t>
            </a:r>
            <a:r>
              <a:rPr lang="ru-RU" dirty="0">
                <a:latin typeface="AGPresquire" pitchFamily="2" charset="0"/>
              </a:rPr>
              <a:t> – игрок, который участвует в финальной части атаки. В функциях футболистов этого игрового амплуа: борьба за мяч, создание голевых ситуаций и </a:t>
            </a:r>
            <a:r>
              <a:rPr lang="ru-RU" dirty="0" err="1">
                <a:latin typeface="AGPresquire" pitchFamily="2" charset="0"/>
              </a:rPr>
              <a:t>забитие</a:t>
            </a:r>
            <a:r>
              <a:rPr lang="ru-RU" dirty="0">
                <a:latin typeface="AGPresquire" pitchFamily="2" charset="0"/>
              </a:rPr>
              <a:t> </a:t>
            </a:r>
            <a:r>
              <a:rPr lang="ru-RU" dirty="0" smtClean="0">
                <a:latin typeface="AGPresquire" pitchFamily="2" charset="0"/>
              </a:rPr>
              <a:t>голов.</a:t>
            </a:r>
            <a:endParaRPr lang="ru-RU" dirty="0">
              <a:latin typeface="AGPresquire" pitchFamily="2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470541" y="3149081"/>
            <a:ext cx="1384390" cy="374734"/>
            <a:chOff x="6550925" y="2928025"/>
            <a:chExt cx="1384390" cy="374734"/>
          </a:xfrm>
        </p:grpSpPr>
        <p:sp>
          <p:nvSpPr>
            <p:cNvPr id="9" name="TextBox 8"/>
            <p:cNvSpPr txBox="1"/>
            <p:nvPr/>
          </p:nvSpPr>
          <p:spPr>
            <a:xfrm>
              <a:off x="6550925" y="2928025"/>
              <a:ext cx="378296" cy="374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AGPresquire" pitchFamily="2" charset="0"/>
                </a:rPr>
                <a:t> </a:t>
              </a:r>
              <a:endParaRPr lang="ru-RU" dirty="0">
                <a:latin typeface="AGPresquire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57019" y="2928025"/>
              <a:ext cx="378296" cy="374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AGPresquire" pitchFamily="2" charset="0"/>
                </a:rPr>
                <a:t> </a:t>
              </a:r>
              <a:endParaRPr lang="ru-RU" dirty="0">
                <a:latin typeface="AGPresquire" pitchFamily="2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97913" y="1907114"/>
            <a:ext cx="360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GPresquire" pitchFamily="2" charset="0"/>
              </a:rPr>
              <a:t>Центральный </a:t>
            </a:r>
            <a:r>
              <a:rPr lang="ru-RU" sz="2400" b="1" dirty="0" smtClean="0">
                <a:latin typeface="AGPresquire" pitchFamily="2" charset="0"/>
              </a:rPr>
              <a:t>защитник-</a:t>
            </a:r>
            <a:r>
              <a:rPr lang="ru-RU" dirty="0">
                <a:latin typeface="AGPresquire" pitchFamily="2" charset="0"/>
              </a:rPr>
              <a:t> </a:t>
            </a:r>
          </a:p>
          <a:p>
            <a:r>
              <a:rPr lang="ru-RU" dirty="0">
                <a:latin typeface="AGPresquire" pitchFamily="2" charset="0"/>
              </a:rPr>
              <a:t>Игрок этого амплуа отвечает за защиту ворот, и, как правило, играет у своей штрафной зоны, являясь центром ее обороны</a:t>
            </a:r>
            <a:r>
              <a:rPr lang="ru-RU" dirty="0" smtClean="0">
                <a:latin typeface="AGPresquire" pitchFamily="2" charset="0"/>
              </a:rPr>
              <a:t>.</a:t>
            </a:r>
            <a:endParaRPr lang="ru-RU" dirty="0">
              <a:latin typeface="AGPresquire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7913" y="1907114"/>
            <a:ext cx="3600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GPresquire" pitchFamily="2" charset="0"/>
              </a:rPr>
              <a:t>О</a:t>
            </a:r>
            <a:r>
              <a:rPr lang="ru-RU" sz="2400" b="1" dirty="0" smtClean="0">
                <a:latin typeface="AGPresquire" pitchFamily="2" charset="0"/>
              </a:rPr>
              <a:t>порный </a:t>
            </a:r>
            <a:r>
              <a:rPr lang="ru-RU" sz="2400" b="1" dirty="0">
                <a:latin typeface="AGPresquire" pitchFamily="2" charset="0"/>
              </a:rPr>
              <a:t>полузащитник </a:t>
            </a:r>
            <a:endParaRPr lang="ru-RU" sz="2400" b="1" dirty="0" smtClean="0">
              <a:latin typeface="AGPresquire" pitchFamily="2" charset="0"/>
            </a:endParaRPr>
          </a:p>
          <a:p>
            <a:r>
              <a:rPr lang="ru-RU" dirty="0" smtClean="0">
                <a:latin typeface="AGPresquire" pitchFamily="2" charset="0"/>
              </a:rPr>
              <a:t>Функция </a:t>
            </a:r>
            <a:r>
              <a:rPr lang="ru-RU" dirty="0">
                <a:latin typeface="AGPresquire" pitchFamily="2" charset="0"/>
              </a:rPr>
              <a:t>опорного полузащитника – не дать сопернику подойти к штрафной, отобрать у него мяч и начать атаку. Чаще всего в футболе есть максимум один ОПЗ в </a:t>
            </a:r>
            <a:r>
              <a:rPr lang="ru-RU" dirty="0" smtClean="0">
                <a:latin typeface="AGPresquire" pitchFamily="2" charset="0"/>
              </a:rPr>
              <a:t>команде.</a:t>
            </a:r>
            <a:endParaRPr lang="ru-RU" dirty="0">
              <a:latin typeface="AGPresquire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7913" y="1907114"/>
            <a:ext cx="360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GPresquire" pitchFamily="2" charset="0"/>
              </a:rPr>
              <a:t>Правый и левый</a:t>
            </a:r>
            <a:r>
              <a:rPr lang="ru-RU" sz="2400" dirty="0">
                <a:latin typeface="AGPresquire" pitchFamily="2" charset="0"/>
              </a:rPr>
              <a:t> </a:t>
            </a:r>
            <a:r>
              <a:rPr lang="ru-RU" sz="2400" b="1" dirty="0" smtClean="0">
                <a:latin typeface="AGPresquire" pitchFamily="2" charset="0"/>
              </a:rPr>
              <a:t>нападающие</a:t>
            </a:r>
            <a:r>
              <a:rPr lang="ru-RU" sz="2400" dirty="0">
                <a:latin typeface="AGPresquire" pitchFamily="2" charset="0"/>
              </a:rPr>
              <a:t> — </a:t>
            </a:r>
            <a:r>
              <a:rPr lang="ru-RU" dirty="0" smtClean="0">
                <a:latin typeface="AGPresquire" pitchFamily="2" charset="0"/>
              </a:rPr>
              <a:t>форварды, </a:t>
            </a:r>
            <a:r>
              <a:rPr lang="ru-RU" dirty="0">
                <a:latin typeface="AGPresquire" pitchFamily="2" charset="0"/>
              </a:rPr>
              <a:t>который </a:t>
            </a:r>
            <a:r>
              <a:rPr lang="ru-RU" dirty="0" smtClean="0">
                <a:latin typeface="AGPresquire" pitchFamily="2" charset="0"/>
              </a:rPr>
              <a:t>создают </a:t>
            </a:r>
            <a:r>
              <a:rPr lang="ru-RU" dirty="0">
                <a:latin typeface="AGPresquire" pitchFamily="2" charset="0"/>
              </a:rPr>
              <a:t>давление преимущественно на </a:t>
            </a:r>
            <a:r>
              <a:rPr lang="ru-RU" dirty="0" smtClean="0">
                <a:latin typeface="AGPresquire" pitchFamily="2" charset="0"/>
              </a:rPr>
              <a:t>правом и левом</a:t>
            </a:r>
            <a:r>
              <a:rPr lang="ru-RU" dirty="0">
                <a:latin typeface="AGPresquire" pitchFamily="2" charset="0"/>
              </a:rPr>
              <a:t> </a:t>
            </a:r>
            <a:r>
              <a:rPr lang="ru-RU" dirty="0" smtClean="0">
                <a:latin typeface="AGPresquire" pitchFamily="2" charset="0"/>
              </a:rPr>
              <a:t>флангах атаки</a:t>
            </a:r>
            <a:r>
              <a:rPr lang="ru-RU" dirty="0">
                <a:latin typeface="AGPresquire" pitchFamily="2" charset="0"/>
              </a:rPr>
              <a:t>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97913" y="1907114"/>
            <a:ext cx="360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GPresquire" pitchFamily="2" charset="0"/>
              </a:rPr>
              <a:t>Ц</a:t>
            </a:r>
            <a:r>
              <a:rPr lang="ru-RU" sz="2400" b="1" dirty="0" smtClean="0">
                <a:latin typeface="AGPresquire" pitchFamily="2" charset="0"/>
              </a:rPr>
              <a:t>ентральный полузащитник-</a:t>
            </a:r>
            <a:endParaRPr lang="ru-RU" dirty="0" smtClean="0">
              <a:latin typeface="AGPresquire" pitchFamily="2" charset="0"/>
            </a:endParaRPr>
          </a:p>
          <a:p>
            <a:r>
              <a:rPr lang="ru-RU" dirty="0">
                <a:latin typeface="AGPresquire" pitchFamily="2" charset="0"/>
              </a:rPr>
              <a:t>И</a:t>
            </a:r>
            <a:r>
              <a:rPr lang="ru-RU" dirty="0" smtClean="0">
                <a:latin typeface="AGPresquire" pitchFamily="2" charset="0"/>
              </a:rPr>
              <a:t>грок </a:t>
            </a:r>
            <a:r>
              <a:rPr lang="ru-RU" dirty="0">
                <a:latin typeface="AGPresquire" pitchFamily="2" charset="0"/>
              </a:rPr>
              <a:t>центра поля, способный быть равноценно полезным как в атакующих, так и в защитных построениях команды</a:t>
            </a:r>
            <a:r>
              <a:rPr lang="ru-RU" dirty="0" smtClean="0">
                <a:latin typeface="AGPresquire" pitchFamily="2" charset="0"/>
              </a:rPr>
              <a:t>.</a:t>
            </a:r>
            <a:endParaRPr lang="ru-RU" dirty="0">
              <a:latin typeface="AGPresquire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7913" y="1907114"/>
            <a:ext cx="3600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GPresquire" pitchFamily="2" charset="0"/>
              </a:rPr>
              <a:t>Левый </a:t>
            </a:r>
            <a:r>
              <a:rPr lang="ru-RU" sz="2400" b="1" dirty="0">
                <a:latin typeface="AGPresquire" pitchFamily="2" charset="0"/>
              </a:rPr>
              <a:t>и правый </a:t>
            </a:r>
            <a:r>
              <a:rPr lang="ru-RU" sz="2400" b="1" dirty="0" smtClean="0">
                <a:latin typeface="AGPresquire" pitchFamily="2" charset="0"/>
              </a:rPr>
              <a:t>защитники-</a:t>
            </a:r>
          </a:p>
          <a:p>
            <a:r>
              <a:rPr lang="ru-RU" dirty="0" smtClean="0">
                <a:latin typeface="AGPresquire" pitchFamily="2" charset="0"/>
              </a:rPr>
              <a:t>Игрок </a:t>
            </a:r>
            <a:r>
              <a:rPr lang="ru-RU" dirty="0">
                <a:latin typeface="AGPresquire" pitchFamily="2" charset="0"/>
              </a:rPr>
              <a:t>линии обороны, который обеспечивает защиту флангов и подключается к атакам</a:t>
            </a:r>
            <a:r>
              <a:rPr lang="ru-RU" dirty="0" smtClean="0">
                <a:latin typeface="AGPresquire" pitchFamily="2" charset="0"/>
              </a:rPr>
              <a:t>.</a:t>
            </a:r>
            <a:endParaRPr lang="ru-RU" sz="1400" dirty="0">
              <a:latin typeface="AGPresquire" pitchFamily="2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842745" y="2738805"/>
            <a:ext cx="2647665" cy="423334"/>
            <a:chOff x="5923129" y="2517749"/>
            <a:chExt cx="2647665" cy="423334"/>
          </a:xfrm>
        </p:grpSpPr>
        <p:sp>
          <p:nvSpPr>
            <p:cNvPr id="14" name="TextBox 13"/>
            <p:cNvSpPr txBox="1"/>
            <p:nvPr/>
          </p:nvSpPr>
          <p:spPr>
            <a:xfrm>
              <a:off x="8243248" y="2571751"/>
              <a:ext cx="327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>
                <a:latin typeface="AGPresquire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23129" y="2517749"/>
              <a:ext cx="327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>
                <a:latin typeface="AGPresquire" pitchFamily="2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002804" y="2571238"/>
            <a:ext cx="39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  </a:t>
            </a:r>
            <a:endParaRPr lang="ru-RU" dirty="0">
              <a:latin typeface="AGPresquire" pitchFamily="2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415949" y="1935017"/>
            <a:ext cx="1450708" cy="382980"/>
            <a:chOff x="6496333" y="1713961"/>
            <a:chExt cx="1450708" cy="382980"/>
          </a:xfrm>
        </p:grpSpPr>
        <p:sp>
          <p:nvSpPr>
            <p:cNvPr id="22" name="TextBox 21"/>
            <p:cNvSpPr txBox="1"/>
            <p:nvPr/>
          </p:nvSpPr>
          <p:spPr>
            <a:xfrm>
              <a:off x="6496333" y="1727609"/>
              <a:ext cx="378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  </a:t>
              </a:r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68745" y="1713961"/>
              <a:ext cx="378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  </a:t>
              </a:r>
              <a:endParaRPr lang="ru-RU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802256" y="1427903"/>
            <a:ext cx="2723412" cy="374005"/>
            <a:chOff x="5882640" y="1206847"/>
            <a:chExt cx="2723412" cy="374005"/>
          </a:xfrm>
        </p:grpSpPr>
        <p:sp>
          <p:nvSpPr>
            <p:cNvPr id="26" name="TextBox 25"/>
            <p:cNvSpPr txBox="1"/>
            <p:nvPr/>
          </p:nvSpPr>
          <p:spPr>
            <a:xfrm>
              <a:off x="5882640" y="1206847"/>
              <a:ext cx="295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  </a:t>
              </a:r>
              <a:endParaRPr lang="ru-RU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10350" y="1211520"/>
              <a:ext cx="295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  </a:t>
              </a:r>
              <a:endParaRPr lang="ru-RU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002804" y="1169323"/>
            <a:ext cx="39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2" name="TextBox 31">
            <a:hlinkClick r:id="rId4" action="ppaction://hlinksldjump"/>
          </p:cNvPr>
          <p:cNvSpPr txBox="1"/>
          <p:nvPr/>
        </p:nvSpPr>
        <p:spPr>
          <a:xfrm>
            <a:off x="7679680" y="47412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Содержание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9647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8" grpId="0"/>
      <p:bldP spid="28" grpId="1"/>
      <p:bldP spid="11" grpId="0"/>
      <p:bldP spid="11" grpId="1"/>
      <p:bldP spid="16" grpId="0"/>
      <p:bldP spid="16" grpId="1"/>
      <p:bldP spid="24" grpId="0"/>
      <p:bldP spid="24" grpId="1"/>
      <p:bldP spid="20" grpId="0"/>
      <p:bldP spid="20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516" y="168484"/>
            <a:ext cx="8712968" cy="480653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GPresquir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1230" y="834227"/>
            <a:ext cx="55959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                                 Футболка</a:t>
            </a:r>
          </a:p>
          <a:p>
            <a:r>
              <a:rPr lang="ru-RU" dirty="0" smtClean="0">
                <a:latin typeface="AGPresquire" pitchFamily="2" charset="0"/>
              </a:rPr>
              <a:t>Основной </a:t>
            </a:r>
            <a:r>
              <a:rPr lang="ru-RU" dirty="0">
                <a:latin typeface="AGPresquire" pitchFamily="2" charset="0"/>
              </a:rPr>
              <a:t>элемент формы футболиста — футболка. На задней части, то есть на спине футболки каждого игрока, нанесён номер, под которым этот игрок играет в команде — он служит для идентификации соответствующего футболиста на поле во время игры. Первоначально игрокам команды раздавались номера от 1 до 11, примерно соответствующий их позиции на поле. В настоящее время на профессиональном уровне игроки выбирают любой номер от 1 до 99.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41230" y="232652"/>
            <a:ext cx="55959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Гетры </a:t>
            </a:r>
          </a:p>
          <a:p>
            <a:r>
              <a:rPr lang="ru-RU" dirty="0" smtClean="0">
                <a:latin typeface="AGPresquire" pitchFamily="2" charset="0"/>
              </a:rPr>
              <a:t>Гетры </a:t>
            </a:r>
            <a:r>
              <a:rPr lang="ru-RU" dirty="0">
                <a:latin typeface="AGPresquire" pitchFamily="2" charset="0"/>
              </a:rPr>
              <a:t>– это элемент спортивной формы. </a:t>
            </a:r>
            <a:r>
              <a:rPr lang="ru-RU" dirty="0" smtClean="0">
                <a:latin typeface="AGPresquire" pitchFamily="2" charset="0"/>
              </a:rPr>
              <a:t>Они выполняют </a:t>
            </a:r>
            <a:r>
              <a:rPr lang="ru-RU" dirty="0">
                <a:latin typeface="AGPresquire" pitchFamily="2" charset="0"/>
              </a:rPr>
              <a:t>несколько функций</a:t>
            </a:r>
            <a:r>
              <a:rPr lang="ru-RU" dirty="0" smtClean="0">
                <a:latin typeface="AGPresquire" pitchFamily="2" charset="0"/>
              </a:rPr>
              <a:t>:</a:t>
            </a:r>
            <a:endParaRPr lang="ru-RU" dirty="0">
              <a:latin typeface="AGPresquire" pitchFamily="2" charset="0"/>
            </a:endParaRPr>
          </a:p>
          <a:p>
            <a:r>
              <a:rPr lang="en-US" dirty="0" smtClean="0">
                <a:latin typeface="AGPresquire" pitchFamily="2" charset="0"/>
              </a:rPr>
              <a:t> </a:t>
            </a:r>
            <a:r>
              <a:rPr lang="ru-RU" dirty="0" smtClean="0">
                <a:latin typeface="AGPresquire" pitchFamily="2" charset="0"/>
              </a:rPr>
              <a:t>Защита</a:t>
            </a:r>
            <a:r>
              <a:rPr lang="ru-RU" dirty="0">
                <a:latin typeface="AGPresquire" pitchFamily="2" charset="0"/>
              </a:rPr>
              <a:t>. Гетры защищают спортсменов от падений и ушибов, ссадин. Верхняя часть гетр сделана очень тугой, для того, чтобы они сидели плотно на ноге. Кроме того, во время матча тугие гетры не будут скручиваться и сползать, принося неудобства.</a:t>
            </a:r>
          </a:p>
          <a:p>
            <a:r>
              <a:rPr lang="en-US" dirty="0" smtClean="0">
                <a:latin typeface="AGPresquire" pitchFamily="2" charset="0"/>
              </a:rPr>
              <a:t> </a:t>
            </a:r>
            <a:r>
              <a:rPr lang="ru-RU" dirty="0" smtClean="0">
                <a:latin typeface="AGPresquire" pitchFamily="2" charset="0"/>
              </a:rPr>
              <a:t>Крепление </a:t>
            </a:r>
            <a:r>
              <a:rPr lang="ru-RU" dirty="0">
                <a:latin typeface="AGPresquire" pitchFamily="2" charset="0"/>
              </a:rPr>
              <a:t>щитков.  Щитки сделаны из пластика. Для того, чтобы защитить ноги футболистов от ударов используют щитки. А их, в свою очередь фиксируют гетры.</a:t>
            </a:r>
          </a:p>
          <a:p>
            <a:r>
              <a:rPr lang="en-US" dirty="0" smtClean="0">
                <a:latin typeface="AGPresquire" pitchFamily="2" charset="0"/>
              </a:rPr>
              <a:t> </a:t>
            </a:r>
            <a:r>
              <a:rPr lang="ru-RU" dirty="0" smtClean="0">
                <a:latin typeface="AGPresquire" pitchFamily="2" charset="0"/>
              </a:rPr>
              <a:t>Удобство </a:t>
            </a:r>
            <a:r>
              <a:rPr lang="ru-RU" dirty="0">
                <a:latin typeface="AGPresquire" pitchFamily="2" charset="0"/>
              </a:rPr>
              <a:t>и комфорт. Также гетры впитывают пот. В противном случае он бы стекал в обувь футболиста. Это причиняло бы неудобства.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74549" y="705832"/>
            <a:ext cx="41764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                      Бутсы</a:t>
            </a:r>
          </a:p>
          <a:p>
            <a:r>
              <a:rPr lang="ru-RU" dirty="0" smtClean="0">
                <a:latin typeface="AGPresquire" pitchFamily="2" charset="0"/>
              </a:rPr>
              <a:t>Обычно </a:t>
            </a:r>
            <a:r>
              <a:rPr lang="ru-RU" dirty="0">
                <a:latin typeface="AGPresquire" pitchFamily="2" charset="0"/>
              </a:rPr>
              <a:t>все бутсы делятся на три типа, которые в народе называют «шиповки», «сороконожки» и «</a:t>
            </a:r>
            <a:r>
              <a:rPr lang="ru-RU" dirty="0" err="1">
                <a:latin typeface="AGPresquire" pitchFamily="2" charset="0"/>
              </a:rPr>
              <a:t>футзалки</a:t>
            </a:r>
            <a:r>
              <a:rPr lang="ru-RU" dirty="0">
                <a:latin typeface="AGPresquire" pitchFamily="2" charset="0"/>
              </a:rPr>
              <a:t>», или ещё короче – «</a:t>
            </a:r>
            <a:r>
              <a:rPr lang="ru-RU" dirty="0" err="1">
                <a:latin typeface="AGPresquire" pitchFamily="2" charset="0"/>
              </a:rPr>
              <a:t>залки</a:t>
            </a:r>
            <a:r>
              <a:rPr lang="ru-RU" dirty="0">
                <a:latin typeface="AGPresquire" pitchFamily="2" charset="0"/>
              </a:rPr>
              <a:t>». «Шиповки» – для натурального газона и больших матчей, как у </a:t>
            </a:r>
            <a:r>
              <a:rPr lang="ru-RU" dirty="0" err="1">
                <a:latin typeface="AGPresquire" pitchFamily="2" charset="0"/>
              </a:rPr>
              <a:t>Неймара</a:t>
            </a:r>
            <a:r>
              <a:rPr lang="ru-RU" dirty="0">
                <a:latin typeface="AGPresquire" pitchFamily="2" charset="0"/>
              </a:rPr>
              <a:t>. «Сороконожки» для улицы и грязи. «</a:t>
            </a:r>
            <a:r>
              <a:rPr lang="ru-RU" dirty="0" err="1">
                <a:latin typeface="AGPresquire" pitchFamily="2" charset="0"/>
              </a:rPr>
              <a:t>Залки</a:t>
            </a:r>
            <a:r>
              <a:rPr lang="ru-RU" dirty="0">
                <a:latin typeface="AGPresquire" pitchFamily="2" charset="0"/>
              </a:rPr>
              <a:t>» – для помещений. На самом деле видов футбольных бутс гораздо больше, а от материала меняются не только свойства обуви, но и правила их примерки.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2550" y="493346"/>
            <a:ext cx="55959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Шорты</a:t>
            </a:r>
          </a:p>
          <a:p>
            <a:r>
              <a:rPr lang="ru-RU" dirty="0" smtClean="0">
                <a:latin typeface="AGPresquire" pitchFamily="2" charset="0"/>
              </a:rPr>
              <a:t>Длина </a:t>
            </a:r>
            <a:r>
              <a:rPr lang="ru-RU" dirty="0">
                <a:latin typeface="AGPresquire" pitchFamily="2" charset="0"/>
              </a:rPr>
              <a:t>футбольных шорт не оговаривается правилами и потому в продаже можно встретить шорты для игры в футбол самой разной длины. В этом аспекте выбора стоит ориентироваться лишь на ту длину, при </a:t>
            </a:r>
            <a:r>
              <a:rPr lang="ru-RU" dirty="0" smtClean="0">
                <a:latin typeface="AGPresquire" pitchFamily="2" charset="0"/>
              </a:rPr>
              <a:t>которой </a:t>
            </a:r>
            <a:r>
              <a:rPr lang="ru-RU" dirty="0">
                <a:latin typeface="AGPresquire" pitchFamily="2" charset="0"/>
              </a:rPr>
              <a:t>Вам будет удобно, не забывая, что чем короче шорты (в разумных пределах), тем меньше они сковывают движения.</a:t>
            </a:r>
          </a:p>
          <a:p>
            <a:endParaRPr lang="ru-RU" dirty="0">
              <a:latin typeface="AGPresquire" pitchFamily="2" charset="0"/>
            </a:endParaRPr>
          </a:p>
          <a:p>
            <a:r>
              <a:rPr lang="ru-RU" dirty="0">
                <a:latin typeface="AGPresquire" pitchFamily="2" charset="0"/>
              </a:rPr>
              <a:t>На многих моделях шорт для игры в футбол имеются специальные боковые вставки. Вшитые накладки из поролона выполняют защитную функцию, оберегая бедра игрока от повреждений при падениях.</a:t>
            </a:r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848591" y="-150411"/>
            <a:ext cx="2520281" cy="348001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GPresquire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365" y="572617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GPresquire" pitchFamily="2" charset="0"/>
              </a:rPr>
              <a:t>Форма</a:t>
            </a:r>
            <a:endParaRPr lang="ru-RU" sz="2800" b="1" dirty="0">
              <a:latin typeface="AGPresquire" pitchFamily="2" charset="0"/>
            </a:endParaRPr>
          </a:p>
        </p:txBody>
      </p:sp>
      <p:pic>
        <p:nvPicPr>
          <p:cNvPr id="1028" name="Picture 4" descr="C:\Users\Дмитрий\Downloads\футболисты-футбола-цветной-вектор-цветная-иллюстрация-вектора-для-19478334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7" y="2188365"/>
            <a:ext cx="1603295" cy="26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79815" y="2478505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AGPresquire" pitchFamily="2" charset="0"/>
            </a:endParaRPr>
          </a:p>
          <a:p>
            <a:endParaRPr lang="en-US" dirty="0">
              <a:latin typeface="AGPresquire" pitchFamily="2" charset="0"/>
            </a:endParaRPr>
          </a:p>
          <a:p>
            <a:endParaRPr lang="ru-RU" dirty="0">
              <a:latin typeface="AGPresquir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777242">
            <a:off x="496335" y="4285392"/>
            <a:ext cx="766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GPresquire" pitchFamily="2" charset="0"/>
              </a:rPr>
              <a:t>        </a:t>
            </a:r>
            <a:endParaRPr lang="ru-RU" dirty="0">
              <a:latin typeface="AGPresquire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695104">
            <a:off x="495391" y="395821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GPresquire" pitchFamily="2" charset="0"/>
              </a:rPr>
              <a:t>  </a:t>
            </a:r>
            <a:endParaRPr lang="ru-RU" dirty="0">
              <a:latin typeface="AGPresquire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3529" y="340183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GPresquire" pitchFamily="2" charset="0"/>
              </a:rPr>
              <a:t>     </a:t>
            </a:r>
            <a:endParaRPr lang="ru-RU" dirty="0">
              <a:latin typeface="AGPresquire" pitchFamily="2" charset="0"/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1784878" y="1748647"/>
            <a:ext cx="1269821" cy="1121185"/>
          </a:xfrm>
          <a:prstGeom prst="wedgeEllipseCallout">
            <a:avLst>
              <a:gd name="adj1" fmla="val -59376"/>
              <a:gd name="adj2" fmla="val 1826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AGPresquire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81401" y="1932054"/>
            <a:ext cx="1315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GPresquire" pitchFamily="2" charset="0"/>
              </a:rPr>
              <a:t>Нажми на меня, что бы узнать побольше</a:t>
            </a:r>
            <a:endParaRPr lang="ru-RU" sz="1200" b="1" dirty="0">
              <a:latin typeface="AGPresquire" pitchFamily="2" charset="0"/>
            </a:endParaRPr>
          </a:p>
        </p:txBody>
      </p: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7619392" y="47412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Содержание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1575219" y="3053449"/>
            <a:ext cx="256422" cy="1672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35027" y="3140357"/>
            <a:ext cx="914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Футболка</a:t>
            </a:r>
            <a:endParaRPr lang="ru-RU" sz="1200" b="1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1575219" y="3562648"/>
            <a:ext cx="256422" cy="1672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33057" y="3632666"/>
            <a:ext cx="914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Шорты</a:t>
            </a:r>
            <a:endParaRPr lang="ru-RU" sz="1200" b="1" dirty="0"/>
          </a:p>
        </p:txBody>
      </p:sp>
      <p:cxnSp>
        <p:nvCxnSpPr>
          <p:cNvPr id="26" name="Прямая со стрелкой 25"/>
          <p:cNvCxnSpPr/>
          <p:nvPr/>
        </p:nvCxnSpPr>
        <p:spPr>
          <a:xfrm flipH="1" flipV="1">
            <a:off x="1373222" y="4116104"/>
            <a:ext cx="256422" cy="1672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31128" y="4159558"/>
            <a:ext cx="914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Гетры</a:t>
            </a:r>
            <a:endParaRPr lang="ru-RU" sz="1200" b="1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flipH="1" flipV="1">
            <a:off x="627365" y="4530755"/>
            <a:ext cx="256422" cy="1672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91996" y="4542641"/>
            <a:ext cx="914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Бутсы</a:t>
            </a:r>
            <a:endParaRPr lang="ru-RU" sz="1200" b="1" dirty="0"/>
          </a:p>
        </p:txBody>
      </p:sp>
      <p:sp>
        <p:nvSpPr>
          <p:cNvPr id="30" name="TextBox 29">
            <a:hlinkClick r:id="rId5" action="ppaction://hlinksldjump"/>
          </p:cNvPr>
          <p:cNvSpPr txBox="1"/>
          <p:nvPr/>
        </p:nvSpPr>
        <p:spPr>
          <a:xfrm>
            <a:off x="6463833" y="4741282"/>
            <a:ext cx="88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Далее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4197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2"/>
      <p:bldP spid="3" grpId="3"/>
      <p:bldP spid="13" grpId="2"/>
      <p:bldP spid="13" grpId="3"/>
      <p:bldP spid="11" grpId="2"/>
      <p:bldP spid="11" grpId="3"/>
      <p:bldP spid="16" grpId="2"/>
      <p:bldP spid="16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516" y="168484"/>
            <a:ext cx="8712968" cy="480653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851773" y="-140364"/>
            <a:ext cx="2520281" cy="348001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58414" y="1704784"/>
            <a:ext cx="34472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GPresquire" pitchFamily="2" charset="0"/>
              </a:rPr>
              <a:t>Цветовая гамма футбольной формы, особенности отдельных деталей исторически определялась каждым футбольным клубом (или сборной) и соответствует определённым традициям. Тем не менее, по цветовой гамме у каждой команды есть три формы — основная, гостевая и запасная. </a:t>
            </a: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7675366" y="478121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Содержание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11" y="422031"/>
            <a:ext cx="4552986" cy="45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7365" y="572617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GPresquire" pitchFamily="2" charset="0"/>
              </a:rPr>
              <a:t>Форма</a:t>
            </a:r>
            <a:endParaRPr lang="ru-RU" sz="2800" b="1" dirty="0">
              <a:latin typeface="AGPresqui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0173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516" y="191430"/>
            <a:ext cx="8712968" cy="4806534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ый треугольник 1"/>
          <p:cNvSpPr/>
          <p:nvPr/>
        </p:nvSpPr>
        <p:spPr>
          <a:xfrm rot="5400000">
            <a:off x="851773" y="-140364"/>
            <a:ext cx="2520281" cy="348001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7691408" y="479725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279400">
                    <a:schemeClr val="bg1">
                      <a:alpha val="78000"/>
                    </a:schemeClr>
                  </a:glow>
                </a:effectLst>
                <a:latin typeface="AGPresquire" pitchFamily="2" charset="0"/>
              </a:rPr>
              <a:t>Содержание</a:t>
            </a:r>
            <a:endParaRPr lang="ru-RU" dirty="0">
              <a:effectLst>
                <a:glow rad="279400">
                  <a:schemeClr val="bg1">
                    <a:alpha val="78000"/>
                  </a:schemeClr>
                </a:glow>
              </a:effectLst>
              <a:latin typeface="AGPresquire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1156" y="630463"/>
            <a:ext cx="1202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GPresquire" pitchFamily="2" charset="0"/>
                <a:cs typeface="Adobe Arabic" pitchFamily="18" charset="-78"/>
              </a:rPr>
              <a:t>Мяч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5088" y="753573"/>
            <a:ext cx="2270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Конструкция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0746" y="753573"/>
            <a:ext cx="1609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Размеры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572511" y="1210307"/>
            <a:ext cx="4787437" cy="3618156"/>
            <a:chOff x="-270165" y="1720828"/>
            <a:chExt cx="4787437" cy="361815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-270165" y="1720828"/>
              <a:ext cx="478743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latin typeface="AGPresquire" pitchFamily="2" charset="0"/>
                </a:rPr>
                <a:t>Футбольный </a:t>
              </a:r>
              <a:r>
                <a:rPr lang="ru-RU" sz="2000" dirty="0">
                  <a:latin typeface="AGPresquire" pitchFamily="2" charset="0"/>
                </a:rPr>
                <a:t>мяч состоит из трёх основных компонентов: покрышки, подкладки и камеры.</a:t>
              </a:r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89" y="2793128"/>
              <a:ext cx="3303848" cy="254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3372944" y="1984679"/>
            <a:ext cx="51865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GPresquire" pitchFamily="2" charset="0"/>
              </a:rPr>
              <a:t>Старые мячи были </a:t>
            </a:r>
            <a:r>
              <a:rPr lang="ru-RU" sz="2000" dirty="0" smtClean="0">
                <a:latin typeface="AGPresquire" pitchFamily="2" charset="0"/>
              </a:rPr>
              <a:t>монохромными</a:t>
            </a:r>
            <a:r>
              <a:rPr lang="ru-RU" sz="2000" dirty="0">
                <a:latin typeface="AGPresquire" pitchFamily="2" charset="0"/>
              </a:rPr>
              <a:t>, коричневыми, затем белыми. Впоследствии, для удобства трансляций на чёрно-белые телевизоры, мяч сделали пятнистым — с чёрными </a:t>
            </a:r>
            <a:r>
              <a:rPr lang="ru-RU" sz="2000" dirty="0" smtClean="0">
                <a:latin typeface="AGPresquire" pitchFamily="2" charset="0"/>
              </a:rPr>
              <a:t>пятиугольниками (16) </a:t>
            </a:r>
            <a:r>
              <a:rPr lang="ru-RU" sz="2000" dirty="0">
                <a:latin typeface="AGPresquire" pitchFamily="2" charset="0"/>
              </a:rPr>
              <a:t>и белыми </a:t>
            </a:r>
            <a:r>
              <a:rPr lang="ru-RU" sz="2000" dirty="0" smtClean="0">
                <a:latin typeface="AGPresquire" pitchFamily="2" charset="0"/>
              </a:rPr>
              <a:t>шестиугольниками (16). </a:t>
            </a:r>
            <a:r>
              <a:rPr lang="ru-RU" sz="2000" dirty="0">
                <a:latin typeface="AGPresquire" pitchFamily="2" charset="0"/>
              </a:rPr>
              <a:t>Эта расцветка стала стандартом для </a:t>
            </a:r>
            <a:r>
              <a:rPr lang="ru-RU" sz="2000" dirty="0" smtClean="0">
                <a:latin typeface="AGPresquire" pitchFamily="2" charset="0"/>
              </a:rPr>
              <a:t>мячей.</a:t>
            </a:r>
            <a:endParaRPr lang="ru-RU" sz="2000" dirty="0">
              <a:latin typeface="AGPresquire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3604" y="753573"/>
            <a:ext cx="189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Presquire" pitchFamily="2" charset="0"/>
              </a:rPr>
              <a:t>Расцветка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Presquire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1922" y="1984679"/>
            <a:ext cx="4372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GPresquire" pitchFamily="2" charset="0"/>
              </a:rPr>
              <a:t>Имеет </a:t>
            </a:r>
            <a:r>
              <a:rPr lang="ru-RU" sz="2000" dirty="0">
                <a:latin typeface="AGPresquire" pitchFamily="2" charset="0"/>
              </a:rPr>
              <a:t>длину окружности не более 70 </a:t>
            </a:r>
            <a:r>
              <a:rPr lang="ru-RU" sz="2000" dirty="0" smtClean="0">
                <a:latin typeface="AGPresquire" pitchFamily="2" charset="0"/>
              </a:rPr>
              <a:t>см и </a:t>
            </a:r>
            <a:r>
              <a:rPr lang="ru-RU" sz="2000" dirty="0">
                <a:latin typeface="AGPresquire" pitchFamily="2" charset="0"/>
              </a:rPr>
              <a:t>не менее 68 </a:t>
            </a:r>
            <a:r>
              <a:rPr lang="ru-RU" sz="2000" dirty="0" smtClean="0">
                <a:latin typeface="AGPresquire" pitchFamily="2" charset="0"/>
              </a:rPr>
              <a:t>см. Стандартный мяч весит </a:t>
            </a:r>
            <a:r>
              <a:rPr lang="ru-RU" sz="2000" dirty="0">
                <a:latin typeface="AGPresquire" pitchFamily="2" charset="0"/>
              </a:rPr>
              <a:t>не более </a:t>
            </a:r>
            <a:r>
              <a:rPr lang="ru-RU" sz="2000" dirty="0" smtClean="0">
                <a:latin typeface="AGPresquire" pitchFamily="2" charset="0"/>
              </a:rPr>
              <a:t>410 г.</a:t>
            </a:r>
            <a:endParaRPr lang="ru-RU" sz="2000" dirty="0">
              <a:latin typeface="AGPresquire" pitchFamily="2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56" y="2389041"/>
            <a:ext cx="2249834" cy="22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07737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</p:bld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1283</Words>
  <Application>Microsoft Office PowerPoint</Application>
  <PresentationFormat>Экран (16:9)</PresentationFormat>
  <Paragraphs>194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Adobe Arabic</vt:lpstr>
      <vt:lpstr>AGPresquire</vt:lpstr>
      <vt:lpstr>Тема Office</vt:lpstr>
      <vt:lpstr>Да здравствует  футбол!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что вы хотели знать о футболе и еще больше</dc:title>
  <dc:creator>Климов Дмитрий</dc:creator>
  <cp:lastModifiedBy>Vladimir</cp:lastModifiedBy>
  <cp:revision>117</cp:revision>
  <dcterms:created xsi:type="dcterms:W3CDTF">2022-03-16T07:35:11Z</dcterms:created>
  <dcterms:modified xsi:type="dcterms:W3CDTF">2022-05-18T22:21:47Z</dcterms:modified>
</cp:coreProperties>
</file>