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52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для шаблонов\луг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50"/>
            <a:ext cx="9126538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Admin\Рабочий стол\угадай\Синий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50" y="6429375"/>
            <a:ext cx="1214438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15C4E-9BAA-4E8A-8A98-75A217EE7F07}" type="datetimeFigureOut">
              <a:rPr lang="ru-RU"/>
              <a:pPr>
                <a:defRPr/>
              </a:pPr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FF2C8-4267-468E-A863-B09605937C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2A098-9BD6-4580-94AC-44FBDF029C03}" type="datetimeFigureOut">
              <a:rPr lang="ru-RU"/>
              <a:pPr>
                <a:defRPr/>
              </a:pPr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A6C7E-1461-494A-8679-F33BB9FD91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9E936-50ED-46C0-B3AA-942BD488F23E}" type="datetimeFigureOut">
              <a:rPr lang="ru-RU"/>
              <a:pPr>
                <a:defRPr/>
              </a:pPr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D97AE-21B9-480E-89E9-637CB8498B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321FD-8126-4493-9906-FD1EA81EED0B}" type="datetimeFigureOut">
              <a:rPr lang="ru-RU"/>
              <a:pPr>
                <a:defRPr/>
              </a:pPr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804D6-F971-47FC-9085-9C80A19075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E4DE7-0FD0-4EBB-9917-0C691D33AE61}" type="datetimeFigureOut">
              <a:rPr lang="ru-RU"/>
              <a:pPr>
                <a:defRPr/>
              </a:pPr>
              <a:t>09.03.2014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817CE-BF72-48C8-8322-5C3B1BE574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652ED-7087-474B-A0E5-3CDB7A33773D}" type="datetimeFigureOut">
              <a:rPr lang="ru-RU"/>
              <a:pPr>
                <a:defRPr/>
              </a:pPr>
              <a:t>09.03.2014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84422-753A-4DCD-B488-A065B4E85B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6988F-E3E1-4925-AE4B-6F11B0868D0B}" type="datetimeFigureOut">
              <a:rPr lang="ru-RU"/>
              <a:pPr>
                <a:defRPr/>
              </a:pPr>
              <a:t>09.03.2014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8E124-14FC-4AE5-A82C-1F78BA9177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503D2-016E-4FA9-9EEE-7076CCED45F1}" type="datetimeFigureOut">
              <a:rPr lang="ru-RU"/>
              <a:pPr>
                <a:defRPr/>
              </a:pPr>
              <a:t>09.03.2014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6D6CA-DFD0-41E9-847D-D23F3AF152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3051A-155C-4135-9013-689535223652}" type="datetimeFigureOut">
              <a:rPr lang="ru-RU"/>
              <a:pPr>
                <a:defRPr/>
              </a:pPr>
              <a:t>09.03.2014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FFC77-9D6D-408B-9CDA-A91C219E4A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69762-5E36-4273-94F3-2E840675DFF4}" type="datetimeFigureOut">
              <a:rPr lang="ru-RU"/>
              <a:pPr>
                <a:defRPr/>
              </a:pPr>
              <a:t>09.03.2014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9BD08-CAEB-4240-ABF7-D9B508EFE4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C:\Documents and Settings\Admin\Рабочий стол\для шаблонов\Копия луг.gi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DCD2931-6CC3-4591-8153-56EB9FCE26CB}" type="datetimeFigureOut">
              <a:rPr lang="ru-RU"/>
              <a:pPr>
                <a:defRPr/>
              </a:pPr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271980C-E67E-4939-80C0-57CEBDD4CB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0" y="428604"/>
            <a:ext cx="9144000" cy="107157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dirty="0" smtClean="0">
                <a:ln w="18415" cmpd="sng">
                  <a:solidFill>
                    <a:schemeClr val="accent3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И.С. ТУРГЕНЕВ «БЕЖИН</a:t>
            </a:r>
            <a:r>
              <a:rPr lang="ru-RU" dirty="0" smtClean="0">
                <a:ln>
                  <a:solidFill>
                    <a:schemeClr val="accent3"/>
                  </a:solidFill>
                </a:ln>
              </a:rPr>
              <a:t>     </a:t>
            </a:r>
            <a:r>
              <a:rPr lang="ru-RU" dirty="0" smtClean="0">
                <a:ln w="18415" cmpd="sng">
                  <a:solidFill>
                    <a:schemeClr val="accent3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ЛУГ»</a:t>
            </a:r>
            <a:endParaRPr lang="ru-RU" dirty="0" smtClean="0">
              <a:ln w="18415" cmpd="sng">
                <a:solidFill>
                  <a:schemeClr val="accent3"/>
                </a:solidFill>
                <a:prstDash val="solid"/>
              </a:ln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3071810"/>
            <a:ext cx="6400800" cy="1752600"/>
          </a:xfrm>
          <a:ln>
            <a:solidFill>
              <a:schemeClr val="accent3"/>
            </a:solidFill>
          </a:ln>
          <a:effectLst>
            <a:reflection blurRad="6350" stA="50000" endA="300" endPos="55500" dist="101600" dir="5400000" sy="-100000" algn="bl" rotWithShape="0"/>
          </a:effectLst>
          <a:scene3d>
            <a:camera prst="obliqueTopRight"/>
            <a:lightRig rig="threePt" dir="t"/>
          </a:scene3d>
        </p:spPr>
        <p:txBody>
          <a:bodyPr rtlCol="0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b="1" dirty="0" smtClean="0">
                <a:ln w="19050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БЫЛИЧКИ</a:t>
            </a:r>
            <a:endParaRPr lang="ru-RU" sz="6000" b="1" dirty="0" smtClean="0">
              <a:ln w="19050">
                <a:solidFill>
                  <a:srgbClr val="00B050"/>
                </a:solidFill>
                <a:prstDash val="solid"/>
              </a:ln>
              <a:solidFill>
                <a:srgbClr val="92D050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2259" y="1481146"/>
            <a:ext cx="3731741" cy="5376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кругленный прямоугольник 8"/>
          <p:cNvSpPr/>
          <p:nvPr/>
        </p:nvSpPr>
        <p:spPr>
          <a:xfrm>
            <a:off x="642910" y="5143512"/>
            <a:ext cx="4643470" cy="142876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«Вне народности нет ни художества, ни истины, ни жизни- ничего нет»</a:t>
            </a:r>
            <a:endParaRPr lang="ru-RU" sz="2400" dirty="0">
              <a:ln>
                <a:solidFill>
                  <a:schemeClr val="bg1"/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18"/>
            <a:ext cx="9256369" cy="6427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2800" b="1" dirty="0" smtClean="0"/>
              <a:t>«О чем говорится в рассказе </a:t>
            </a:r>
            <a:r>
              <a:rPr lang="ru-RU" sz="3200" b="1" dirty="0" smtClean="0"/>
              <a:t>«</a:t>
            </a:r>
            <a:r>
              <a:rPr lang="ru-RU" sz="3200" b="1" dirty="0" err="1" smtClean="0"/>
              <a:t>Бежин</a:t>
            </a:r>
            <a:r>
              <a:rPr lang="ru-RU" sz="3200" b="1" dirty="0" smtClean="0"/>
              <a:t> луг»?»</a:t>
            </a:r>
            <a:br>
              <a:rPr lang="ru-RU" sz="3200" b="1" dirty="0" smtClean="0"/>
            </a:br>
            <a:r>
              <a:rPr lang="ru-RU" sz="3200" dirty="0" smtClean="0">
                <a:ln>
                  <a:solidFill>
                    <a:schemeClr val="accent2"/>
                  </a:solidFill>
                </a:ln>
              </a:rPr>
              <a:t>- Там мальчишки рассказывают всякие страшные вещи у костра... сказки..</a:t>
            </a:r>
            <a:br>
              <a:rPr lang="ru-RU" sz="3200" dirty="0" smtClean="0">
                <a:ln>
                  <a:solidFill>
                    <a:schemeClr val="accent2"/>
                  </a:solidFill>
                </a:ln>
              </a:rPr>
            </a:br>
            <a:r>
              <a:rPr lang="ru-RU" sz="3200" dirty="0" smtClean="0">
                <a:ln>
                  <a:solidFill>
                    <a:schemeClr val="accent2"/>
                  </a:solidFill>
                </a:ln>
              </a:rPr>
              <a:t>- ...какую-то небыль...</a:t>
            </a:r>
            <a:br>
              <a:rPr lang="ru-RU" sz="3200" dirty="0" smtClean="0">
                <a:ln>
                  <a:solidFill>
                    <a:schemeClr val="accent2"/>
                  </a:solidFill>
                </a:ln>
              </a:rPr>
            </a:br>
            <a:r>
              <a:rPr lang="ru-RU" sz="3200" dirty="0" smtClean="0">
                <a:ln>
                  <a:solidFill>
                    <a:schemeClr val="accent2"/>
                  </a:solidFill>
                </a:ln>
              </a:rPr>
              <a:t>- ...всякую забавную чепуху...</a:t>
            </a:r>
            <a:br>
              <a:rPr lang="ru-RU" sz="3200" dirty="0" smtClean="0">
                <a:ln>
                  <a:solidFill>
                    <a:schemeClr val="accent2"/>
                  </a:solidFill>
                </a:ln>
              </a:rPr>
            </a:br>
            <a:r>
              <a:rPr lang="ru-RU" sz="3200" dirty="0" smtClean="0">
                <a:ln>
                  <a:solidFill>
                    <a:schemeClr val="accent2"/>
                  </a:solidFill>
                </a:ln>
              </a:rPr>
              <a:t>Вот и все, что припомнилось через два-три года. </a:t>
            </a:r>
            <a:br>
              <a:rPr lang="ru-RU" sz="3200" dirty="0" smtClean="0">
                <a:ln>
                  <a:solidFill>
                    <a:schemeClr val="accent2"/>
                  </a:solidFill>
                </a:ln>
              </a:rPr>
            </a:br>
            <a:r>
              <a:rPr lang="ru-RU" sz="3200" dirty="0" smtClean="0">
                <a:ln>
                  <a:solidFill>
                    <a:schemeClr val="accent2"/>
                  </a:solidFill>
                </a:ln>
              </a:rPr>
              <a:t>Какие же истории более всего интересуют нас? Это обычно история со «светопреставлением», история с барином и история с русалкой.</a:t>
            </a:r>
            <a:br>
              <a:rPr lang="ru-RU" sz="3200" dirty="0" smtClean="0">
                <a:ln>
                  <a:solidFill>
                    <a:schemeClr val="accent2"/>
                  </a:solidFill>
                </a:ln>
              </a:rPr>
            </a:br>
            <a:endParaRPr lang="ru-RU" sz="3200" dirty="0">
              <a:ln>
                <a:solidFill>
                  <a:schemeClr val="accent2"/>
                </a:solidFill>
              </a:ln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285852" y="4357694"/>
            <a:ext cx="6400800" cy="1752600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>
              <a:ln>
                <a:solidFill>
                  <a:srgbClr val="FF000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283637" y="-1069345"/>
            <a:ext cx="6791072" cy="9358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0" y="4039048"/>
            <a:ext cx="9144000" cy="14157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Мальчики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рассказали тринадцать историй.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Как же назвал сам Тургенев эти рассказы?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Современная фольклористика нашла удачный термин -такие истории теперь называют 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былички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Итак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былички-поверья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открывают нам мир, который окружает нас.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905117"/>
            <a:ext cx="4500562" cy="4952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000" dirty="0" smtClean="0"/>
              <a:t>          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3438" y="0"/>
            <a:ext cx="4500562" cy="3286124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                </a:t>
            </a:r>
            <a:r>
              <a:rPr lang="ru-RU" b="1" i="1" u="sng" dirty="0" smtClean="0">
                <a:solidFill>
                  <a:srgbClr val="0070C0"/>
                </a:solidFill>
              </a:rPr>
              <a:t>« </a:t>
            </a:r>
            <a:r>
              <a:rPr lang="ru-RU" b="1" i="1" u="sng" dirty="0" err="1" smtClean="0">
                <a:solidFill>
                  <a:srgbClr val="0070C0"/>
                </a:solidFill>
              </a:rPr>
              <a:t>Бежин</a:t>
            </a:r>
            <a:r>
              <a:rPr lang="ru-RU" b="1" i="1" u="sng" dirty="0" smtClean="0">
                <a:solidFill>
                  <a:srgbClr val="0070C0"/>
                </a:solidFill>
              </a:rPr>
              <a:t>  луг» -</a:t>
            </a:r>
          </a:p>
          <a:p>
            <a:r>
              <a:rPr lang="ru-RU" b="1" i="1" dirty="0" smtClean="0">
                <a:solidFill>
                  <a:srgbClr val="0070C0"/>
                </a:solidFill>
              </a:rPr>
              <a:t>        рассказ ощущений.</a:t>
            </a:r>
          </a:p>
          <a:p>
            <a:r>
              <a:rPr lang="ru-RU" sz="2000" b="1" i="1" dirty="0" smtClean="0">
                <a:solidFill>
                  <a:srgbClr val="0070C0"/>
                </a:solidFill>
              </a:rPr>
              <a:t>       Рассказчик , возвращаясь </a:t>
            </a:r>
          </a:p>
          <a:p>
            <a:r>
              <a:rPr lang="ru-RU" sz="2000" b="1" i="1" dirty="0" smtClean="0">
                <a:solidFill>
                  <a:srgbClr val="0070C0"/>
                </a:solidFill>
              </a:rPr>
              <a:t>        с охоты, сбился с дороги.</a:t>
            </a:r>
          </a:p>
          <a:p>
            <a:pPr algn="l"/>
            <a:r>
              <a:rPr lang="ru-RU" sz="2000" b="1" i="1" dirty="0" smtClean="0">
                <a:solidFill>
                  <a:srgbClr val="0070C0"/>
                </a:solidFill>
              </a:rPr>
              <a:t>          Блуждая в наступающей тьме,                          он наткнулся на костёр, вокруг </a:t>
            </a:r>
          </a:p>
          <a:p>
            <a:pPr algn="l"/>
            <a:r>
              <a:rPr lang="ru-RU" sz="2000" b="1" i="1" dirty="0" smtClean="0">
                <a:solidFill>
                  <a:srgbClr val="0070C0"/>
                </a:solidFill>
              </a:rPr>
              <a:t>   которого      расположились крестьянские     дети.</a:t>
            </a:r>
            <a:endParaRPr lang="ru-RU" sz="2000" b="1" i="1" dirty="0">
              <a:solidFill>
                <a:srgbClr val="0070C0"/>
              </a:solidFill>
            </a:endParaRP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641851" cy="6807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32"/>
            <a:ext cx="914400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8501090" cy="147002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Courier New" pitchFamily="49" charset="0"/>
              <a:buChar char="o"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Цель урока: </a:t>
            </a:r>
            <a:b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Познакомиться с волшебными страничками рассказа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b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 </a:t>
            </a:r>
            <a:r>
              <a:rPr lang="ru-R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Установить, что рассказ написан  в сказочной манере, с соблюдением  принципов фольклорной поэтики и образной символики;</a:t>
            </a:r>
            <a:br>
              <a:rPr lang="ru-R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2.Доказать , что в рассказе использован традиционный  принцип троичности в развитии действия.</a:t>
            </a:r>
            <a:r>
              <a:rPr lang="ru-RU" sz="1800" dirty="0" smtClean="0"/>
              <a:t> </a:t>
            </a:r>
            <a:br>
              <a:rPr lang="ru-RU" sz="1800" dirty="0" smtClean="0"/>
            </a:br>
            <a:r>
              <a:rPr lang="ru-RU" sz="1800" dirty="0" smtClean="0"/>
              <a:t>У костра и ночном.</a:t>
            </a:r>
            <a:r>
              <a:rPr lang="ru-R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1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073"/>
            <a:ext cx="9108265" cy="6270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500166" y="142852"/>
            <a:ext cx="66437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Р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ассказ   Илюши   о случае  на рольне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43042" y="285728"/>
            <a:ext cx="67866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</a:t>
            </a:r>
            <a:r>
              <a:rPr lang="ru-RU" dirty="0" smtClean="0"/>
              <a:t>ассказ Кости о том, как русалка Гаврилу «испортила».</a:t>
            </a:r>
            <a:endParaRPr lang="ru-RU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4391"/>
            <a:ext cx="5143504" cy="6233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5091" y="642918"/>
            <a:ext cx="3998909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0"/>
            <a:ext cx="7772400" cy="1000132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3200" dirty="0" smtClean="0"/>
              <a:t>рассказ о псаре </a:t>
            </a:r>
            <a:r>
              <a:rPr lang="ru-RU" sz="3200" dirty="0" err="1" smtClean="0"/>
              <a:t>Ермиле</a:t>
            </a:r>
            <a:r>
              <a:rPr lang="ru-RU" sz="3200" dirty="0" smtClean="0"/>
              <a:t> и оборотне.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56"/>
            <a:ext cx="9144000" cy="6143644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892504"/>
            <a:ext cx="9572692" cy="6105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214422"/>
          </a:xfrm>
          <a:solidFill>
            <a:schemeClr val="bg2"/>
          </a:solidFill>
        </p:spPr>
        <p:txBody>
          <a:bodyPr/>
          <a:lstStyle/>
          <a:p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Рассказы  </a:t>
            </a:r>
            <a:r>
              <a:rPr lang="ru-RU" sz="32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Ильюши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о покойном барине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3714752"/>
            <a:ext cx="1222467" cy="2846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571633" y="-500086"/>
            <a:ext cx="5786453" cy="8929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66988"/>
            <a:ext cx="3998912" cy="4291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928662" y="428604"/>
            <a:ext cx="7286676" cy="76944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Р</a:t>
            </a:r>
            <a:r>
              <a:rPr lang="ru-RU" sz="2400" dirty="0" smtClean="0"/>
              <a:t>ассказы </a:t>
            </a:r>
            <a:r>
              <a:rPr lang="ru-RU" sz="2400" dirty="0" err="1" smtClean="0"/>
              <a:t>Ильюши</a:t>
            </a:r>
            <a:r>
              <a:rPr lang="ru-RU" sz="2400" dirty="0" smtClean="0"/>
              <a:t> и Павлуши</a:t>
            </a:r>
          </a:p>
          <a:p>
            <a:pPr algn="ctr"/>
            <a:r>
              <a:rPr lang="ru-RU" dirty="0" smtClean="0"/>
              <a:t> </a:t>
            </a:r>
            <a:r>
              <a:rPr lang="ru-RU" sz="2000" dirty="0" smtClean="0"/>
              <a:t>о </a:t>
            </a:r>
            <a:r>
              <a:rPr lang="ru-RU" sz="2000" dirty="0" err="1" smtClean="0"/>
              <a:t>Тришке</a:t>
            </a:r>
            <a:r>
              <a:rPr lang="ru-RU" sz="2000" dirty="0" smtClean="0"/>
              <a:t> (антихристе)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357422" y="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Разговоры </a:t>
            </a:r>
            <a:r>
              <a:rPr lang="ru-RU" dirty="0"/>
              <a:t>о стонах в бучиле</a:t>
            </a:r>
            <a:r>
              <a:rPr lang="ru-RU" dirty="0" smtClean="0"/>
              <a:t>,</a:t>
            </a:r>
          </a:p>
          <a:p>
            <a:pPr algn="ctr"/>
            <a:r>
              <a:rPr lang="ru-RU" dirty="0" smtClean="0"/>
              <a:t> </a:t>
            </a:r>
            <a:r>
              <a:rPr lang="ru-RU" dirty="0"/>
              <a:t>о лешем, о водяном,</a:t>
            </a:r>
          </a:p>
        </p:txBody>
      </p:sp>
      <p:pic>
        <p:nvPicPr>
          <p:cNvPr id="3074" name="Picture 2" descr="http://go4.imgsmail.ru/imgpreview?key=http%3A//samlib.ru/img/c/chuksin_n_j/kordon3/xm_22.jpg&amp;mb=imgdb_preview_1772&amp;q=90&amp;w=1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642918"/>
            <a:ext cx="9429816" cy="6357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3_FIQ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</TotalTime>
  <Words>153</Words>
  <Application>Microsoft Office PowerPoint</Application>
  <PresentationFormat>Экран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13_FIQ</vt:lpstr>
      <vt:lpstr>И.С. ТУРГЕНЕВ «БЕЖИН     ЛУГ»</vt:lpstr>
      <vt:lpstr>          </vt:lpstr>
      <vt:lpstr>    Цель урока:  Познакомиться с волшебными страничками рассказа.  1. Установить, что рассказ написан  в сказочной манере, с соблюдением  принципов фольклорной поэтики и образной символики; 2.Доказать , что в рассказе использован традиционный  принцип троичности в развитии действия.  У костра и ночном.   </vt:lpstr>
      <vt:lpstr>Слайд 4</vt:lpstr>
      <vt:lpstr>Слайд 5</vt:lpstr>
      <vt:lpstr>рассказ о псаре Ермиле и оборотне.</vt:lpstr>
      <vt:lpstr>Рассказы  Ильюши о покойном барине</vt:lpstr>
      <vt:lpstr>Слайд 8</vt:lpstr>
      <vt:lpstr>Слайд 9</vt:lpstr>
      <vt:lpstr>  «О чем говорится в рассказе «Бежин луг»?» - Там мальчишки рассказывают всякие страшные вещи у костра... сказки.. - ...какую-то небыль... - ...всякую забавную чепуху... Вот и все, что припомнилось через два-три года.  Какие же истории более всего интересуют нас? Это обычно история со «светопреставлением», история с барином и история с русалкой. 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И.С. ТУРГЕНЕВ «БЕЖИН     ЛУГ»</dc:title>
  <dc:creator>школа</dc:creator>
  <cp:lastModifiedBy>школа</cp:lastModifiedBy>
  <cp:revision>21</cp:revision>
  <dcterms:created xsi:type="dcterms:W3CDTF">2014-03-09T10:31:10Z</dcterms:created>
  <dcterms:modified xsi:type="dcterms:W3CDTF">2014-03-09T13:18:05Z</dcterms:modified>
</cp:coreProperties>
</file>