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  <p:sldMasterId id="2147483730" r:id="rId4"/>
  </p:sldMasterIdLst>
  <p:notesMasterIdLst>
    <p:notesMasterId r:id="rId18"/>
  </p:notesMasterIdLst>
  <p:sldIdLst>
    <p:sldId id="257" r:id="rId5"/>
    <p:sldId id="288" r:id="rId6"/>
    <p:sldId id="292" r:id="rId7"/>
    <p:sldId id="294" r:id="rId8"/>
    <p:sldId id="285" r:id="rId9"/>
    <p:sldId id="286" r:id="rId10"/>
    <p:sldId id="296" r:id="rId11"/>
    <p:sldId id="297" r:id="rId12"/>
    <p:sldId id="302" r:id="rId13"/>
    <p:sldId id="303" r:id="rId14"/>
    <p:sldId id="304" r:id="rId15"/>
    <p:sldId id="305" r:id="rId16"/>
    <p:sldId id="30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66858-6533-47C5-A008-48B7E0B61016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5B13B-AB11-4E77-BAA8-F3086792A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7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5/4/2022 9:30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663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020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628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01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32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115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209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8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8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57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1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62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536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83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04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1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1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6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692696"/>
            <a:ext cx="7681913" cy="2880320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ru-RU" b="1" i="1" u="sng" dirty="0" smtClean="0">
                <a:solidFill>
                  <a:srgbClr val="FF0000"/>
                </a:solidFill>
              </a:rPr>
              <a:t>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Применение</a:t>
            </a:r>
            <a:r>
              <a:rPr lang="ru-RU" sz="2800" b="1" i="1" u="sng" dirty="0" smtClean="0">
                <a:solidFill>
                  <a:srgbClr val="FF0000"/>
                </a:solidFill>
              </a:rPr>
              <a:t/>
            </a:r>
            <a:br>
              <a:rPr lang="ru-RU" sz="2800" b="1" i="1" u="sng" dirty="0" smtClean="0">
                <a:solidFill>
                  <a:srgbClr val="FF0000"/>
                </a:solidFill>
              </a:rPr>
            </a:br>
            <a:r>
              <a:rPr lang="ru-RU" sz="2800" b="1" i="1" u="sng" dirty="0" smtClean="0">
                <a:solidFill>
                  <a:srgbClr val="FF0000"/>
                </a:solidFill>
              </a:rPr>
              <a:t> </a:t>
            </a:r>
            <a:r>
              <a:rPr lang="ru-RU" sz="2800" b="1" i="1" u="sng" dirty="0" err="1" smtClean="0">
                <a:solidFill>
                  <a:srgbClr val="FF0000"/>
                </a:solidFill>
              </a:rPr>
              <a:t>блочно</a:t>
            </a:r>
            <a:r>
              <a:rPr lang="ru-RU" sz="2800" b="1" i="1" u="sng" smtClean="0">
                <a:solidFill>
                  <a:srgbClr val="FF0000"/>
                </a:solidFill>
              </a:rPr>
              <a:t>-модульной технологии 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обучения на начальном уровне образования (4 класс, русский язык, тема «</a:t>
            </a:r>
            <a:r>
              <a:rPr lang="ru-RU" sz="2800" b="1" i="1" u="sng" smtClean="0">
                <a:solidFill>
                  <a:srgbClr val="FF0000"/>
                </a:solidFill>
              </a:rPr>
              <a:t>Предложение»).</a:t>
            </a:r>
            <a:endParaRPr lang="ru-RU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643578"/>
            <a:ext cx="7681913" cy="95377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FFFFFF">
                    <a:tint val="75000"/>
                  </a:srgbClr>
                </a:solidFill>
              </a:rPr>
              <a:t>Новикова Ирина Юрьевна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FFFFFF">
                    <a:tint val="75000"/>
                  </a:srgbClr>
                </a:solidFill>
              </a:rPr>
              <a:t>МБОУ «Гатчинская СОШ №11»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FFFFFF">
                    <a:tint val="75000"/>
                  </a:srgbClr>
                </a:solidFill>
              </a:rPr>
              <a:t> 2021 </a:t>
            </a:r>
            <a:r>
              <a:rPr lang="ru-RU" dirty="0" smtClean="0">
                <a:solidFill>
                  <a:srgbClr val="FFFFFF">
                    <a:tint val="75000"/>
                  </a:srgbClr>
                </a:solidFill>
              </a:rPr>
              <a:t>год</a:t>
            </a:r>
            <a:endParaRPr lang="ru-RU" b="0" i="0" dirty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467544" y="188640"/>
            <a:ext cx="7390604" cy="66693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1 </a:t>
            </a:r>
            <a:r>
              <a:rPr lang="ru-RU" sz="2000" b="1" i="1" dirty="0" smtClean="0">
                <a:solidFill>
                  <a:schemeClr val="bg1"/>
                </a:solidFill>
              </a:rPr>
              <a:t>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</a:t>
            </a:r>
            <a:r>
              <a:rPr lang="ru-RU" sz="2000" b="1" i="1" dirty="0">
                <a:solidFill>
                  <a:schemeClr val="bg1"/>
                </a:solidFill>
              </a:rPr>
              <a:t>– </a:t>
            </a:r>
            <a:r>
              <a:rPr lang="ru-RU" sz="2000" b="1" i="1" dirty="0" smtClean="0">
                <a:solidFill>
                  <a:schemeClr val="bg1"/>
                </a:solidFill>
              </a:rPr>
              <a:t>выявление и коррекция исходного уровня знаний, необходимого для дальнейшего изучения блока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19944" y="341040"/>
            <a:ext cx="7390604" cy="66693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1 блок. Однородные члены предложения.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2 блок. Однородные подлежащие, сказуемые, второстепенные члены предложения.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3 блок. Знаки препинания при однородных членах при различных видах связи.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4 блок. Простые и сложные предложения.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5. Знаки препинания в сложных предложениях.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6. Различие сложных предложений и предложений с однородными членами.</a:t>
            </a:r>
          </a:p>
          <a:p>
            <a:pPr marL="342900" lvl="0" indent="-342900">
              <a:defRPr/>
            </a:pPr>
            <a:endParaRPr lang="ru-RU" sz="2000" b="1" i="1" dirty="0" smtClean="0">
              <a:solidFill>
                <a:schemeClr val="bg1"/>
              </a:solidFill>
            </a:endParaRP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КОНТРОЛЬ ТЕКУЩИЙ НА КАЖДОМ БЛОКЕ,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772344" y="7117080"/>
            <a:ext cx="7390604" cy="4571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14290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2  УЭ (3-5 блоков) – изучение нового материала, где учащиеся под руководством учителя работают с различными источниками информации, прорабатывают материалы тем, обсуждают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73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467544" y="188640"/>
            <a:ext cx="7390604" cy="66693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1 </a:t>
            </a:r>
            <a:r>
              <a:rPr lang="ru-RU" sz="2000" b="1" i="1" dirty="0" smtClean="0">
                <a:solidFill>
                  <a:schemeClr val="bg1"/>
                </a:solidFill>
              </a:rPr>
              <a:t>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</a:t>
            </a:r>
            <a:r>
              <a:rPr lang="ru-RU" sz="2000" b="1" i="1" dirty="0">
                <a:solidFill>
                  <a:schemeClr val="bg1"/>
                </a:solidFill>
              </a:rPr>
              <a:t>– </a:t>
            </a:r>
            <a:r>
              <a:rPr lang="ru-RU" sz="2000" b="1" i="1" dirty="0" smtClean="0">
                <a:solidFill>
                  <a:schemeClr val="bg1"/>
                </a:solidFill>
              </a:rPr>
              <a:t>выявление и коррекция исходного уровня знаний, необходимого для дальнейшего изучения блока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19944" y="341040"/>
            <a:ext cx="7390604" cy="66693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1 </a:t>
            </a:r>
            <a:r>
              <a:rPr lang="ru-RU" sz="2000" b="1" i="1" dirty="0" smtClean="0">
                <a:solidFill>
                  <a:schemeClr val="bg1"/>
                </a:solidFill>
              </a:rPr>
              <a:t>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</a:t>
            </a:r>
            <a:r>
              <a:rPr lang="ru-RU" sz="2000" b="1" i="1" dirty="0">
                <a:solidFill>
                  <a:schemeClr val="bg1"/>
                </a:solidFill>
              </a:rPr>
              <a:t>– </a:t>
            </a:r>
            <a:r>
              <a:rPr lang="ru-RU" sz="2000" b="1" i="1" dirty="0" smtClean="0">
                <a:solidFill>
                  <a:schemeClr val="bg1"/>
                </a:solidFill>
              </a:rPr>
              <a:t>выявление и коррекция исходного уровня знаний, необходимого для дальнейшего изучения блока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785786" y="500042"/>
            <a:ext cx="7390604" cy="66693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3</a:t>
            </a:r>
            <a:r>
              <a:rPr lang="ru-RU" sz="2000" b="1" i="1" dirty="0" smtClean="0">
                <a:solidFill>
                  <a:schemeClr val="bg1"/>
                </a:solidFill>
              </a:rPr>
              <a:t> 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- повторение и обобщение материала блока, коррекция пробелов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Строение этого элемента определяет текущий контроль. 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73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467544" y="188640"/>
            <a:ext cx="7390604" cy="66693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1 </a:t>
            </a:r>
            <a:r>
              <a:rPr lang="ru-RU" sz="2000" b="1" i="1" dirty="0" smtClean="0">
                <a:solidFill>
                  <a:schemeClr val="bg1"/>
                </a:solidFill>
              </a:rPr>
              <a:t>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</a:t>
            </a:r>
            <a:r>
              <a:rPr lang="ru-RU" sz="2000" b="1" i="1" dirty="0">
                <a:solidFill>
                  <a:schemeClr val="bg1"/>
                </a:solidFill>
              </a:rPr>
              <a:t>– </a:t>
            </a:r>
            <a:r>
              <a:rPr lang="ru-RU" sz="2000" b="1" i="1" dirty="0" smtClean="0">
                <a:solidFill>
                  <a:schemeClr val="bg1"/>
                </a:solidFill>
              </a:rPr>
              <a:t>выявление и коррекция исходного уровня знаний, необходимого для дальнейшего изучения блока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19944" y="341040"/>
            <a:ext cx="7390604" cy="63026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1 </a:t>
            </a:r>
            <a:r>
              <a:rPr lang="ru-RU" sz="2000" b="1" i="1" dirty="0" smtClean="0">
                <a:solidFill>
                  <a:schemeClr val="bg1"/>
                </a:solidFill>
              </a:rPr>
              <a:t>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</a:t>
            </a:r>
            <a:r>
              <a:rPr lang="ru-RU" sz="2000" b="1" i="1" dirty="0">
                <a:solidFill>
                  <a:schemeClr val="bg1"/>
                </a:solidFill>
              </a:rPr>
              <a:t>– </a:t>
            </a:r>
            <a:r>
              <a:rPr lang="ru-RU" sz="2000" b="1" i="1" dirty="0" smtClean="0">
                <a:solidFill>
                  <a:schemeClr val="bg1"/>
                </a:solidFill>
              </a:rPr>
              <a:t>выявление и коррекция исходного уровня знаний, необходимого для дальнейшего изучения блока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500034" y="493440"/>
            <a:ext cx="7662914" cy="63645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4</a:t>
            </a:r>
            <a:r>
              <a:rPr lang="ru-RU" sz="2000" b="1" i="1" dirty="0" smtClean="0">
                <a:solidFill>
                  <a:schemeClr val="bg1"/>
                </a:solidFill>
              </a:rPr>
              <a:t> 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–контроль знаний учащихся по всему блоку, коррекция пробелов 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Контроль планируется исходя из планируемых результатов.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Коррекция- исходя из результатов контроля.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73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467544" y="188640"/>
            <a:ext cx="7390604" cy="66693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1 </a:t>
            </a:r>
            <a:r>
              <a:rPr lang="ru-RU" sz="2000" b="1" i="1" dirty="0" smtClean="0">
                <a:solidFill>
                  <a:schemeClr val="bg1"/>
                </a:solidFill>
              </a:rPr>
              <a:t>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</a:t>
            </a:r>
            <a:r>
              <a:rPr lang="ru-RU" sz="2000" b="1" i="1" dirty="0">
                <a:solidFill>
                  <a:schemeClr val="bg1"/>
                </a:solidFill>
              </a:rPr>
              <a:t>– </a:t>
            </a:r>
            <a:r>
              <a:rPr lang="ru-RU" sz="2000" b="1" i="1" dirty="0" smtClean="0">
                <a:solidFill>
                  <a:schemeClr val="bg1"/>
                </a:solidFill>
              </a:rPr>
              <a:t>выявление и коррекция исходного уровня знаний, необходимого для дальнейшего изучения блока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19944" y="341040"/>
            <a:ext cx="7390604" cy="63026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1 </a:t>
            </a:r>
            <a:r>
              <a:rPr lang="ru-RU" sz="2000" b="1" i="1" dirty="0" smtClean="0">
                <a:solidFill>
                  <a:schemeClr val="bg1"/>
                </a:solidFill>
              </a:rPr>
              <a:t>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</a:t>
            </a:r>
            <a:r>
              <a:rPr lang="ru-RU" sz="2000" b="1" i="1" dirty="0">
                <a:solidFill>
                  <a:schemeClr val="bg1"/>
                </a:solidFill>
              </a:rPr>
              <a:t>– </a:t>
            </a:r>
            <a:r>
              <a:rPr lang="ru-RU" sz="2000" b="1" i="1" dirty="0" smtClean="0">
                <a:solidFill>
                  <a:schemeClr val="bg1"/>
                </a:solidFill>
              </a:rPr>
              <a:t>выявление и коррекция исходного уровня знаний, необходимого для дальнейшего изучения блока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500034" y="493440"/>
            <a:ext cx="7662914" cy="63645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defRPr/>
            </a:pPr>
            <a:r>
              <a:rPr lang="ru-RU" sz="2000" b="1" i="1" dirty="0" smtClean="0">
                <a:solidFill>
                  <a:srgbClr val="FF0000"/>
                </a:solidFill>
              </a:rPr>
              <a:t>Примерный план организации блока (структура</a:t>
            </a:r>
            <a:r>
              <a:rPr lang="ru-RU" sz="2000" b="1" i="1" dirty="0" smtClean="0">
                <a:solidFill>
                  <a:schemeClr val="bg1"/>
                </a:solidFill>
              </a:rPr>
              <a:t>)</a:t>
            </a:r>
          </a:p>
          <a:p>
            <a:pPr marL="342900" lvl="0" indent="-342900" algn="ctr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Блок </a:t>
            </a:r>
          </a:p>
          <a:p>
            <a:pPr marL="342900" lvl="0" indent="-342900" algn="ctr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(предмет, класс, тема блока (большого), какой это блок по счету от начала блока)</a:t>
            </a:r>
          </a:p>
          <a:p>
            <a:pPr marL="342900" lvl="0" indent="-342900" algn="ctr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Тема.</a:t>
            </a:r>
          </a:p>
          <a:p>
            <a:pPr marL="457200" lvl="0" indent="-457200" algn="ctr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Цель.</a:t>
            </a:r>
          </a:p>
          <a:p>
            <a:pPr marL="457200" lvl="0" indent="-457200" algn="ctr"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УЭ-1.Письменный опрос, устный, индивидуально-коррекционный, пропедевтический и т.д. по предыдущему материалу</a:t>
            </a:r>
          </a:p>
          <a:p>
            <a:pPr marL="457200" lvl="0" indent="-457200" algn="ctr"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УЭ-2.Обяснение нового материала (проблема, наблюдение за явлениями, объектами, языковым материалом и т.д.)</a:t>
            </a:r>
          </a:p>
          <a:p>
            <a:pPr marL="457200" lvl="0" indent="-457200" algn="ctr"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УЭ-3. Закрепление (в любом виде: коллективная работа с обсуждением и комментированием, групповая, в парах, самостоятельная).</a:t>
            </a:r>
          </a:p>
          <a:p>
            <a:pPr marL="457200" lvl="0" indent="-457200" algn="ctr"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УЭ-4.Контроль усвоения (прописываете конкретно: что проверяли и на каких видах заданий).</a:t>
            </a:r>
          </a:p>
          <a:p>
            <a:pPr marL="457200" lvl="0" indent="-457200" algn="ctr"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УЭ-5.Итог, </a:t>
            </a:r>
            <a:r>
              <a:rPr lang="ru-RU" b="1" i="1" dirty="0" err="1" smtClean="0">
                <a:solidFill>
                  <a:schemeClr val="bg1"/>
                </a:solidFill>
              </a:rPr>
              <a:t>д</a:t>
            </a:r>
            <a:r>
              <a:rPr lang="ru-RU" b="1" i="1" dirty="0" smtClean="0">
                <a:solidFill>
                  <a:schemeClr val="bg1"/>
                </a:solidFill>
              </a:rPr>
              <a:t>/</a:t>
            </a:r>
            <a:r>
              <a:rPr lang="ru-RU" b="1" i="1" dirty="0" err="1" smtClean="0">
                <a:solidFill>
                  <a:schemeClr val="bg1"/>
                </a:solidFill>
              </a:rPr>
              <a:t>з</a:t>
            </a:r>
            <a:r>
              <a:rPr lang="ru-RU" b="1" i="1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ctr"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(при описании УЭ не нужно все перечислять, только указать: задание вида:…)</a:t>
            </a:r>
          </a:p>
          <a:p>
            <a:pPr marL="342900" lvl="0" indent="-342900">
              <a:defRPr/>
            </a:pPr>
            <a:endParaRPr lang="ru-RU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73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7154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Блочно-модульное </a:t>
            </a:r>
            <a:r>
              <a:rPr lang="ru-RU" sz="4000" b="1" dirty="0">
                <a:solidFill>
                  <a:schemeClr val="bg1"/>
                </a:solidFill>
              </a:rPr>
              <a:t>обучение основано на следующей идее- ученик должен учится сам ,а учитель обязан осуществлять управление его учением   : </a:t>
            </a:r>
            <a:r>
              <a:rPr lang="ru-RU" sz="4000" b="1" dirty="0" smtClean="0">
                <a:solidFill>
                  <a:schemeClr val="bg1"/>
                </a:solidFill>
              </a:rPr>
              <a:t>мотивировать , организовывать</a:t>
            </a:r>
            <a:r>
              <a:rPr lang="ru-RU" sz="4000" b="1" dirty="0">
                <a:solidFill>
                  <a:schemeClr val="bg1"/>
                </a:solidFill>
              </a:rPr>
              <a:t>,</a:t>
            </a:r>
            <a:br>
              <a:rPr lang="ru-RU" sz="4000" b="1" dirty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координировать ,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 консультировать</a:t>
            </a:r>
            <a:r>
              <a:rPr lang="ru-RU" sz="4000" b="1" dirty="0">
                <a:solidFill>
                  <a:schemeClr val="bg1"/>
                </a:solidFill>
              </a:rPr>
              <a:t>,</a:t>
            </a:r>
            <a:br>
              <a:rPr lang="ru-RU" sz="4000" b="1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контролировать.</a:t>
            </a:r>
          </a:p>
        </p:txBody>
      </p:sp>
    </p:spTree>
    <p:extLst>
      <p:ext uri="{BB962C8B-B14F-4D97-AF65-F5344CB8AC3E}">
        <p14:creationId xmlns:p14="http://schemas.microsoft.com/office/powerpoint/2010/main" val="12969057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2656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Блочно -</a:t>
            </a:r>
            <a:r>
              <a:rPr lang="ru-RU" sz="2800" dirty="0" smtClean="0">
                <a:solidFill>
                  <a:schemeClr val="bg1"/>
                </a:solidFill>
              </a:rPr>
              <a:t>модульная технология, позволяет 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Шестиугольник 3"/>
          <p:cNvSpPr/>
          <p:nvPr/>
        </p:nvSpPr>
        <p:spPr bwMode="auto">
          <a:xfrm>
            <a:off x="107504" y="1268760"/>
            <a:ext cx="2952328" cy="2808312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</a:rPr>
              <a:t>повысить мотивацию учащихся в освоении не только знаний, но и ключевых </a:t>
            </a:r>
            <a:r>
              <a:rPr lang="ru-RU" sz="2000" dirty="0" smtClean="0">
                <a:solidFill>
                  <a:prstClr val="black"/>
                </a:solidFill>
              </a:rPr>
              <a:t>компетенций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5" name="Шестиугольник 4"/>
          <p:cNvSpPr/>
          <p:nvPr/>
        </p:nvSpPr>
        <p:spPr bwMode="auto">
          <a:xfrm>
            <a:off x="3131840" y="1268760"/>
            <a:ext cx="2952328" cy="2808312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</a:rPr>
              <a:t>строить обучение в </a:t>
            </a:r>
            <a:r>
              <a:rPr lang="ru-RU" sz="2400" dirty="0" err="1" smtClean="0">
                <a:solidFill>
                  <a:prstClr val="black"/>
                </a:solidFill>
              </a:rPr>
              <a:t>индиви</a:t>
            </a:r>
            <a:r>
              <a:rPr lang="ru-RU" sz="2400" dirty="0" smtClean="0">
                <a:solidFill>
                  <a:prstClr val="black"/>
                </a:solidFill>
              </a:rPr>
              <a:t>-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дуальном </a:t>
            </a:r>
            <a:r>
              <a:rPr lang="ru-RU" sz="2400" dirty="0">
                <a:solidFill>
                  <a:prstClr val="black"/>
                </a:solidFill>
              </a:rPr>
              <a:t>темпе обучения; </a:t>
            </a:r>
          </a:p>
        </p:txBody>
      </p:sp>
      <p:sp>
        <p:nvSpPr>
          <p:cNvPr id="6" name="Шестиугольник 5"/>
          <p:cNvSpPr/>
          <p:nvPr/>
        </p:nvSpPr>
        <p:spPr bwMode="auto">
          <a:xfrm>
            <a:off x="7164288" y="1772816"/>
            <a:ext cx="45719" cy="45719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 bwMode="auto">
          <a:xfrm>
            <a:off x="6084168" y="1340768"/>
            <a:ext cx="2808312" cy="2736304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</a:rPr>
              <a:t>выбирать уровень обучения; </a:t>
            </a:r>
          </a:p>
        </p:txBody>
      </p:sp>
      <p:sp>
        <p:nvSpPr>
          <p:cNvPr id="8" name="Шестиугольник 7"/>
          <p:cNvSpPr/>
          <p:nvPr/>
        </p:nvSpPr>
        <p:spPr bwMode="auto">
          <a:xfrm>
            <a:off x="251520" y="4121696"/>
            <a:ext cx="2880320" cy="2736304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2000" dirty="0" err="1" smtClean="0">
                <a:solidFill>
                  <a:prstClr val="black"/>
                </a:solidFill>
              </a:rPr>
              <a:t>Гарантиро</a:t>
            </a:r>
            <a:r>
              <a:rPr lang="ru-RU" sz="2000" dirty="0" smtClean="0">
                <a:solidFill>
                  <a:prstClr val="black"/>
                </a:solidFill>
              </a:rPr>
              <a:t>-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ru-RU" sz="2000" dirty="0" err="1" smtClean="0">
                <a:solidFill>
                  <a:prstClr val="black"/>
                </a:solidFill>
              </a:rPr>
              <a:t>вать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достижение результатов </a:t>
            </a:r>
            <a:r>
              <a:rPr lang="ru-RU" sz="2000" dirty="0" smtClean="0">
                <a:solidFill>
                  <a:prstClr val="black"/>
                </a:solidFill>
              </a:rPr>
              <a:t>обучения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 bwMode="auto">
          <a:xfrm>
            <a:off x="3059832" y="4149080"/>
            <a:ext cx="2880320" cy="2677063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</a:rPr>
              <a:t>    формировать </a:t>
            </a:r>
            <a:r>
              <a:rPr lang="ru-RU" dirty="0">
                <a:solidFill>
                  <a:prstClr val="black"/>
                </a:solidFill>
              </a:rPr>
              <a:t>способность самооценки, </a:t>
            </a:r>
            <a:r>
              <a:rPr lang="ru-RU" dirty="0" err="1" smtClean="0">
                <a:solidFill>
                  <a:prstClr val="black"/>
                </a:solidFill>
              </a:rPr>
              <a:t>самокоррек</a:t>
            </a:r>
            <a:r>
              <a:rPr lang="ru-RU" dirty="0" smtClean="0">
                <a:solidFill>
                  <a:prstClr val="black"/>
                </a:solidFill>
              </a:rPr>
              <a:t>-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ru-RU" dirty="0" err="1" smtClean="0">
                <a:solidFill>
                  <a:prstClr val="black"/>
                </a:solidFill>
              </a:rPr>
              <a:t>ции</a:t>
            </a:r>
            <a:r>
              <a:rPr lang="ru-RU" dirty="0">
                <a:solidFill>
                  <a:prstClr val="black"/>
                </a:solidFill>
              </a:rPr>
              <a:t>, самоконтроля, </a:t>
            </a:r>
            <a:r>
              <a:rPr lang="ru-RU" dirty="0" err="1" smtClean="0">
                <a:solidFill>
                  <a:prstClr val="black"/>
                </a:solidFill>
              </a:rPr>
              <a:t>самообразо</a:t>
            </a:r>
            <a:r>
              <a:rPr lang="ru-RU" dirty="0" smtClean="0">
                <a:solidFill>
                  <a:prstClr val="black"/>
                </a:solidFill>
              </a:rPr>
              <a:t>-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ru-RU" dirty="0" err="1" smtClean="0">
                <a:solidFill>
                  <a:prstClr val="black"/>
                </a:solidFill>
              </a:rPr>
              <a:t>вания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учащихся; </a:t>
            </a:r>
          </a:p>
        </p:txBody>
      </p:sp>
      <p:sp>
        <p:nvSpPr>
          <p:cNvPr id="10" name="Шестиугольник 9"/>
          <p:cNvSpPr/>
          <p:nvPr/>
        </p:nvSpPr>
        <p:spPr bwMode="auto">
          <a:xfrm>
            <a:off x="6012160" y="4121696"/>
            <a:ext cx="2952328" cy="2736304"/>
          </a:xfrm>
          <a:prstGeom prst="hexagon">
            <a:avLst/>
          </a:prstGeom>
          <a:gradFill>
            <a:gsLst>
              <a:gs pos="40000">
                <a:schemeClr val="accent2">
                  <a:tint val="98000"/>
                  <a:lumMod val="114000"/>
                </a:schemeClr>
              </a:gs>
              <a:gs pos="100000">
                <a:schemeClr val="accent2">
                  <a:shade val="90000"/>
                  <a:lumMod val="84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</a:rPr>
              <a:t>повысить качество обучения. </a:t>
            </a:r>
          </a:p>
        </p:txBody>
      </p:sp>
    </p:spTree>
    <p:extLst>
      <p:ext uri="{BB962C8B-B14F-4D97-AF65-F5344CB8AC3E}">
        <p14:creationId xmlns:p14="http://schemas.microsoft.com/office/powerpoint/2010/main" val="1781853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Блочно-модульное обучение позволяет каждому учащемуся достигать запланированных результатов за счет: </a:t>
            </a:r>
          </a:p>
        </p:txBody>
      </p:sp>
      <p:sp>
        <p:nvSpPr>
          <p:cNvPr id="3" name="Ромб 2"/>
          <p:cNvSpPr/>
          <p:nvPr/>
        </p:nvSpPr>
        <p:spPr bwMode="auto">
          <a:xfrm>
            <a:off x="3275856" y="116632"/>
            <a:ext cx="3600400" cy="3168352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организации обучения </a:t>
            </a:r>
            <a:r>
              <a:rPr lang="ru-RU" b="1" dirty="0" err="1" smtClean="0">
                <a:solidFill>
                  <a:schemeClr val="bg1"/>
                </a:solidFill>
              </a:rPr>
              <a:t>индивидуаль</a:t>
            </a:r>
            <a:r>
              <a:rPr lang="ru-RU" b="1" dirty="0" smtClean="0">
                <a:solidFill>
                  <a:schemeClr val="bg1"/>
                </a:solidFill>
              </a:rPr>
              <a:t>-но </a:t>
            </a:r>
            <a:r>
              <a:rPr lang="ru-RU" b="1" dirty="0">
                <a:solidFill>
                  <a:schemeClr val="bg1"/>
                </a:solidFill>
              </a:rPr>
              <a:t>парами и в малых группах; </a:t>
            </a:r>
          </a:p>
        </p:txBody>
      </p:sp>
      <p:sp>
        <p:nvSpPr>
          <p:cNvPr id="4" name="Ромб 3"/>
          <p:cNvSpPr/>
          <p:nvPr/>
        </p:nvSpPr>
        <p:spPr bwMode="auto">
          <a:xfrm>
            <a:off x="5724128" y="1844824"/>
            <a:ext cx="3563888" cy="3096344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индивидуального темпа продвижения и само регуляции своих учебных достижений </a:t>
            </a:r>
          </a:p>
          <a:p>
            <a:endParaRPr lang="ru-RU" sz="2800" dirty="0"/>
          </a:p>
        </p:txBody>
      </p:sp>
      <p:sp>
        <p:nvSpPr>
          <p:cNvPr id="5" name="Ромб 4"/>
          <p:cNvSpPr/>
          <p:nvPr/>
        </p:nvSpPr>
        <p:spPr bwMode="auto">
          <a:xfrm>
            <a:off x="0" y="2492896"/>
            <a:ext cx="3851920" cy="3456384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дозирование </a:t>
            </a:r>
            <a:r>
              <a:rPr lang="ru-RU" sz="2000" b="1" dirty="0" smtClean="0">
                <a:solidFill>
                  <a:schemeClr val="bg1"/>
                </a:solidFill>
              </a:rPr>
              <a:t>индивидуальной </a:t>
            </a:r>
            <a:r>
              <a:rPr lang="ru-RU" sz="2000" b="1" dirty="0">
                <a:solidFill>
                  <a:schemeClr val="bg1"/>
                </a:solidFill>
              </a:rPr>
              <a:t>помощи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Ромб 5"/>
          <p:cNvSpPr/>
          <p:nvPr/>
        </p:nvSpPr>
        <p:spPr bwMode="auto">
          <a:xfrm>
            <a:off x="3131840" y="3545632"/>
            <a:ext cx="4248472" cy="3312368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</a:rPr>
              <a:t>организации оценки по конечному результату, контроль внутри </a:t>
            </a:r>
            <a:r>
              <a:rPr lang="ru-RU" sz="2000" b="1" dirty="0" smtClean="0">
                <a:solidFill>
                  <a:schemeClr val="bg1"/>
                </a:solidFill>
              </a:rPr>
              <a:t>блока</a:t>
            </a:r>
            <a:endParaRPr lang="ru-RU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715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 bwMode="auto">
          <a:xfrm>
            <a:off x="179512" y="188640"/>
            <a:ext cx="4320480" cy="6120680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</a:rPr>
              <a:t>При такой организации учебное время, с одной стороны, экономится, нет необходимости в релаксационных паузах внутри урока, организационный момент урока проходит один раз, а не дважды, домашнее задание контролируется и задается по одному </a:t>
            </a:r>
            <a:r>
              <a:rPr lang="ru-RU" sz="2000" b="1" dirty="0" smtClean="0">
                <a:solidFill>
                  <a:schemeClr val="bg1"/>
                </a:solidFill>
              </a:rPr>
              <a:t>разу.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Шестиугольник 2"/>
          <p:cNvSpPr/>
          <p:nvPr/>
        </p:nvSpPr>
        <p:spPr bwMode="auto">
          <a:xfrm>
            <a:off x="4499992" y="260648"/>
            <a:ext cx="4464496" cy="6048672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   </a:t>
            </a:r>
            <a:r>
              <a:rPr lang="ru-RU" sz="2000" b="1" dirty="0" smtClean="0">
                <a:solidFill>
                  <a:prstClr val="black"/>
                </a:solidFill>
              </a:rPr>
              <a:t>С </a:t>
            </a:r>
            <a:r>
              <a:rPr lang="ru-RU" sz="2000" b="1" dirty="0">
                <a:solidFill>
                  <a:prstClr val="black"/>
                </a:solidFill>
              </a:rPr>
              <a:t>другой стороны, учебное время используется более эффективно за счет того, что переключение с одного вида деятельности на другой происходит на перемене, а также за счет снижения утомляемости учащихся. </a:t>
            </a:r>
            <a:r>
              <a:rPr lang="ru-RU" sz="2000" b="1" dirty="0" smtClean="0">
                <a:solidFill>
                  <a:prstClr val="black"/>
                </a:solidFill>
              </a:rPr>
              <a:t> </a:t>
            </a:r>
            <a:endParaRPr lang="ru-RU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9892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 bwMode="auto">
          <a:xfrm>
            <a:off x="107504" y="0"/>
            <a:ext cx="3384376" cy="3501008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prstClr val="black"/>
              </a:solidFill>
            </a:endParaRP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</a:rPr>
              <a:t>1.Перед </a:t>
            </a:r>
            <a:r>
              <a:rPr lang="ru-RU" sz="1600" b="1" dirty="0">
                <a:solidFill>
                  <a:prstClr val="black"/>
                </a:solidFill>
              </a:rPr>
              <a:t>каждым </a:t>
            </a:r>
            <a:r>
              <a:rPr lang="ru-RU" sz="1600" b="1" dirty="0" smtClean="0">
                <a:solidFill>
                  <a:prstClr val="black"/>
                </a:solidFill>
              </a:rPr>
              <a:t>блоком </a:t>
            </a:r>
            <a:r>
              <a:rPr lang="ru-RU" sz="1600" b="1" dirty="0">
                <a:solidFill>
                  <a:prstClr val="black"/>
                </a:solidFill>
              </a:rPr>
              <a:t>проводить входной контроль </a:t>
            </a:r>
            <a:r>
              <a:rPr lang="ru-RU" sz="1600" b="1" dirty="0" smtClean="0">
                <a:solidFill>
                  <a:prstClr val="black"/>
                </a:solidFill>
              </a:rPr>
              <a:t>учащихся</a:t>
            </a:r>
            <a:r>
              <a:rPr lang="ru-RU" sz="1600" b="1" dirty="0">
                <a:solidFill>
                  <a:prstClr val="black"/>
                </a:solidFill>
              </a:rPr>
              <a:t>, чтобы иметь информацию об уровне готовности к работе по новому модулю. </a:t>
            </a:r>
            <a:r>
              <a:rPr lang="ru-RU" sz="1600" dirty="0">
                <a:solidFill>
                  <a:prstClr val="black"/>
                </a:solidFill>
              </a:rPr>
              <a:t/>
            </a:r>
            <a:br>
              <a:rPr lang="ru-RU" sz="1600" dirty="0">
                <a:solidFill>
                  <a:prstClr val="black"/>
                </a:solidFill>
              </a:rPr>
            </a:br>
            <a:endParaRPr lang="ru-RU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Выноска-облако 4"/>
          <p:cNvSpPr/>
          <p:nvPr/>
        </p:nvSpPr>
        <p:spPr bwMode="auto">
          <a:xfrm>
            <a:off x="3563888" y="0"/>
            <a:ext cx="2880320" cy="2924944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</a:rPr>
              <a:t>2. При обнаружении пробелов в знаниях учащихся необходимо </a:t>
            </a:r>
            <a:r>
              <a:rPr lang="ru-RU" sz="1400" b="1" dirty="0" smtClean="0">
                <a:solidFill>
                  <a:prstClr val="black"/>
                </a:solidFill>
              </a:rPr>
              <a:t>провести соответствующую </a:t>
            </a:r>
            <a:r>
              <a:rPr lang="ru-RU" sz="1400" b="1" dirty="0">
                <a:solidFill>
                  <a:prstClr val="black"/>
                </a:solidFill>
              </a:rPr>
              <a:t>коррекцию</a:t>
            </a:r>
            <a:r>
              <a:rPr lang="ru-RU" sz="1600" b="1" dirty="0">
                <a:solidFill>
                  <a:prstClr val="black"/>
                </a:solidFill>
              </a:rPr>
              <a:t>. </a:t>
            </a:r>
            <a:br>
              <a:rPr lang="ru-RU" sz="1600" b="1" dirty="0">
                <a:solidFill>
                  <a:prstClr val="black"/>
                </a:solidFill>
              </a:rPr>
            </a:br>
            <a:endParaRPr lang="ru-RU" sz="1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 bwMode="auto">
          <a:xfrm>
            <a:off x="6465837" y="0"/>
            <a:ext cx="2664296" cy="2708920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</a:rPr>
              <a:t>3. Обязательно осуществляется текущий и промежуточный контроль в конце каждого учебного элемента</a:t>
            </a:r>
            <a:endParaRPr lang="ru-RU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Выноска-облако 6"/>
          <p:cNvSpPr/>
          <p:nvPr/>
        </p:nvSpPr>
        <p:spPr bwMode="auto">
          <a:xfrm>
            <a:off x="107504" y="4429132"/>
            <a:ext cx="3535802" cy="2096212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</a:rPr>
              <a:t>4. После завершения работы с </a:t>
            </a:r>
            <a:r>
              <a:rPr lang="ru-RU" sz="1400" b="1" dirty="0" smtClean="0">
                <a:solidFill>
                  <a:prstClr val="black"/>
                </a:solidFill>
              </a:rPr>
              <a:t>блоком </a:t>
            </a:r>
            <a:r>
              <a:rPr lang="ru-RU" sz="1400" b="1" dirty="0">
                <a:solidFill>
                  <a:prstClr val="black"/>
                </a:solidFill>
              </a:rPr>
              <a:t>осуществляется выходной контроль, он должен показать уровень усвоения </a:t>
            </a:r>
            <a:r>
              <a:rPr lang="ru-RU" sz="1400" b="1" dirty="0" smtClean="0">
                <a:solidFill>
                  <a:prstClr val="black"/>
                </a:solidFill>
              </a:rPr>
              <a:t>блока. </a:t>
            </a:r>
            <a:r>
              <a:rPr lang="ru-RU" sz="1400" b="1" dirty="0">
                <a:solidFill>
                  <a:prstClr val="black"/>
                </a:solidFill>
              </a:rPr>
              <a:t/>
            </a:r>
            <a:br>
              <a:rPr lang="ru-RU" sz="1400" b="1" dirty="0">
                <a:solidFill>
                  <a:prstClr val="black"/>
                </a:solidFill>
              </a:rPr>
            </a:br>
            <a:endParaRPr lang="ru-RU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Выноска-облако 7"/>
          <p:cNvSpPr/>
          <p:nvPr/>
        </p:nvSpPr>
        <p:spPr bwMode="auto">
          <a:xfrm>
            <a:off x="5643570" y="4077072"/>
            <a:ext cx="3214710" cy="2448272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</a:endParaRP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prstClr val="black"/>
              </a:solidFill>
            </a:endParaRP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</a:endParaRP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5</a:t>
            </a:r>
            <a:r>
              <a:rPr lang="ru-RU" sz="1400" b="1" dirty="0">
                <a:solidFill>
                  <a:prstClr val="black"/>
                </a:solidFill>
              </a:rPr>
              <a:t>. Если итоговый контроль показал низкий уровень усвоения материала, необходимо проводить </a:t>
            </a:r>
            <a:r>
              <a:rPr lang="ru-RU" sz="1400" b="1" dirty="0" smtClean="0">
                <a:solidFill>
                  <a:prstClr val="black"/>
                </a:solidFill>
              </a:rPr>
              <a:t>его доработку</a:t>
            </a:r>
            <a:r>
              <a:rPr lang="ru-RU" sz="1400" b="1" dirty="0">
                <a:solidFill>
                  <a:prstClr val="black"/>
                </a:solidFill>
              </a:rPr>
              <a:t>.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br>
              <a:rPr lang="ru-RU" sz="2400" b="1" dirty="0">
                <a:solidFill>
                  <a:prstClr val="black"/>
                </a:solidFill>
              </a:rPr>
            </a:br>
            <a:endParaRPr lang="ru-RU" sz="23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1" name="Блок-схема: подготовка 10"/>
          <p:cNvSpPr/>
          <p:nvPr/>
        </p:nvSpPr>
        <p:spPr bwMode="auto">
          <a:xfrm>
            <a:off x="2411760" y="3071810"/>
            <a:ext cx="3672408" cy="1714512"/>
          </a:xfrm>
          <a:prstGeom prst="flowChartPreparati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C00000"/>
                </a:solidFill>
              </a:rPr>
              <a:t>При </a:t>
            </a:r>
            <a:r>
              <a:rPr lang="ru-RU" sz="1400" b="1" dirty="0" err="1">
                <a:solidFill>
                  <a:srgbClr val="C00000"/>
                </a:solidFill>
              </a:rPr>
              <a:t>блочно</a:t>
            </a:r>
            <a:r>
              <a:rPr lang="ru-RU" sz="1400" b="1" dirty="0">
                <a:solidFill>
                  <a:srgbClr val="C00000"/>
                </a:solidFill>
              </a:rPr>
              <a:t>-модульной технологии рекомендуется использовать несколько правил: </a:t>
            </a:r>
            <a:endPara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5644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996952"/>
            <a:ext cx="38701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Блок </a:t>
            </a:r>
            <a:r>
              <a:rPr lang="ru-RU" sz="2000" b="1" dirty="0">
                <a:solidFill>
                  <a:schemeClr val="bg1"/>
                </a:solidFill>
              </a:rPr>
              <a:t>автономен и обладает завершённостью содержания – это часть учебного процесса</a:t>
            </a: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467544" y="188640"/>
            <a:ext cx="3384376" cy="28803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1 </a:t>
            </a:r>
            <a:r>
              <a:rPr lang="ru-RU" sz="2000" b="1" i="1" dirty="0" smtClean="0">
                <a:solidFill>
                  <a:schemeClr val="bg1"/>
                </a:solidFill>
              </a:rPr>
              <a:t>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</a:t>
            </a:r>
            <a:r>
              <a:rPr lang="ru-RU" sz="2000" b="1" i="1" dirty="0">
                <a:solidFill>
                  <a:schemeClr val="bg1"/>
                </a:solidFill>
              </a:rPr>
              <a:t>– </a:t>
            </a:r>
            <a:r>
              <a:rPr lang="ru-RU" sz="2000" b="1" i="1" dirty="0" smtClean="0">
                <a:solidFill>
                  <a:schemeClr val="bg1"/>
                </a:solidFill>
              </a:rPr>
              <a:t>выявление и коррекция исходного уровня знаний, необходимого для дальнейшего изучения блока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5004048" y="188640"/>
            <a:ext cx="3528392" cy="28803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1600" b="1" i="1" dirty="0">
                <a:solidFill>
                  <a:schemeClr val="bg1"/>
                </a:solidFill>
              </a:rPr>
              <a:t>2 </a:t>
            </a:r>
            <a:r>
              <a:rPr lang="ru-RU" sz="1600" b="1" i="1" dirty="0" smtClean="0">
                <a:solidFill>
                  <a:schemeClr val="bg1"/>
                </a:solidFill>
              </a:rPr>
              <a:t> УЭ </a:t>
            </a:r>
            <a:r>
              <a:rPr lang="ru-RU" sz="1600" b="1" i="1" dirty="0">
                <a:solidFill>
                  <a:schemeClr val="bg1"/>
                </a:solidFill>
              </a:rPr>
              <a:t>(3-5 </a:t>
            </a:r>
            <a:r>
              <a:rPr lang="ru-RU" sz="1600" b="1" i="1" dirty="0" smtClean="0">
                <a:solidFill>
                  <a:schemeClr val="bg1"/>
                </a:solidFill>
              </a:rPr>
              <a:t>блоков</a:t>
            </a:r>
            <a:r>
              <a:rPr lang="ru-RU" sz="1600" b="1" i="1" dirty="0">
                <a:solidFill>
                  <a:schemeClr val="bg1"/>
                </a:solidFill>
              </a:rPr>
              <a:t>) – </a:t>
            </a:r>
            <a:r>
              <a:rPr lang="ru-RU" sz="1600" b="1" i="1" dirty="0" smtClean="0">
                <a:solidFill>
                  <a:schemeClr val="bg1"/>
                </a:solidFill>
              </a:rPr>
              <a:t>изучение нового материала, </a:t>
            </a:r>
            <a:r>
              <a:rPr lang="ru-RU" sz="1600" b="1" i="1" dirty="0">
                <a:solidFill>
                  <a:schemeClr val="bg1"/>
                </a:solidFill>
              </a:rPr>
              <a:t>где учащиеся под руководством учителя работают с различными источниками информации, прорабатывают материалы тем, </a:t>
            </a:r>
            <a:r>
              <a:rPr lang="ru-RU" sz="1600" b="1" i="1" dirty="0" smtClean="0">
                <a:solidFill>
                  <a:schemeClr val="bg1"/>
                </a:solidFill>
              </a:rPr>
              <a:t>обсуждают</a:t>
            </a:r>
            <a:endParaRPr lang="ru-RU" sz="1600" b="1" i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95536" y="4221088"/>
            <a:ext cx="3312368" cy="23762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3 УЭ (1-2 блока) – повторение и обобщение материала блока, коррекция пробелов 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220072" y="4149080"/>
            <a:ext cx="3456384" cy="24482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4 </a:t>
            </a:r>
            <a:r>
              <a:rPr lang="ru-RU" sz="2000" b="1" i="1" dirty="0" smtClean="0">
                <a:solidFill>
                  <a:schemeClr val="bg1"/>
                </a:solidFill>
              </a:rPr>
              <a:t> 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</a:t>
            </a:r>
            <a:r>
              <a:rPr lang="ru-RU" sz="2000" b="1" i="1" dirty="0">
                <a:solidFill>
                  <a:schemeClr val="bg1"/>
                </a:solidFill>
              </a:rPr>
              <a:t>– контроль знаний учащихся по </a:t>
            </a:r>
            <a:r>
              <a:rPr lang="ru-RU" sz="2000" b="1" i="1" dirty="0" smtClean="0">
                <a:solidFill>
                  <a:schemeClr val="bg1"/>
                </a:solidFill>
              </a:rPr>
              <a:t>всему блоку, коррекция пробелов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73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190992"/>
          </a:xfrm>
        </p:spPr>
        <p:txBody>
          <a:bodyPr/>
          <a:lstStyle/>
          <a:p>
            <a:pPr algn="ctr"/>
            <a:r>
              <a:rPr lang="ru-RU" dirty="0" smtClean="0"/>
              <a:t>Русский язык. 4 класс.</a:t>
            </a:r>
            <a:br>
              <a:rPr lang="ru-RU" dirty="0" smtClean="0"/>
            </a:br>
            <a:r>
              <a:rPr lang="ru-RU" dirty="0" smtClean="0"/>
              <a:t>Блок- Предложение.</a:t>
            </a:r>
            <a:br>
              <a:rPr lang="ru-RU" dirty="0" smtClean="0"/>
            </a:br>
            <a:r>
              <a:rPr lang="ru-RU" dirty="0" smtClean="0"/>
              <a:t>12 блоков.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467544" y="188640"/>
            <a:ext cx="7390604" cy="66693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1 </a:t>
            </a:r>
            <a:r>
              <a:rPr lang="ru-RU" sz="2000" b="1" i="1" dirty="0" smtClean="0">
                <a:solidFill>
                  <a:schemeClr val="bg1"/>
                </a:solidFill>
              </a:rPr>
              <a:t>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</a:t>
            </a:r>
            <a:r>
              <a:rPr lang="ru-RU" sz="2000" b="1" i="1" dirty="0">
                <a:solidFill>
                  <a:schemeClr val="bg1"/>
                </a:solidFill>
              </a:rPr>
              <a:t>– </a:t>
            </a:r>
            <a:r>
              <a:rPr lang="ru-RU" sz="2000" b="1" i="1" dirty="0" smtClean="0">
                <a:solidFill>
                  <a:schemeClr val="bg1"/>
                </a:solidFill>
              </a:rPr>
              <a:t>выявление и коррекция исходного уровня знаний, необходимого для дальнейшего изучения блока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19944" y="341040"/>
            <a:ext cx="7390604" cy="66693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1 </a:t>
            </a:r>
            <a:r>
              <a:rPr lang="ru-RU" sz="2000" b="1" i="1" dirty="0" smtClean="0">
                <a:solidFill>
                  <a:schemeClr val="bg1"/>
                </a:solidFill>
              </a:rPr>
              <a:t>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</a:t>
            </a:r>
            <a:r>
              <a:rPr lang="ru-RU" sz="2000" b="1" i="1" dirty="0">
                <a:solidFill>
                  <a:schemeClr val="bg1"/>
                </a:solidFill>
              </a:rPr>
              <a:t>– </a:t>
            </a:r>
            <a:r>
              <a:rPr lang="ru-RU" sz="2000" b="1" i="1" dirty="0" smtClean="0">
                <a:solidFill>
                  <a:schemeClr val="bg1"/>
                </a:solidFill>
              </a:rPr>
              <a:t>выявление и коррекция исходного уровня знаний, необходимого для дальнейшего изучения блока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772344" y="493440"/>
            <a:ext cx="7390604" cy="66693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1 </a:t>
            </a:r>
            <a:r>
              <a:rPr lang="ru-RU" sz="2000" b="1" i="1" dirty="0" smtClean="0">
                <a:solidFill>
                  <a:schemeClr val="bg1"/>
                </a:solidFill>
              </a:rPr>
              <a:t>УЭ </a:t>
            </a:r>
            <a:r>
              <a:rPr lang="ru-RU" sz="2000" b="1" i="1" dirty="0">
                <a:solidFill>
                  <a:schemeClr val="bg1"/>
                </a:solidFill>
              </a:rPr>
              <a:t>(1-2 </a:t>
            </a:r>
            <a:r>
              <a:rPr lang="ru-RU" sz="2000" b="1" i="1" dirty="0" smtClean="0">
                <a:solidFill>
                  <a:schemeClr val="bg1"/>
                </a:solidFill>
              </a:rPr>
              <a:t>блока) </a:t>
            </a:r>
            <a:r>
              <a:rPr lang="ru-RU" sz="2000" b="1" i="1" dirty="0">
                <a:solidFill>
                  <a:schemeClr val="bg1"/>
                </a:solidFill>
              </a:rPr>
              <a:t>– </a:t>
            </a:r>
            <a:r>
              <a:rPr lang="ru-RU" sz="2000" b="1" i="1" dirty="0" smtClean="0">
                <a:solidFill>
                  <a:schemeClr val="bg1"/>
                </a:solidFill>
              </a:rPr>
              <a:t>выявление и коррекция исходного уровня знаний, необходимого для дальнейшего изучения блока 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Контроль: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1.Понятие предложения.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2.Оформление предложения на письме.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3.Типы по цели высказывания.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4. Виды по интонации.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5.Распространенные и нераспространенные.</a:t>
            </a:r>
          </a:p>
          <a:p>
            <a:pPr marL="342900" lvl="0" indent="-342900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6. Грамматическая основа и второстепенные члены. 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endParaRPr lang="ru-RU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73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Green Segoe 4-3 template-template_April-17-2007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51DED46-D66D-454A-B8B2-8EE17CF4DC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(золотисто-зеленое текстурированное оформление)</Template>
  <TotalTime>805</TotalTime>
  <Words>968</Words>
  <Application>Microsoft Office PowerPoint</Application>
  <PresentationFormat>Экран (4:3)</PresentationFormat>
  <Paragraphs>88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Segoe</vt:lpstr>
      <vt:lpstr>Wingdings</vt:lpstr>
      <vt:lpstr>Wingdings 3</vt:lpstr>
      <vt:lpstr>Green Segoe 4-3 template-template_April-17-2007</vt:lpstr>
      <vt:lpstr>Белый текст и шрифт Courier для слайдов с кодом</vt:lpstr>
      <vt:lpstr>Ион</vt:lpstr>
      <vt:lpstr> Применение  блочно-модульной технологии  обучения на начальном уровне образования (4 класс, русский язык, тема «Предложение»).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Русский язык. 4 класс. Блок- Предложение. 12 блоков.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модульного и блочно-модульного обучения.</dc:title>
  <dc:creator>Лена</dc:creator>
  <cp:lastModifiedBy>Пользователь Windows</cp:lastModifiedBy>
  <cp:revision>58</cp:revision>
  <dcterms:created xsi:type="dcterms:W3CDTF">2016-06-01T16:27:20Z</dcterms:created>
  <dcterms:modified xsi:type="dcterms:W3CDTF">2022-05-04T18:37:49Z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TC102867489990</vt:lpwstr>
  </property>
</Properties>
</file>