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sldIdLst>
    <p:sldId id="256" r:id="rId2"/>
    <p:sldId id="265" r:id="rId3"/>
    <p:sldId id="257" r:id="rId4"/>
    <p:sldId id="258" r:id="rId5"/>
    <p:sldId id="259" r:id="rId6"/>
    <p:sldId id="266" r:id="rId7"/>
    <p:sldId id="263" r:id="rId8"/>
    <p:sldId id="264" r:id="rId9"/>
    <p:sldId id="267" r:id="rId10"/>
    <p:sldId id="268" r:id="rId11"/>
    <p:sldId id="260" r:id="rId12"/>
    <p:sldId id="262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66F54"/>
    <a:srgbClr val="44546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-60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9E6E-4BD7-4EF7-93A0-646463D213C7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C0BA7EC6-43F0-4252-8CD3-C20055F731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23958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9E6E-4BD7-4EF7-93A0-646463D213C7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0BA7EC6-43F0-4252-8CD3-C20055F731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27934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9E6E-4BD7-4EF7-93A0-646463D213C7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0BA7EC6-43F0-4252-8CD3-C20055F731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6652620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9E6E-4BD7-4EF7-93A0-646463D213C7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0BA7EC6-43F0-4252-8CD3-C20055F731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233409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9E6E-4BD7-4EF7-93A0-646463D213C7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0BA7EC6-43F0-4252-8CD3-C20055F731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9172879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9E6E-4BD7-4EF7-93A0-646463D213C7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0BA7EC6-43F0-4252-8CD3-C20055F731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834338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9E6E-4BD7-4EF7-93A0-646463D213C7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A7EC6-43F0-4252-8CD3-C20055F731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43042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9E6E-4BD7-4EF7-93A0-646463D213C7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A7EC6-43F0-4252-8CD3-C20055F731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20400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9E6E-4BD7-4EF7-93A0-646463D213C7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A7EC6-43F0-4252-8CD3-C20055F731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835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9E6E-4BD7-4EF7-93A0-646463D213C7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0BA7EC6-43F0-4252-8CD3-C20055F731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41881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9E6E-4BD7-4EF7-93A0-646463D213C7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0BA7EC6-43F0-4252-8CD3-C20055F731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10851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9E6E-4BD7-4EF7-93A0-646463D213C7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0BA7EC6-43F0-4252-8CD3-C20055F731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9167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9E6E-4BD7-4EF7-93A0-646463D213C7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A7EC6-43F0-4252-8CD3-C20055F731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25257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9E6E-4BD7-4EF7-93A0-646463D213C7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A7EC6-43F0-4252-8CD3-C20055F731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83370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9E6E-4BD7-4EF7-93A0-646463D213C7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A7EC6-43F0-4252-8CD3-C20055F731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48427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9E6E-4BD7-4EF7-93A0-646463D213C7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0BA7EC6-43F0-4252-8CD3-C20055F731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65358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529E6E-4BD7-4EF7-93A0-646463D213C7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0BA7EC6-43F0-4252-8CD3-C20055F731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96116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C32E8BE-C113-405E-BB64-347CC4019C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5072" y="460325"/>
            <a:ext cx="8707900" cy="3173710"/>
          </a:xfrm>
        </p:spPr>
        <p:txBody>
          <a:bodyPr anchor="b">
            <a:normAutofit/>
          </a:bodyPr>
          <a:lstStyle/>
          <a:p>
            <a:pPr algn="r"/>
            <a:r>
              <a:rPr lang="ru-RU" sz="4800" dirty="0">
                <a:solidFill>
                  <a:schemeClr val="tx2"/>
                </a:solidFill>
              </a:rPr>
              <a:t>«Мальчик у Христа на елке»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42A0284C-CBAF-4285-85B3-BD70B0F912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70855" y="3609974"/>
            <a:ext cx="5449982" cy="682079"/>
          </a:xfrm>
        </p:spPr>
        <p:txBody>
          <a:bodyPr>
            <a:noAutofit/>
          </a:bodyPr>
          <a:lstStyle/>
          <a:p>
            <a:pPr algn="r"/>
            <a:r>
              <a:rPr lang="ru-RU" sz="1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Федор Михайлович </a:t>
            </a:r>
            <a:r>
              <a:rPr lang="ru-RU" sz="14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Достоевский</a:t>
            </a:r>
          </a:p>
          <a:p>
            <a:pPr algn="r"/>
            <a:endParaRPr lang="ru-RU" sz="1400" i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4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Выполнила:  ученица 6 класса А</a:t>
            </a:r>
          </a:p>
          <a:p>
            <a:pPr algn="r"/>
            <a:r>
              <a:rPr lang="ru-RU" sz="14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Тюменцева Мария</a:t>
            </a:r>
            <a:endParaRPr lang="ru-RU" sz="1400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51573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30EF8DD-14AB-4860-B155-0E75803C7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306333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ru-RU" dirty="0"/>
              <a:t>«Милосердие» что означает это понятие? К кому их героев рассказа можно отнести это качество?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F096577-3649-4B8D-8452-0CF4CEFF3224}"/>
              </a:ext>
            </a:extLst>
          </p:cNvPr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r>
              <a:rPr lang="ru-RU" sz="3200" b="1" dirty="0"/>
              <a:t>Милосердие</a:t>
            </a:r>
            <a:r>
              <a:rPr lang="ru-RU" sz="3200" dirty="0"/>
              <a:t> - чувство готовности оказать бескорыстную помощь, прощение; а также сама такая помощь, прощение, например, благотворительность.</a:t>
            </a:r>
          </a:p>
        </p:txBody>
      </p:sp>
    </p:spTree>
    <p:extLst>
      <p:ext uri="{BB962C8B-B14F-4D97-AF65-F5344CB8AC3E}">
        <p14:creationId xmlns:p14="http://schemas.microsoft.com/office/powerpoint/2010/main" xmlns="" val="170351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7874677-66C4-4FB2-93F4-0E8B3AC04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99" y="366605"/>
            <a:ext cx="5754696" cy="765568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schemeClr val="tx2"/>
                </a:solidFill>
              </a:rPr>
              <a:t>Трагический финал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52851F6-655E-49E7-82CF-CAE8C3418C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3481" y="1696738"/>
            <a:ext cx="10803988" cy="3818631"/>
          </a:xfrm>
        </p:spPr>
        <p:txBody>
          <a:bodyPr anchor="t">
            <a:normAutofit fontScale="92500"/>
          </a:bodyPr>
          <a:lstStyle/>
          <a:p>
            <a:pPr indent="0" algn="ctr" rtl="0" fontAlgn="base">
              <a:buNone/>
            </a:pPr>
            <a:r>
              <a:rPr lang="ru-RU" sz="2800" u="none" strike="noStrike" dirty="0">
                <a:solidFill>
                  <a:srgbClr val="766F54"/>
                </a:solidFill>
                <a:effectLst/>
              </a:rPr>
              <a:t>Трагический финал выделяет рассказ из контекста всей «святочной традиции», где добро, милосердие должны свершиться на земле. Нет в рассказе и мотива «</a:t>
            </a:r>
            <a:r>
              <a:rPr lang="ru-RU" sz="2800" i="1" u="none" strike="noStrike" dirty="0">
                <a:solidFill>
                  <a:srgbClr val="766F54"/>
                </a:solidFill>
                <a:effectLst/>
              </a:rPr>
              <a:t>нравственного перерождения героев</a:t>
            </a:r>
            <a:r>
              <a:rPr lang="ru-RU" sz="2800" u="none" strike="noStrike" dirty="0">
                <a:solidFill>
                  <a:srgbClr val="766F54"/>
                </a:solidFill>
                <a:effectLst/>
              </a:rPr>
              <a:t>», что также отделяет его от многих рождественских произведений. Здесь в образе героя никто не хочет узнать младенца Христа. Ребенок встречается с удивительным равнодушием со стороны взрослых. И только Христос готов распахнуть свои объятия для «</a:t>
            </a:r>
            <a:r>
              <a:rPr lang="ru-RU" sz="2800" i="1" u="none" strike="noStrike" dirty="0">
                <a:solidFill>
                  <a:srgbClr val="766F54"/>
                </a:solidFill>
                <a:effectLst/>
              </a:rPr>
              <a:t>униженного»</a:t>
            </a:r>
            <a:r>
              <a:rPr lang="ru-RU" sz="2800" u="none" strike="noStrike" dirty="0">
                <a:solidFill>
                  <a:srgbClr val="766F54"/>
                </a:solidFill>
                <a:effectLst/>
              </a:rPr>
              <a:t> мальчика.</a:t>
            </a:r>
          </a:p>
        </p:txBody>
      </p:sp>
    </p:spTree>
    <p:extLst>
      <p:ext uri="{BB962C8B-B14F-4D97-AF65-F5344CB8AC3E}">
        <p14:creationId xmlns:p14="http://schemas.microsoft.com/office/powerpoint/2010/main" xmlns="" val="1162616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DCB4346-98EA-4A5C-AF50-E8901F75D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6627" y="182674"/>
            <a:ext cx="5754696" cy="1053234"/>
          </a:xfrm>
        </p:spPr>
        <p:txBody>
          <a:bodyPr>
            <a:normAutofit/>
          </a:bodyPr>
          <a:lstStyle/>
          <a:p>
            <a:pPr algn="ctr"/>
            <a:r>
              <a:rPr lang="ru-RU" i="1" dirty="0">
                <a:solidFill>
                  <a:schemeClr val="tx2"/>
                </a:solidFill>
              </a:rPr>
              <a:t>Заключение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B25CC52-C56D-4B72-92B8-1B840205E4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5416" y="1631852"/>
            <a:ext cx="9087730" cy="4403188"/>
          </a:xfrm>
        </p:spPr>
        <p:txBody>
          <a:bodyPr anchor="t">
            <a:normAutofit/>
          </a:bodyPr>
          <a:lstStyle/>
          <a:p>
            <a:r>
              <a:rPr lang="ru-RU" sz="2400" dirty="0">
                <a:solidFill>
                  <a:schemeClr val="tx2"/>
                </a:solidFill>
              </a:rPr>
              <a:t>Рассказ «</a:t>
            </a:r>
            <a:r>
              <a:rPr lang="ru-RU" sz="2400" i="1" dirty="0">
                <a:solidFill>
                  <a:schemeClr val="tx2"/>
                </a:solidFill>
              </a:rPr>
              <a:t>Мальчик у Христа на елке</a:t>
            </a:r>
            <a:r>
              <a:rPr lang="ru-RU" sz="2400" dirty="0">
                <a:solidFill>
                  <a:schemeClr val="tx2"/>
                </a:solidFill>
              </a:rPr>
              <a:t>» сопряжен, с одной стороны, с темой униженных и оскорбленных, а с другой - с философско-символической проблемой незаслуженных и не подлежащих оправданию, безвинных страданий детей.</a:t>
            </a:r>
          </a:p>
        </p:txBody>
      </p:sp>
    </p:spTree>
    <p:extLst>
      <p:ext uri="{BB962C8B-B14F-4D97-AF65-F5344CB8AC3E}">
        <p14:creationId xmlns:p14="http://schemas.microsoft.com/office/powerpoint/2010/main" xmlns="" val="8141610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C12216C-4D63-4E47-B17D-1FE4DD9B8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7924" y="-40537"/>
            <a:ext cx="5754696" cy="1837349"/>
          </a:xfrm>
        </p:spPr>
        <p:txBody>
          <a:bodyPr>
            <a:normAutofit/>
          </a:bodyPr>
          <a:lstStyle/>
          <a:p>
            <a:pPr algn="ctr"/>
            <a:r>
              <a:rPr lang="ru-RU" sz="3200" i="1" dirty="0">
                <a:solidFill>
                  <a:schemeClr val="tx2"/>
                </a:solidFill>
              </a:rPr>
              <a:t>Федор Михайлович Достоевский</a:t>
            </a:r>
            <a:br>
              <a:rPr lang="ru-RU" sz="3200" i="1" dirty="0">
                <a:solidFill>
                  <a:schemeClr val="tx2"/>
                </a:solidFill>
              </a:rPr>
            </a:br>
            <a:r>
              <a:rPr lang="ru-RU" sz="3200" i="1" dirty="0">
                <a:solidFill>
                  <a:schemeClr val="tx2"/>
                </a:solidFill>
              </a:rPr>
              <a:t>(1821-1881гг)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F1F7F9D-2497-4704-8EAE-537A6D334F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0773" y="1793131"/>
            <a:ext cx="5542671" cy="4385380"/>
          </a:xfrm>
        </p:spPr>
        <p:txBody>
          <a:bodyPr anchor="t">
            <a:normAutofit lnSpcReduction="10000"/>
          </a:bodyPr>
          <a:lstStyle/>
          <a:p>
            <a:pPr marL="0" indent="0">
              <a:buNone/>
            </a:pPr>
            <a:r>
              <a:rPr lang="ru-RU" sz="2400" i="1" dirty="0">
                <a:solidFill>
                  <a:schemeClr val="tx2"/>
                </a:solidFill>
              </a:rPr>
              <a:t>Русский писатель, мыслитель, философ и публицист.</a:t>
            </a:r>
            <a:r>
              <a:rPr lang="ru-RU" sz="2400" dirty="0">
                <a:solidFill>
                  <a:schemeClr val="tx2"/>
                </a:solidFill>
              </a:rPr>
              <a:t> Член-корреспондент Петербургской академии наук с 1877 года. Классик мировой литературы, по данным ЮНЕСКО, один из самых читаемых писателей в мире. Собрание сочинений Достоевского состоит из 12 романов, четырёх новелл, 16 рассказов и множества других произведений.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E7CD873-7997-434D-A6E0-FBD7A16309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0033" y="1322059"/>
            <a:ext cx="4018182" cy="4898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75602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8832F21-A0EA-4F6A-80E6-89E59BF98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5437" y="-49568"/>
            <a:ext cx="5754696" cy="45653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>
                <a:solidFill>
                  <a:schemeClr val="tx2"/>
                </a:solidFill>
              </a:rPr>
              <a:t>Ф.М.Достоевский</a:t>
            </a:r>
          </a:p>
        </p:txBody>
      </p:sp>
      <p:sp>
        <p:nvSpPr>
          <p:cNvPr id="25" name="Объект 2">
            <a:extLst>
              <a:ext uri="{FF2B5EF4-FFF2-40B4-BE49-F238E27FC236}">
                <a16:creationId xmlns:a16="http://schemas.microsoft.com/office/drawing/2014/main" xmlns="" id="{097324EC-D9AF-4C9F-BCBB-0B819A10E5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243" y="1090615"/>
            <a:ext cx="7141477" cy="5697032"/>
          </a:xfrm>
        </p:spPr>
        <p:txBody>
          <a:bodyPr anchor="t">
            <a:normAutofit fontScale="85000" lnSpcReduction="20000"/>
          </a:bodyPr>
          <a:lstStyle/>
          <a:p>
            <a:r>
              <a:rPr lang="ru-RU" sz="3200" b="1" i="1" dirty="0">
                <a:solidFill>
                  <a:schemeClr val="tx2"/>
                </a:solidFill>
              </a:rPr>
              <a:t>Ф.М. </a:t>
            </a:r>
            <a:r>
              <a:rPr lang="ru-RU" sz="3200" b="1" i="1" dirty="0">
                <a:solidFill>
                  <a:srgbClr val="766F54"/>
                </a:solidFill>
              </a:rPr>
              <a:t>Достоевский </a:t>
            </a:r>
            <a:r>
              <a:rPr lang="ru-RU" sz="3200" dirty="0">
                <a:solidFill>
                  <a:srgbClr val="766F54"/>
                </a:solidFill>
              </a:rPr>
              <a:t>один из первых, кто заговорил о детях беспризорниках. В рассказе «</a:t>
            </a:r>
            <a:r>
              <a:rPr lang="ru-RU" sz="3200" i="1" dirty="0">
                <a:solidFill>
                  <a:srgbClr val="766F54"/>
                </a:solidFill>
              </a:rPr>
              <a:t>Мальчик с ручкой</a:t>
            </a:r>
            <a:r>
              <a:rPr lang="ru-RU" sz="3200" dirty="0">
                <a:solidFill>
                  <a:srgbClr val="766F54"/>
                </a:solidFill>
              </a:rPr>
              <a:t>», сопряженном с рассказом «</a:t>
            </a:r>
            <a:r>
              <a:rPr lang="ru-RU" sz="3200" i="1" dirty="0">
                <a:solidFill>
                  <a:srgbClr val="766F54"/>
                </a:solidFill>
              </a:rPr>
              <a:t>Мальчик у Христа на елке</a:t>
            </a:r>
            <a:r>
              <a:rPr lang="ru-RU" sz="3200" dirty="0">
                <a:solidFill>
                  <a:schemeClr val="tx2"/>
                </a:solidFill>
              </a:rPr>
              <a:t>» писатель заострил внимание на проблеме будущего таких детей. Здесь Ф.М. Достоевский проявил себя как пророк. Проблемы, обозначенные в двух произведениях, актуальны в настоящее время. Статистика выдает страшные цифры: в нынешней России два миллиона беспризорных детей, десятки тысяч малолетних преступников. Наркомания среди детей стала нормой. А ведь дети - будущее России.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3C26759B-740D-44CD-AD78-75D1922856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85720" y="901809"/>
            <a:ext cx="4234234" cy="532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80000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AF5E51E-743C-48A4-A626-AB60F63C6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8564" y="145736"/>
            <a:ext cx="9833548" cy="678878"/>
          </a:xfrm>
        </p:spPr>
        <p:txBody>
          <a:bodyPr anchor="b">
            <a:normAutofit/>
          </a:bodyPr>
          <a:lstStyle/>
          <a:p>
            <a:pPr algn="ctr"/>
            <a:r>
              <a:rPr lang="ru-RU" sz="3600" i="1" dirty="0">
                <a:solidFill>
                  <a:schemeClr val="tx2"/>
                </a:solidFill>
              </a:rPr>
              <a:t>Рождественский рассказ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CA615C7-6BFB-460A-B2E3-CF0E92C4AA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970348"/>
            <a:ext cx="9833548" cy="4816598"/>
          </a:xfrm>
        </p:spPr>
        <p:txBody>
          <a:bodyPr>
            <a:normAutofit/>
          </a:bodyPr>
          <a:lstStyle/>
          <a:p>
            <a:r>
              <a:rPr lang="ru-RU" sz="2400" b="1" i="1" dirty="0">
                <a:solidFill>
                  <a:srgbClr val="766F54"/>
                </a:solidFill>
              </a:rPr>
              <a:t>Рождественский рассказ (святочный рассказ) </a:t>
            </a:r>
            <a:r>
              <a:rPr lang="ru-RU" sz="2400" dirty="0">
                <a:solidFill>
                  <a:srgbClr val="766F54"/>
                </a:solidFill>
              </a:rPr>
              <a:t>- литературный жанр, относящийся к категории календарной литературы и характеризующийся определенной спецификой в сравнении с традиционным жанром рассказа.</a:t>
            </a:r>
          </a:p>
          <a:p>
            <a:r>
              <a:rPr lang="ru-RU" sz="2400" dirty="0">
                <a:solidFill>
                  <a:srgbClr val="766F54"/>
                </a:solidFill>
              </a:rPr>
              <a:t>При всём разнообразии праздничных рассказов сохранялось главное - особое, рождественское мировосприятие. Истории вмещали в себя мечты о доброй и радостной жизни, о щедрых и бескорыстных душах, о милосердном отношении друг к другу, о победе добра над злом.</a:t>
            </a:r>
          </a:p>
        </p:txBody>
      </p:sp>
    </p:spTree>
    <p:extLst>
      <p:ext uri="{BB962C8B-B14F-4D97-AF65-F5344CB8AC3E}">
        <p14:creationId xmlns:p14="http://schemas.microsoft.com/office/powerpoint/2010/main" xmlns="" val="3914449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FC72199-C75E-48D7-92B3-F8121EB20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0572" y="447462"/>
            <a:ext cx="5754696" cy="80810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i="1" dirty="0">
                <a:solidFill>
                  <a:schemeClr val="tx2"/>
                </a:solidFill>
              </a:rPr>
              <a:t>Рождественский рассказ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9824A4B-B809-43D9-B4EC-DA391636B0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2702" y="1111348"/>
            <a:ext cx="9650436" cy="5106572"/>
          </a:xfrm>
        </p:spPr>
        <p:txBody>
          <a:bodyPr anchor="t">
            <a:normAutofit fontScale="92500"/>
          </a:bodyPr>
          <a:lstStyle/>
          <a:p>
            <a:r>
              <a:rPr lang="ru-RU" sz="2800" dirty="0">
                <a:solidFill>
                  <a:schemeClr val="tx2"/>
                </a:solidFill>
              </a:rPr>
              <a:t>Рождественский рассказ содержит в себе моменты, роднящие его со святочной традицией. Это роль сверхъестественного, чуда, которое происходит на Рождество - второй мотив рождественских (святочных) рассказов. Следует отметить здесь и роль беседы, которая часто служит обрамлением основного сюжета, а также тенденцию к внезапным повествовательным ходам, которые придают произведению занимательность.</a:t>
            </a:r>
          </a:p>
          <a:p>
            <a:r>
              <a:rPr lang="ru-RU" sz="2800" u="none" strike="noStrike" dirty="0">
                <a:solidFill>
                  <a:srgbClr val="766F54"/>
                </a:solidFill>
                <a:effectLst/>
              </a:rPr>
              <a:t>Святочный рассказ всегда содержит некий </a:t>
            </a:r>
            <a:r>
              <a:rPr lang="ru-RU" sz="2800" b="1" i="1" u="none" strike="noStrike" dirty="0">
                <a:solidFill>
                  <a:srgbClr val="766F54"/>
                </a:solidFill>
                <a:effectLst/>
              </a:rPr>
              <a:t>нравственный урок, притчу, пробуждает надежду и любовь в сердцах читателей</a:t>
            </a:r>
            <a:r>
              <a:rPr lang="ru-RU" sz="2800" i="1" u="none" strike="noStrike" dirty="0">
                <a:solidFill>
                  <a:srgbClr val="766F54"/>
                </a:solidFill>
                <a:effectLst/>
              </a:rPr>
              <a:t>.</a:t>
            </a:r>
            <a:endParaRPr lang="ru-RU" sz="5400" i="1" dirty="0">
              <a:solidFill>
                <a:srgbClr val="766F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88533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70B1BE5-8F82-4249-BF6A-405AE71A0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i="1" dirty="0">
                <a:solidFill>
                  <a:srgbClr val="766F54"/>
                </a:solidFill>
              </a:rPr>
              <a:t>Что такое композиция? Что образует композицию данного рассказа?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99E2A54-8C50-4CDF-B9AA-D31614DB04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/>
              <a:t> </a:t>
            </a:r>
            <a:r>
              <a:rPr lang="ru-RU" sz="3200" b="1" i="1" dirty="0">
                <a:solidFill>
                  <a:srgbClr val="766F54"/>
                </a:solidFill>
              </a:rPr>
              <a:t>Композиция </a:t>
            </a:r>
            <a:r>
              <a:rPr lang="ru-RU" sz="3200" dirty="0">
                <a:solidFill>
                  <a:srgbClr val="766F54"/>
                </a:solidFill>
              </a:rPr>
              <a:t>- это построение словесного произведения. Композиционные части рассказа - завязка, развитие действия, кульминация, и развязка.</a:t>
            </a:r>
            <a:endParaRPr lang="ru-RU" dirty="0">
              <a:solidFill>
                <a:srgbClr val="766F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5138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752E5DA-E228-44EC-838D-FEB2C273D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99" y="133132"/>
            <a:ext cx="5754696" cy="54027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>
                <a:solidFill>
                  <a:schemeClr val="tx2"/>
                </a:solidFill>
              </a:rPr>
              <a:t>Анализ рассказа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BFB54C0-812E-4E42-B9B2-8B38F34356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193" y="806538"/>
            <a:ext cx="6151659" cy="5918330"/>
          </a:xfrm>
        </p:spPr>
        <p:txBody>
          <a:bodyPr anchor="t">
            <a:normAutofit fontScale="77500" lnSpcReduction="20000"/>
          </a:bodyPr>
          <a:lstStyle/>
          <a:p>
            <a:r>
              <a:rPr lang="ru-RU" sz="3300" dirty="0">
                <a:solidFill>
                  <a:schemeClr val="tx2"/>
                </a:solidFill>
              </a:rPr>
              <a:t>Не смотря на то, что предновогодняя суета и ожидание рождественского чуда способствует тому, что люди охотнее помогают бедным и обездоленным, замерзающий мальчик не находит сочувствия ни в одном местном жителе. Это холодное равнодушие и жестокость приводят к тому, что малыш попросту замерзает на улице. Автор наталкивает на мысль о том, что такой случай не обычный вымысел, а может встретиться в любом городе, ведь мы так и не узнаем, о каком городе идет речь и как зовут главного героя. </a:t>
            </a:r>
            <a:endParaRPr lang="ru-RU" sz="2000" dirty="0">
              <a:solidFill>
                <a:schemeClr val="tx2"/>
              </a:solidFill>
            </a:endParaRPr>
          </a:p>
          <a:p>
            <a:endParaRPr lang="ru-RU" sz="2000" dirty="0">
              <a:solidFill>
                <a:schemeClr val="tx2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66CE47F-84D4-40E8-86C4-3C086984E1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8311" y="806538"/>
            <a:ext cx="4733925" cy="553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595620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99BB726-0B17-4910-8022-2DA899504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0412" y="203471"/>
            <a:ext cx="5754696" cy="6019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>
                <a:solidFill>
                  <a:schemeClr val="tx2"/>
                </a:solidFill>
              </a:rPr>
              <a:t>Анализ рассказа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40A9607-E9E6-43CE-8657-0B4487976C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2055" y="1185151"/>
            <a:ext cx="10367890" cy="4895557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chemeClr val="tx2"/>
                </a:solidFill>
              </a:rPr>
              <a:t>Достоевский построил этот рассказ на контрастах. Сперва мы видим, что мальчишка разочаровывается во всей этой красочной картинке предновогодних приготовлений. Все эти прекрасные игрушки, вкусные пироги и булки и добродушные улыбки не для него, они как бы отгорожены от него холодным равнодушием.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tx2"/>
                </a:solidFill>
              </a:rPr>
              <a:t>Потом мы видим другую картинку – малыш во сне соединяется с матерью, видит Христа, и он понимает, что наконец-то пришел в свой мир. Там, где ему рады и спешат согреть своей любовью.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tx2"/>
                </a:solidFill>
              </a:rPr>
              <a:t>Все эти события пробуждают в читателе сочувствие, сострадание, и понятие того, что в такой ситуации может оказаться каждый. Важно уметь проявлять заботу и доброту, кто в ней нуждается.</a:t>
            </a:r>
          </a:p>
          <a:p>
            <a:pPr marL="0" indent="0">
              <a:buNone/>
            </a:pPr>
            <a:endParaRPr lang="ru-RU" sz="13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8206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96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A16087E-F69D-4528-B115-CA813BC3B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4516" y="381908"/>
            <a:ext cx="8911687" cy="88989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Что такое портрет и пейзаж</a:t>
            </a:r>
            <a:br>
              <a:rPr lang="ru-RU" dirty="0"/>
            </a:br>
            <a:r>
              <a:rPr lang="ru-RU" dirty="0"/>
              <a:t> в литературе?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FCBCB53-E0F4-41E5-8533-BC78EECB75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4516" y="1783829"/>
            <a:ext cx="8915400" cy="4052442"/>
          </a:xfrm>
        </p:spPr>
        <p:txBody>
          <a:bodyPr/>
          <a:lstStyle/>
          <a:p>
            <a:r>
              <a:rPr lang="ru-RU" sz="2800" b="1" dirty="0"/>
              <a:t>Портрет</a:t>
            </a:r>
            <a:r>
              <a:rPr lang="ru-RU" sz="2800" dirty="0"/>
              <a:t> - изображение в произведении внешности персонажа; служит для характеристики героя.</a:t>
            </a:r>
          </a:p>
          <a:p>
            <a:r>
              <a:rPr lang="ru-RU" sz="2800" b="1" dirty="0"/>
              <a:t>Пейзаж</a:t>
            </a:r>
            <a:r>
              <a:rPr lang="ru-RU" sz="2800" dirty="0"/>
              <a:t> - изображение в художественной литературе картин живой и мертвой природы; создает определенное, нужное автору настроение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393226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172</TotalTime>
  <Words>748</Words>
  <Application>Microsoft Office PowerPoint</Application>
  <PresentationFormat>Произвольный</PresentationFormat>
  <Paragraphs>32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Легкий дым</vt:lpstr>
      <vt:lpstr>«Мальчик у Христа на елке»</vt:lpstr>
      <vt:lpstr>Федор Михайлович Достоевский (1821-1881гг)</vt:lpstr>
      <vt:lpstr>Ф.М.Достоевский</vt:lpstr>
      <vt:lpstr>Рождественский рассказ</vt:lpstr>
      <vt:lpstr>Рождественский рассказ</vt:lpstr>
      <vt:lpstr>Что такое композиция? Что образует композицию данного рассказа?</vt:lpstr>
      <vt:lpstr>Анализ рассказа</vt:lpstr>
      <vt:lpstr>Анализ рассказа</vt:lpstr>
      <vt:lpstr>Что такое портрет и пейзаж  в литературе?</vt:lpstr>
      <vt:lpstr>«Милосердие» что означает это понятие? К кому их героев рассказа можно отнести это качество? </vt:lpstr>
      <vt:lpstr>Трагический финал</vt:lpstr>
      <vt:lpstr>Заключение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«Мальчик у Христа на елке»</dc:title>
  <dc:creator>SH19_Admin</dc:creator>
  <cp:lastModifiedBy>Учитель404</cp:lastModifiedBy>
  <cp:revision>3</cp:revision>
  <dcterms:created xsi:type="dcterms:W3CDTF">2022-02-10T02:13:10Z</dcterms:created>
  <dcterms:modified xsi:type="dcterms:W3CDTF">2022-04-13T08:14:42Z</dcterms:modified>
</cp:coreProperties>
</file>