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3" r:id="rId7"/>
    <p:sldId id="264" r:id="rId8"/>
    <p:sldId id="269" r:id="rId9"/>
    <p:sldId id="270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3300"/>
    <a:srgbClr val="00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3465254_9-p-fon-dlya-prezentatsii-v-russkom-stile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83768" y="2204864"/>
            <a:ext cx="7416824" cy="2664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Constantia" pitchFamily="18" charset="0"/>
              </a:rPr>
              <a:t>Проект в подготовительной 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Constantia" pitchFamily="18" charset="0"/>
              </a:rPr>
              <a:t>группе №3:</a:t>
            </a:r>
          </a:p>
          <a:p>
            <a:pPr algn="ctr"/>
            <a:r>
              <a:rPr lang="ru-RU" sz="3200" b="1" dirty="0" smtClean="0">
                <a:solidFill>
                  <a:srgbClr val="FF0066"/>
                </a:solidFill>
                <a:latin typeface="Constantia" pitchFamily="18" charset="0"/>
              </a:rPr>
              <a:t>«Быт и традиции </a:t>
            </a:r>
            <a:r>
              <a:rPr lang="ru-RU" sz="3200" b="1" dirty="0" smtClean="0">
                <a:solidFill>
                  <a:srgbClr val="FF0066"/>
                </a:solidFill>
                <a:latin typeface="Constantia" pitchFamily="18" charset="0"/>
              </a:rPr>
              <a:t>русского </a:t>
            </a:r>
            <a:endParaRPr lang="ru-RU" sz="3200" b="1" dirty="0" smtClean="0">
              <a:solidFill>
                <a:srgbClr val="FF0066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66"/>
                </a:solidFill>
                <a:latin typeface="Constantia" pitchFamily="18" charset="0"/>
              </a:rPr>
              <a:t>народа»</a:t>
            </a:r>
          </a:p>
          <a:p>
            <a:pPr algn="ctr"/>
            <a:endParaRPr lang="ru-RU" sz="3200" b="1" dirty="0">
              <a:solidFill>
                <a:srgbClr val="FF0066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0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ct val="20000"/>
              </a:spcBef>
            </a:pPr>
            <a:r>
              <a:rPr lang="ru-RU" sz="2000" b="1" dirty="0">
                <a:solidFill>
                  <a:srgbClr val="660066"/>
                </a:solidFill>
                <a:latin typeface="Constantia" pitchFamily="18" charset="0"/>
              </a:rPr>
              <a:t>«Человек, не знающий своего прошлого, не знает ничего».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5301208"/>
            <a:ext cx="360040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Подготовили: Давыдова </a:t>
            </a: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Е.А</a:t>
            </a: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.,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Мальцева О.Я.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Чтение русских народных сказок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10243" name="Picture 3" descr="C:\Users\user\Desktop\Desktop\D8MuPYcX4AARkJ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6061"/>
            <a:ext cx="3121564" cy="242857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Desktop\scrn_big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186060"/>
            <a:ext cx="3325958" cy="476321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Desktop\d63bb6bf3dcd0ec0abb87fbae949b1d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t="17295" r="15394" b="17294"/>
          <a:stretch/>
        </p:blipFill>
        <p:spPr bwMode="auto">
          <a:xfrm>
            <a:off x="1115616" y="3834082"/>
            <a:ext cx="3024336" cy="245332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4599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Georgia" pitchFamily="18" charset="0"/>
              </a:rPr>
              <a:t>Настольные игры</a:t>
            </a:r>
            <a:br>
              <a:rPr lang="ru-RU" sz="20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Georgia" pitchFamily="18" charset="0"/>
              </a:rPr>
              <a:t> «Найди и назови предмет русского быта»</a:t>
            </a:r>
            <a:br>
              <a:rPr lang="ru-RU" sz="20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2000" b="1" dirty="0" err="1" smtClean="0">
                <a:solidFill>
                  <a:srgbClr val="006600"/>
                </a:solidFill>
                <a:latin typeface="Georgia" pitchFamily="18" charset="0"/>
              </a:rPr>
              <a:t>Пазлы</a:t>
            </a:r>
            <a:r>
              <a:rPr lang="ru-RU" sz="2000" b="1" dirty="0" smtClean="0">
                <a:solidFill>
                  <a:srgbClr val="006600"/>
                </a:solidFill>
                <a:latin typeface="Georgia" pitchFamily="18" charset="0"/>
              </a:rPr>
              <a:t> «Русские промыслы»</a:t>
            </a:r>
            <a:endParaRPr lang="ru-RU" sz="20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11267" name="Picture 3" descr="C:\Users\user\Desktop\фото русский быт\изображение_viber_2022-01-27_16-56-14-5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399425" cy="45259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фото русский быт\изображение_viber_2022-01-27_16-56-14-2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412814" cy="331236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085184"/>
            <a:ext cx="364648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6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>Графический диктант </a:t>
            </a:r>
            <a:b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«Избушка»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12291" name="Picture 3" descr="C:\Users\user\Desktop\фото русский быт\изображение_viber_2022-01-27_16-56-14-4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2090429" cy="452596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фото русский быт\изображение_viber_2022-01-27_16-56-14-3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090429" cy="452596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фото русский быт\изображение_viber_2022-01-31_12-44-17-5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9" b="19829"/>
          <a:stretch/>
        </p:blipFill>
        <p:spPr bwMode="auto">
          <a:xfrm>
            <a:off x="3261823" y="1844824"/>
            <a:ext cx="2471786" cy="367240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Конструирование из счетных палочек </a:t>
            </a:r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>«Колодец»</a:t>
            </a:r>
            <a:endParaRPr lang="ru-RU" sz="28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4098" name="Picture 2" descr="C:\Users\user\Desktop\фото русский быт\изображение_viber_2022-01-27_16-56-13-45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4"/>
          <a:stretch/>
        </p:blipFill>
        <p:spPr bwMode="auto">
          <a:xfrm>
            <a:off x="611560" y="1484784"/>
            <a:ext cx="2590595" cy="424847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русский быт\изображение_viber_2022-01-27_16-56-12-55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/>
        </p:blipFill>
        <p:spPr bwMode="auto">
          <a:xfrm>
            <a:off x="3525991" y="1509967"/>
            <a:ext cx="2090429" cy="422328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русский быт\изображение_viber_2022-01-27_16-56-12-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21" y="1521946"/>
            <a:ext cx="2304256" cy="42113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Конструирование </a:t>
            </a:r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/>
            </a:r>
            <a:b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>«Русский терем», «Печка-помощница» </a:t>
            </a:r>
            <a:endParaRPr lang="ru-RU" sz="28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5123" name="Picture 3" descr="C:\Users\user\Desktop\фото русский быт\изображение_viber_2022-01-27_16-56-12-2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090429" cy="452596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русский быт\изображение_viber_2022-01-27_16-56-12-4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090429" cy="452596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 русский быт\изображение_viber_2022-01-27_16-56-12-6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6"/>
          <a:stretch/>
        </p:blipFill>
        <p:spPr bwMode="auto">
          <a:xfrm>
            <a:off x="3383902" y="1556792"/>
            <a:ext cx="2216464" cy="449764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Конструирование из бумаги </a:t>
            </a:r>
            <a:b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«Традиции русского чаепития»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6147" name="Picture 3" descr="C:\Users\user\Desktop\фото русский быт\изображение_viber_2022-01-27_16-56-14-0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4392488" cy="20287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 русский быт\изображение_viber_2022-01-27_16-56-13-61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29"/>
          <a:stretch/>
        </p:blipFill>
        <p:spPr bwMode="auto">
          <a:xfrm>
            <a:off x="683568" y="1412776"/>
            <a:ext cx="4320480" cy="268681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Desktop\j56918_126294647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857" y="1988840"/>
            <a:ext cx="2892016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6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Конструирование из бумаги</a:t>
            </a:r>
            <a:b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«Плетеный коврик»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7171" name="Picture 3" descr="C:\Users\user\Desktop\фото русский быт\изображение_viber_2022-01-27_18-04-54-8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5328592" cy="246114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 русский быт\изображение_viber_2022-01-27_18-04-55-1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534416"/>
            <a:ext cx="4247379" cy="211060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фото русский быт\изображение_viber_2022-01-27_18-04-54-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5" y="1533254"/>
            <a:ext cx="4104456" cy="211177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>Рисование</a:t>
            </a: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 «Узоры гжельской росписи»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8195" name="Picture 3" descr="C:\Users\user\Desktop\фото русский быт\изображение_viber_2022-01-27_16-56-13-11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15920"/>
          <a:stretch/>
        </p:blipFill>
        <p:spPr bwMode="auto">
          <a:xfrm>
            <a:off x="3635896" y="1556792"/>
            <a:ext cx="4472153" cy="266429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 русский быт\изображение_viber_2022-01-27_16-56-12-92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16277"/>
          <a:stretch/>
        </p:blipFill>
        <p:spPr bwMode="auto">
          <a:xfrm>
            <a:off x="611560" y="1556792"/>
            <a:ext cx="2808312" cy="45786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Desktop\1612785053_29-p-goluboi-uzor-na-belom-fone-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31850"/>
            <a:ext cx="3583335" cy="17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>Аппликация </a:t>
            </a:r>
            <a:b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«Русская печка»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9219" name="Picture 3" descr="C:\Users\user\Desktop\фото русский быт\изображение_viber_2022-01-27_16-56-13-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9" y="1556792"/>
            <a:ext cx="2090429" cy="452596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 русский быт\изображение_viber_2022-01-27_16-56-13-7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800"/>
            <a:ext cx="2090429" cy="452596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фото русский быт\изображение_viber_2022-01-31_12-44-18-7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r="28140"/>
          <a:stretch/>
        </p:blipFill>
        <p:spPr bwMode="auto">
          <a:xfrm>
            <a:off x="2667851" y="1556792"/>
            <a:ext cx="3832994" cy="304271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Desktop\1618479194_50-p-russko-narodnii-fon-5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52" y="4797152"/>
            <a:ext cx="3645839" cy="15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46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>Раскраски </a:t>
            </a: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«Окошко кружевное»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10243" name="Picture 3" descr="C:\Users\user\Desktop\фото русский быт\изображение_viber_2022-01-31_12-44-17-81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5" t="21685" r="1325" b="256"/>
          <a:stretch/>
        </p:blipFill>
        <p:spPr bwMode="auto">
          <a:xfrm>
            <a:off x="251520" y="1628800"/>
            <a:ext cx="2520280" cy="425938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фото русский быт\изображение_viber_2022-01-31_12-44-17-63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 b="18421"/>
          <a:stretch/>
        </p:blipFill>
        <p:spPr bwMode="auto">
          <a:xfrm>
            <a:off x="6444208" y="1583993"/>
            <a:ext cx="2302647" cy="43204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фото русский быт\изображение_viber_2022-01-31_12-44-17-9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20178"/>
          <a:stretch/>
        </p:blipFill>
        <p:spPr bwMode="auto">
          <a:xfrm rot="16200000">
            <a:off x="3391877" y="1145362"/>
            <a:ext cx="2358657" cy="33255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Desktop\211583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EDED4"/>
              </a:clrFrom>
              <a:clrTo>
                <a:srgbClr val="DEDE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29" y="4149079"/>
            <a:ext cx="2736304" cy="247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5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6406" y="980728"/>
            <a:ext cx="8229600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ru-RU" sz="2400" b="1" i="1" dirty="0" smtClean="0">
                <a:solidFill>
                  <a:srgbClr val="FF0066"/>
                </a:solidFill>
                <a:latin typeface="Constantia" pitchFamily="18" charset="0"/>
                <a:cs typeface="Consolas" pitchFamily="49" charset="0"/>
              </a:rPr>
              <a:t>Тип проекта:</a:t>
            </a:r>
          </a:p>
          <a:p>
            <a:pPr marL="0" lv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информационно-творческий</a:t>
            </a:r>
            <a:endParaRPr lang="ru-RU" sz="2400" dirty="0">
              <a:solidFill>
                <a:prstClr val="black"/>
              </a:solidFill>
              <a:latin typeface="Constantia" pitchFamily="18" charset="0"/>
            </a:endParaRPr>
          </a:p>
          <a:p>
            <a:pPr marL="0" lvl="0" indent="0" algn="ctr">
              <a:buNone/>
            </a:pPr>
            <a:r>
              <a:rPr lang="ru-RU" sz="2400" b="1" i="1" dirty="0" smtClean="0">
                <a:solidFill>
                  <a:srgbClr val="FF0066"/>
                </a:solidFill>
                <a:latin typeface="Constantia" pitchFamily="18" charset="0"/>
                <a:cs typeface="Consolas" pitchFamily="49" charset="0"/>
              </a:rPr>
              <a:t>Образовательные области:</a:t>
            </a:r>
          </a:p>
          <a:p>
            <a:pPr marL="0" lv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«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Речевое развитие», «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Художественно-эстетическое 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развитие», «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Социально-коммуникативное 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развитие».</a:t>
            </a:r>
          </a:p>
          <a:p>
            <a:pPr marL="0" lvl="0" indent="0" algn="ctr">
              <a:buNone/>
            </a:pPr>
            <a:r>
              <a:rPr lang="ru-RU" sz="2400" b="1" i="1" dirty="0" smtClean="0">
                <a:solidFill>
                  <a:srgbClr val="FF0066"/>
                </a:solidFill>
                <a:latin typeface="Constantia" pitchFamily="18" charset="0"/>
              </a:rPr>
              <a:t>Вид проекта:</a:t>
            </a:r>
          </a:p>
          <a:p>
            <a:pPr marL="0" lv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краткосрочный 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(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с 24.01.2022 по 28.02. 2022г)</a:t>
            </a:r>
          </a:p>
          <a:p>
            <a:pPr marL="0" lvl="0" indent="0" algn="ctr">
              <a:buNone/>
            </a:pPr>
            <a:r>
              <a:rPr lang="ru-RU" sz="2400" b="1" i="1" dirty="0" smtClean="0">
                <a:solidFill>
                  <a:srgbClr val="FF0066"/>
                </a:solidFill>
                <a:latin typeface="Constantia" pitchFamily="18" charset="0"/>
              </a:rPr>
              <a:t>Состав участников: </a:t>
            </a:r>
          </a:p>
          <a:p>
            <a:pPr marL="0" lv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групповой</a:t>
            </a:r>
            <a:endParaRPr lang="ru-RU" sz="2400" dirty="0">
              <a:solidFill>
                <a:prstClr val="black"/>
              </a:solidFill>
              <a:latin typeface="Constantia" pitchFamily="18" charset="0"/>
            </a:endParaRPr>
          </a:p>
          <a:p>
            <a:pPr marL="0" lvl="0" indent="0" algn="ctr">
              <a:buNone/>
            </a:pP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(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воспитатели, 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дети 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подготовительной группы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, родители).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5542618"/>
            <a:ext cx="3600400" cy="9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79" y="5542618"/>
            <a:ext cx="3434405" cy="9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5542618"/>
            <a:ext cx="3004297" cy="9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6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>Лепка</a:t>
            </a: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«Чугунок и ухват»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11267" name="Picture 3" descr="C:\Users\user\Desktop\фото русский быт\изображение_viber_2022-01-27_16-56-13-36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4"/>
          <a:stretch/>
        </p:blipFill>
        <p:spPr bwMode="auto">
          <a:xfrm>
            <a:off x="444990" y="1626714"/>
            <a:ext cx="4124628" cy="230425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фото русский быт\изображение_viber_2022-01-27_16-56-13-2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4" y="4119609"/>
            <a:ext cx="4104456" cy="223224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фото русский быт\изображение_viber_2022-01-27_16-56-14-6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 b="8358"/>
          <a:stretch/>
        </p:blipFill>
        <p:spPr bwMode="auto">
          <a:xfrm>
            <a:off x="4932040" y="1561519"/>
            <a:ext cx="3005973" cy="479033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6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66"/>
                </a:solidFill>
                <a:latin typeface="Georgia" pitchFamily="18" charset="0"/>
              </a:rPr>
              <a:t>Итог проектной деятельности:</a:t>
            </a:r>
            <a:br>
              <a:rPr lang="ru-RU" sz="3200" b="1" dirty="0" smtClean="0">
                <a:solidFill>
                  <a:srgbClr val="FF0066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FF0066"/>
                </a:solidFill>
                <a:latin typeface="Georgia" pitchFamily="18" charset="0"/>
              </a:rPr>
              <a:t>Выставка творческих работ детей</a:t>
            </a:r>
            <a:endParaRPr lang="ru-RU" sz="3200" b="1" dirty="0">
              <a:solidFill>
                <a:srgbClr val="FF0066"/>
              </a:solidFill>
              <a:latin typeface="Georgia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038600" cy="186681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127500" cy="23050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65" y="1562101"/>
            <a:ext cx="4038600" cy="186689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C:\Users\user\Desktop\фото русский быт\изображение_viber_2022-01-31_12-44-18-7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8"/>
          <a:stretch/>
        </p:blipFill>
        <p:spPr bwMode="auto">
          <a:xfrm>
            <a:off x="4593903" y="3678111"/>
            <a:ext cx="4082554" cy="227196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2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user\Desktop\фото русский быт\изображение_viber_2022-01-27_16-56-14-72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31152"/>
          <a:stretch/>
        </p:blipFill>
        <p:spPr bwMode="auto">
          <a:xfrm>
            <a:off x="467544" y="908720"/>
            <a:ext cx="3240360" cy="33805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фото русский быт\изображение_viber_2022-01-27_16-56-13-61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6"/>
          <a:stretch/>
        </p:blipFill>
        <p:spPr bwMode="auto">
          <a:xfrm>
            <a:off x="3995936" y="980728"/>
            <a:ext cx="4793040" cy="331236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4437112"/>
            <a:ext cx="74168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66"/>
                </a:solidFill>
                <a:latin typeface="Constantia" pitchFamily="18" charset="0"/>
              </a:rPr>
              <a:t>СПАСИБО ЗА ВНИМАНИЕ!</a:t>
            </a:r>
            <a:endParaRPr lang="ru-RU" sz="3200" b="1" i="1" dirty="0">
              <a:solidFill>
                <a:srgbClr val="FF0066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0001-001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-17512"/>
            <a:ext cx="9139064" cy="685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668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66"/>
                </a:solidFill>
                <a:latin typeface="Constantia" pitchFamily="18" charset="0"/>
              </a:rPr>
              <a:t>Актуальность выбранной темы:</a:t>
            </a:r>
            <a:endParaRPr lang="ru-RU" sz="2800" b="1" i="1" dirty="0">
              <a:solidFill>
                <a:srgbClr val="FF0066"/>
              </a:solidFill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668" y="601324"/>
            <a:ext cx="8229600" cy="62354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latin typeface="Constantia" pitchFamily="18" charset="0"/>
              </a:rPr>
              <a:t>Старинная пословица гласит: </a:t>
            </a:r>
            <a:endParaRPr lang="ru-RU" sz="2000" dirty="0" smtClean="0">
              <a:latin typeface="Constantia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Constantia" pitchFamily="18" charset="0"/>
              </a:rPr>
              <a:t>«Человек</a:t>
            </a:r>
            <a:r>
              <a:rPr lang="ru-RU" sz="2000" b="1" dirty="0">
                <a:latin typeface="Constantia" pitchFamily="18" charset="0"/>
              </a:rPr>
              <a:t>, не знающий своего прошлого, не знает ничего». </a:t>
            </a:r>
            <a:endParaRPr lang="ru-RU" sz="2000" b="1" dirty="0" smtClean="0">
              <a:latin typeface="Constantia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Constantia" pitchFamily="18" charset="0"/>
              </a:rPr>
              <a:t>Ведь </a:t>
            </a:r>
            <a:r>
              <a:rPr lang="ru-RU" sz="2000" dirty="0">
                <a:latin typeface="Constantia" pitchFamily="18" charset="0"/>
              </a:rPr>
              <a:t>без знаний традиций, обычаев русского народа, невозможно воспитать полноценного человека. </a:t>
            </a:r>
            <a:endParaRPr lang="ru-RU" sz="2000" dirty="0" smtClean="0">
              <a:latin typeface="Constantia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Constantia" pitchFamily="18" charset="0"/>
              </a:rPr>
              <a:t>В </a:t>
            </a:r>
            <a:r>
              <a:rPr lang="ru-RU" sz="2000" dirty="0">
                <a:latin typeface="Constantia" pitchFamily="18" charset="0"/>
              </a:rPr>
              <a:t>настоящее время проявляется всё больший интерес к традициям, истории, культуре своей 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smtClean="0">
                <a:latin typeface="Constantia" pitchFamily="18" charset="0"/>
              </a:rPr>
              <a:t>Родины. </a:t>
            </a:r>
            <a:r>
              <a:rPr lang="ru-RU" sz="2000" dirty="0">
                <a:latin typeface="Constantia" pitchFamily="18" charset="0"/>
              </a:rPr>
              <a:t>В любых предметах быта и трудовой деятельности, костюмах и фольклорных произведениях ярко проявляются душа народа, его образ жизни.   Мы в своей группе решили познакомить детей с традициями русского народа, изучению истории русского быта, устройства деревенской избы, различных обычаев и поверий, существовавших в русских семьях. Выбор темы вызван интересом детей к образу жизни русского народа, к разнообразию старинных предметов домашнего быта, к разделению труда в </a:t>
            </a:r>
            <a:r>
              <a:rPr lang="ru-RU" sz="2000" dirty="0" smtClean="0">
                <a:latin typeface="Constantia" pitchFamily="18" charset="0"/>
              </a:rPr>
              <a:t>семье</a:t>
            </a:r>
            <a:r>
              <a:rPr lang="ru-RU" sz="2000" dirty="0" smtClean="0">
                <a:latin typeface="Constantia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FF0066"/>
                </a:solidFill>
                <a:latin typeface="Constantia" pitchFamily="18" charset="0"/>
              </a:rPr>
              <a:t>Проблема:</a:t>
            </a:r>
            <a:r>
              <a:rPr lang="ru-RU" sz="2000" dirty="0">
                <a:solidFill>
                  <a:srgbClr val="000000"/>
                </a:solidFill>
                <a:latin typeface="Constantia" pitchFamily="18" charset="0"/>
              </a:rPr>
              <a:t> В наши дни дети мало получают информации о русской культуре, быте. Поэтому мы серьезно задумались над проблемой приобщения детей к истокам русской народной культуры</a:t>
            </a:r>
            <a:r>
              <a:rPr lang="ru-RU" sz="2000" dirty="0" smtClean="0">
                <a:solidFill>
                  <a:srgbClr val="000000"/>
                </a:solidFill>
                <a:latin typeface="Constantia" pitchFamily="18" charset="0"/>
              </a:rPr>
              <a:t>.</a:t>
            </a:r>
            <a:r>
              <a:rPr lang="ru-RU" sz="2000" dirty="0">
                <a:solidFill>
                  <a:srgbClr val="000000"/>
                </a:solidFill>
                <a:latin typeface="Constantia" pitchFamily="18" charset="0"/>
              </a:rPr>
              <a:t> В связи с этим мы посчитали </a:t>
            </a:r>
            <a:r>
              <a:rPr lang="ru-RU" sz="2000" dirty="0" smtClean="0">
                <a:solidFill>
                  <a:srgbClr val="000000"/>
                </a:solidFill>
                <a:latin typeface="Constantia" pitchFamily="18" charset="0"/>
              </a:rPr>
              <a:t>актуальным проведение </a:t>
            </a:r>
            <a:r>
              <a:rPr lang="ru-RU" sz="2000" dirty="0">
                <a:solidFill>
                  <a:srgbClr val="000000"/>
                </a:solidFill>
                <a:latin typeface="Constantia" pitchFamily="18" charset="0"/>
              </a:rPr>
              <a:t>данного проекта с детьми подготовительной группы.  </a:t>
            </a:r>
            <a:endParaRPr lang="ru-RU" sz="20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66"/>
                </a:solidFill>
                <a:latin typeface="Constantia" pitchFamily="18" charset="0"/>
              </a:rPr>
              <a:t>Цель:</a:t>
            </a:r>
            <a:r>
              <a:rPr lang="ru-RU" sz="2400" b="1" dirty="0">
                <a:solidFill>
                  <a:srgbClr val="FF0066"/>
                </a:solidFill>
                <a:latin typeface="Constantia" pitchFamily="18" charset="0"/>
              </a:rPr>
              <a:t> </a:t>
            </a:r>
            <a:endParaRPr lang="ru-RU" sz="2400" b="1" dirty="0" smtClean="0">
              <a:solidFill>
                <a:srgbClr val="FF0066"/>
              </a:solidFill>
              <a:latin typeface="Constantia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111111"/>
                </a:solidFill>
                <a:latin typeface="Constantia" pitchFamily="18" charset="0"/>
              </a:rPr>
              <a:t>формирование </a:t>
            </a:r>
            <a:r>
              <a:rPr lang="ru-RU" sz="2400" dirty="0">
                <a:solidFill>
                  <a:srgbClr val="111111"/>
                </a:solidFill>
                <a:latin typeface="Constantia" pitchFamily="18" charset="0"/>
              </a:rPr>
              <a:t>у детей </a:t>
            </a:r>
            <a:r>
              <a:rPr lang="ru-RU" sz="2400" dirty="0" smtClean="0">
                <a:solidFill>
                  <a:srgbClr val="111111"/>
                </a:solidFill>
                <a:latin typeface="Constantia" pitchFamily="18" charset="0"/>
              </a:rPr>
              <a:t>первоначальных представлений </a:t>
            </a:r>
            <a:r>
              <a:rPr lang="ru-RU" sz="2400" dirty="0">
                <a:solidFill>
                  <a:srgbClr val="111111"/>
                </a:solidFill>
                <a:latin typeface="Constantia" pitchFamily="18" charset="0"/>
              </a:rPr>
              <a:t>о традициях и быте наших предков.</a:t>
            </a:r>
            <a:endParaRPr lang="ru-RU" sz="2400" dirty="0">
              <a:latin typeface="Constantia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66"/>
                </a:solidFill>
                <a:latin typeface="Constantia" pitchFamily="18" charset="0"/>
              </a:rPr>
              <a:t>Задачи:</a:t>
            </a:r>
            <a:endParaRPr lang="ru-RU" dirty="0">
              <a:solidFill>
                <a:srgbClr val="FF0066"/>
              </a:solidFill>
              <a:latin typeface="Constantia" pitchFamily="18" charset="0"/>
            </a:endParaRPr>
          </a:p>
          <a:p>
            <a:pPr algn="ctr"/>
            <a:r>
              <a:rPr lang="ru-RU" sz="2400" dirty="0" smtClean="0">
                <a:latin typeface="Constantia" pitchFamily="18" charset="0"/>
              </a:rPr>
              <a:t>познакомить </a:t>
            </a:r>
            <a:r>
              <a:rPr lang="ru-RU" sz="2400" dirty="0">
                <a:latin typeface="Constantia" pitchFamily="18" charset="0"/>
              </a:rPr>
              <a:t>детей с историей жилища русских людей, бытом, </a:t>
            </a:r>
            <a:r>
              <a:rPr lang="ru-RU" sz="2400" dirty="0" smtClean="0">
                <a:latin typeface="Constantia" pitchFamily="18" charset="0"/>
              </a:rPr>
              <a:t>традициями;</a:t>
            </a:r>
          </a:p>
          <a:p>
            <a:pPr algn="ctr"/>
            <a:r>
              <a:rPr lang="ru-RU" sz="2400" dirty="0" smtClean="0">
                <a:latin typeface="Constantia" pitchFamily="18" charset="0"/>
              </a:rPr>
              <a:t>развивать </a:t>
            </a:r>
            <a:r>
              <a:rPr lang="ru-RU" sz="2400" dirty="0">
                <a:latin typeface="Constantia" pitchFamily="18" charset="0"/>
              </a:rPr>
              <a:t>у детей и </a:t>
            </a:r>
            <a:r>
              <a:rPr lang="ru-RU" sz="2400" dirty="0" smtClean="0">
                <a:latin typeface="Constantia" pitchFamily="18" charset="0"/>
              </a:rPr>
              <a:t>интерес </a:t>
            </a:r>
            <a:r>
              <a:rPr lang="ru-RU" sz="2400" dirty="0">
                <a:latin typeface="Constantia" pitchFamily="18" charset="0"/>
              </a:rPr>
              <a:t>и любовь к родной культуре, обычаям, </a:t>
            </a:r>
            <a:r>
              <a:rPr lang="ru-RU" sz="2400" dirty="0" smtClean="0">
                <a:latin typeface="Constantia" pitchFamily="18" charset="0"/>
              </a:rPr>
              <a:t>традициям;</a:t>
            </a:r>
            <a:endParaRPr lang="ru-RU" sz="2400" dirty="0">
              <a:latin typeface="Constantia" pitchFamily="18" charset="0"/>
            </a:endParaRPr>
          </a:p>
          <a:p>
            <a:pPr algn="ctr"/>
            <a:r>
              <a:rPr lang="ru-RU" sz="2400" dirty="0" smtClean="0">
                <a:latin typeface="Constantia" pitchFamily="18" charset="0"/>
              </a:rPr>
              <a:t>стимулировать </a:t>
            </a:r>
            <a:r>
              <a:rPr lang="ru-RU" sz="2400" dirty="0">
                <a:latin typeface="Constantia" pitchFamily="18" charset="0"/>
              </a:rPr>
              <a:t>развитие познавательных и творческих способностей через разные виды детской деятельности по теме проекта;</a:t>
            </a:r>
          </a:p>
          <a:p>
            <a:pPr algn="ctr"/>
            <a:r>
              <a:rPr lang="ru-RU" sz="2400" dirty="0" smtClean="0">
                <a:latin typeface="Constantia" pitchFamily="18" charset="0"/>
              </a:rPr>
              <a:t>воспитывать </a:t>
            </a:r>
            <a:r>
              <a:rPr lang="ru-RU" sz="2400" dirty="0">
                <a:latin typeface="Constantia" pitchFamily="18" charset="0"/>
              </a:rPr>
              <a:t>интерес и уважение к прошлому своего народа.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805264"/>
            <a:ext cx="2852737" cy="77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5800625"/>
            <a:ext cx="28527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9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400" dirty="0" smtClean="0">
                <a:solidFill>
                  <a:srgbClr val="111111"/>
                </a:solidFill>
                <a:latin typeface="Constantia" pitchFamily="18" charset="0"/>
              </a:rPr>
              <a:t>У детей сформированы </a:t>
            </a:r>
            <a:r>
              <a:rPr lang="ru-RU" sz="2400" dirty="0">
                <a:solidFill>
                  <a:srgbClr val="111111"/>
                </a:solidFill>
                <a:latin typeface="Constantia" pitchFamily="18" charset="0"/>
              </a:rPr>
              <a:t> </a:t>
            </a:r>
            <a:r>
              <a:rPr lang="ru-RU" sz="2400" dirty="0" smtClean="0">
                <a:solidFill>
                  <a:srgbClr val="111111"/>
                </a:solidFill>
                <a:latin typeface="Constantia" pitchFamily="18" charset="0"/>
              </a:rPr>
              <a:t>первоначальные представления о </a:t>
            </a:r>
            <a:r>
              <a:rPr lang="ru-RU" sz="2400" dirty="0">
                <a:solidFill>
                  <a:srgbClr val="111111"/>
                </a:solidFill>
                <a:latin typeface="Constantia" pitchFamily="18" charset="0"/>
              </a:rPr>
              <a:t>традициях и быте наших </a:t>
            </a:r>
            <a:r>
              <a:rPr lang="ru-RU" sz="2400" dirty="0" smtClean="0">
                <a:solidFill>
                  <a:srgbClr val="111111"/>
                </a:solidFill>
                <a:latin typeface="Constantia" pitchFamily="18" charset="0"/>
              </a:rPr>
              <a:t>предков;</a:t>
            </a:r>
            <a:endParaRPr lang="ru-RU" dirty="0">
              <a:solidFill>
                <a:srgbClr val="FF0066"/>
              </a:solidFill>
              <a:latin typeface="Constantia" pitchFamily="18" charset="0"/>
            </a:endParaRP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 дети имеют представления о жилище 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русских людей, 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быте, традициях;</a:t>
            </a:r>
            <a:endParaRPr lang="ru-RU" sz="2400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д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ети проявляют  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и интерес и любовь к родной культуре, обычаям, традициям;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у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 детей развиты познавательные и творческие способности 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через разные виды детской деятельности по теме проекта;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д</a:t>
            </a:r>
            <a:r>
              <a:rPr lang="ru-RU" sz="2400" dirty="0" smtClean="0">
                <a:solidFill>
                  <a:prstClr val="black"/>
                </a:solidFill>
                <a:latin typeface="Constantia" pitchFamily="18" charset="0"/>
              </a:rPr>
              <a:t>ети проявляют  </a:t>
            </a:r>
            <a:r>
              <a:rPr lang="ru-RU" sz="2400" dirty="0">
                <a:solidFill>
                  <a:prstClr val="black"/>
                </a:solidFill>
                <a:latin typeface="Constantia" pitchFamily="18" charset="0"/>
              </a:rPr>
              <a:t>интерес и уважение к прошлому своего народа.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66"/>
                </a:solidFill>
                <a:latin typeface="Constantia" pitchFamily="18" charset="0"/>
              </a:rPr>
              <a:t>Ожидаемый результат:</a:t>
            </a:r>
            <a:endParaRPr lang="ru-RU" sz="3200" b="1" dirty="0">
              <a:solidFill>
                <a:srgbClr val="FF0066"/>
              </a:solidFill>
              <a:latin typeface="Constantia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92" y="5877272"/>
            <a:ext cx="28527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72" y="5877272"/>
            <a:ext cx="28527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1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62" y="-22029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Просмотр видеофильма </a:t>
            </a: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«Убранство русской избы»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8195" name="Picture 3" descr="C:\Users\user\Desktop\фото русский быт\изображение_viber_2022-01-27_16-56-14-95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7" r="26297"/>
          <a:stretch/>
        </p:blipFill>
        <p:spPr bwMode="auto">
          <a:xfrm>
            <a:off x="395536" y="1595751"/>
            <a:ext cx="3888432" cy="436271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 русский быт\изображение_viber_2022-01-27_16-56-15-27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3" r="25125"/>
          <a:stretch/>
        </p:blipFill>
        <p:spPr bwMode="auto">
          <a:xfrm>
            <a:off x="4534656" y="1556792"/>
            <a:ext cx="4132329" cy="439248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093296"/>
            <a:ext cx="2853060" cy="56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093296"/>
            <a:ext cx="2853060" cy="56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7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68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Просмотр </a:t>
            </a:r>
            <a:r>
              <a:rPr lang="ru-RU" sz="2400" b="1" dirty="0" err="1" smtClean="0">
                <a:solidFill>
                  <a:srgbClr val="006600"/>
                </a:solidFill>
                <a:latin typeface="Georgia" pitchFamily="18" charset="0"/>
              </a:rPr>
              <a:t>видеопрезентации</a:t>
            </a:r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  <a:t/>
            </a:r>
            <a:br>
              <a:rPr lang="ru-RU" sz="28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«История русской печи»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9219" name="Picture 3" descr="C:\Users\user\Desktop\фото русский быт\изображение_viber_2022-01-27_16-56-12-15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7" t="12677" r="24075"/>
          <a:stretch/>
        </p:blipFill>
        <p:spPr bwMode="auto">
          <a:xfrm>
            <a:off x="395536" y="1699812"/>
            <a:ext cx="4029962" cy="396143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 русский быт\изображение_viber_2022-01-27_16-56-12-35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817"/>
          <a:stretch/>
        </p:blipFill>
        <p:spPr bwMode="auto">
          <a:xfrm>
            <a:off x="4716016" y="1700808"/>
            <a:ext cx="3581613" cy="395259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820933"/>
            <a:ext cx="3216821" cy="78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51853"/>
            <a:ext cx="32194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4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Просмотр презентации </a:t>
            </a:r>
            <a:b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Georgia" pitchFamily="18" charset="0"/>
              </a:rPr>
              <a:t>«Посуда наших предков»</a:t>
            </a:r>
            <a:endParaRPr lang="ru-RU" sz="32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1027" name="Picture 3" descr="C:\Users\user\Desktop\фото русский быт\изображение_viber_2022-01-31_12-44-18-36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r="15044"/>
          <a:stretch/>
        </p:blipFill>
        <p:spPr bwMode="auto">
          <a:xfrm>
            <a:off x="395536" y="1628800"/>
            <a:ext cx="4032448" cy="374441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русский быт\изображение_viber_2022-01-31_12-44-18-57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r="23296"/>
          <a:stretch/>
        </p:blipFill>
        <p:spPr bwMode="auto">
          <a:xfrm>
            <a:off x="4578070" y="1628800"/>
            <a:ext cx="4222194" cy="374441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63" y="5589240"/>
            <a:ext cx="3646487" cy="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56" y="5586941"/>
            <a:ext cx="3646487" cy="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12" y="5589240"/>
            <a:ext cx="3646487" cy="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5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984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фото русский быт\изображение_viber_2022-01-31_12-44-18-18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/>
          <a:stretch/>
        </p:blipFill>
        <p:spPr bwMode="auto">
          <a:xfrm>
            <a:off x="1115616" y="417418"/>
            <a:ext cx="2592288" cy="47918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русский быт\изображение_viber_2022-01-31_12-44-18-25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45"/>
          <a:stretch/>
        </p:blipFill>
        <p:spPr bwMode="auto">
          <a:xfrm>
            <a:off x="3930771" y="1556792"/>
            <a:ext cx="4680520" cy="29511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1077" y="404664"/>
            <a:ext cx="4621654" cy="1036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6600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Georgia" pitchFamily="18" charset="0"/>
              </a:rPr>
              <a:t>Беседа по макету 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Georgia" pitchFamily="18" charset="0"/>
              </a:rPr>
              <a:t>«Быт русского народа»</a:t>
            </a:r>
            <a:endParaRPr lang="ru-RU" sz="20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96552" y="5301208"/>
            <a:ext cx="5682061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Georgia" pitchFamily="18" charset="0"/>
              </a:rPr>
              <a:t>Рассматривание традиционной </a:t>
            </a:r>
            <a:endParaRPr lang="ru-RU" b="1" dirty="0" smtClean="0">
              <a:solidFill>
                <a:srgbClr val="00330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Georgia" pitchFamily="18" charset="0"/>
              </a:rPr>
              <a:t>русской </a:t>
            </a:r>
            <a:r>
              <a:rPr lang="ru-RU" b="1" dirty="0">
                <a:solidFill>
                  <a:srgbClr val="003300"/>
                </a:solidFill>
                <a:latin typeface="Georgia" pitchFamily="18" charset="0"/>
              </a:rPr>
              <a:t>посуды.</a:t>
            </a:r>
          </a:p>
          <a:p>
            <a:pPr algn="ctr"/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40" y="4753951"/>
            <a:ext cx="364648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71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147</Words>
  <Application>Microsoft Office PowerPoint</Application>
  <PresentationFormat>Экран (4:3)</PresentationFormat>
  <Paragraphs>56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Актуальность выбранной темы:</vt:lpstr>
      <vt:lpstr>Презентация PowerPoint</vt:lpstr>
      <vt:lpstr>Ожидаемый результат:</vt:lpstr>
      <vt:lpstr>Просмотр видеофильма  «Убранство русской избы»</vt:lpstr>
      <vt:lpstr>Просмотр видеопрезентации  «История русской печи»</vt:lpstr>
      <vt:lpstr>Просмотр презентации  «Посуда наших предков»</vt:lpstr>
      <vt:lpstr>Презентация PowerPoint</vt:lpstr>
      <vt:lpstr>Чтение русских народных сказок</vt:lpstr>
      <vt:lpstr>Настольные игры  «Найди и назови предмет русского быта» Пазлы «Русские промыслы»</vt:lpstr>
      <vt:lpstr>Графический диктант  «Избушка»</vt:lpstr>
      <vt:lpstr>Конструирование из счетных палочек «Колодец»</vt:lpstr>
      <vt:lpstr>Конструирование  «Русский терем», «Печка-помощница» </vt:lpstr>
      <vt:lpstr>Конструирование из бумаги  «Традиции русского чаепития»</vt:lpstr>
      <vt:lpstr>Конструирование из бумаги «Плетеный коврик»</vt:lpstr>
      <vt:lpstr>Рисование  «Узоры гжельской росписи»</vt:lpstr>
      <vt:lpstr>Аппликация  «Русская печка»</vt:lpstr>
      <vt:lpstr>Раскраски  «Окошко кружевное»</vt:lpstr>
      <vt:lpstr>Лепка «Чугунок и ухват»</vt:lpstr>
      <vt:lpstr>Итог проектной деятельности: Выставка творческих работ детей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2022-01-27T15:32:43Z</dcterms:created>
  <dcterms:modified xsi:type="dcterms:W3CDTF">2022-01-31T12:27:56Z</dcterms:modified>
</cp:coreProperties>
</file>