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0B19D-FBB4-41BC-A6D3-2F33E58FF318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70E5B-35F9-4319-8558-69D33107D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70E5B-35F9-4319-8558-69D33107D7C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1772816"/>
            <a:ext cx="8305800" cy="4320480"/>
          </a:xfrm>
        </p:spPr>
        <p:txBody>
          <a:bodyPr/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sz="2800" dirty="0" smtClean="0">
                <a:latin typeface="Monotype Corsiva" pitchFamily="66" charset="0"/>
              </a:rPr>
              <a:t>МБОУ СОШ № 19</a:t>
            </a:r>
          </a:p>
          <a:p>
            <a:pPr algn="r"/>
            <a:r>
              <a:rPr lang="ru-RU" sz="2800" dirty="0" smtClean="0">
                <a:latin typeface="Monotype Corsiva" pitchFamily="66" charset="0"/>
              </a:rPr>
              <a:t>2022 г.,</a:t>
            </a:r>
          </a:p>
          <a:p>
            <a:pPr algn="r"/>
            <a:r>
              <a:rPr lang="ru-RU" sz="2800" dirty="0" smtClean="0">
                <a:latin typeface="Monotype Corsiva" pitchFamily="66" charset="0"/>
              </a:rPr>
              <a:t>Выполнил;</a:t>
            </a:r>
            <a:endParaRPr lang="ru-RU" sz="2800" dirty="0" smtClean="0">
              <a:latin typeface="Monotype Corsiva" pitchFamily="66" charset="0"/>
            </a:endParaRPr>
          </a:p>
          <a:p>
            <a:pPr algn="r"/>
            <a:r>
              <a:rPr lang="ru-RU" sz="2800" dirty="0" smtClean="0">
                <a:latin typeface="Monotype Corsiva" pitchFamily="66" charset="0"/>
              </a:rPr>
              <a:t>		 Пудовкин С.А. </a:t>
            </a:r>
            <a:endParaRPr lang="ru-RU" sz="2800" dirty="0" smtClean="0">
              <a:latin typeface="Monotype Corsiva" pitchFamily="66" charset="0"/>
            </a:endParaRPr>
          </a:p>
          <a:p>
            <a:pPr algn="r"/>
            <a:r>
              <a:rPr lang="ru-RU" sz="2800" dirty="0" smtClean="0">
                <a:latin typeface="Monotype Corsiva" pitchFamily="66" charset="0"/>
              </a:rPr>
              <a:t>Ученик </a:t>
            </a:r>
            <a:r>
              <a:rPr lang="ru-RU" sz="2800" dirty="0" smtClean="0">
                <a:latin typeface="Monotype Corsiva" pitchFamily="66" charset="0"/>
              </a:rPr>
              <a:t>6 класса «А»</a:t>
            </a:r>
            <a:endParaRPr lang="ru-RU" sz="2800" dirty="0"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332656"/>
            <a:ext cx="8305800" cy="1152128"/>
          </a:xfrm>
        </p:spPr>
        <p:txBody>
          <a:bodyPr/>
          <a:lstStyle/>
          <a:p>
            <a:r>
              <a:rPr lang="ru-RU" sz="4000" b="1" u="sng" dirty="0" smtClean="0">
                <a:solidFill>
                  <a:srgbClr val="FF0000"/>
                </a:solidFill>
                <a:latin typeface="Monotype Corsiva" pitchFamily="66" charset="0"/>
              </a:rPr>
              <a:t>Н. В. Гоголь. «Вечера на хуторе близ Диканьки…»</a:t>
            </a:r>
            <a:endParaRPr lang="ru-RU" sz="4000" b="1" u="sng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4" name="Рисунок 3" descr="г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1700808"/>
            <a:ext cx="3240361" cy="439248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Оксана</a:t>
            </a:r>
            <a:endParaRPr lang="ru-RU" sz="40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82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Рисунок 3" descr="г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196752"/>
            <a:ext cx="6480720" cy="524214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sz="4400" dirty="0" smtClean="0">
                <a:solidFill>
                  <a:srgbClr val="FFFF00"/>
                </a:solidFill>
                <a:latin typeface="Monotype Corsiva" pitchFamily="66" charset="0"/>
              </a:rPr>
              <a:t>Красивая и своевольная девушка, влюбленная в </a:t>
            </a:r>
            <a:r>
              <a:rPr lang="ru-RU" sz="4400" dirty="0" err="1" smtClean="0">
                <a:solidFill>
                  <a:srgbClr val="FFFF00"/>
                </a:solidFill>
                <a:latin typeface="Monotype Corsiva" pitchFamily="66" charset="0"/>
              </a:rPr>
              <a:t>Вакулу</a:t>
            </a:r>
            <a:r>
              <a:rPr lang="ru-RU" sz="4400" dirty="0" smtClean="0">
                <a:solidFill>
                  <a:srgbClr val="FFFF00"/>
                </a:solidFill>
                <a:latin typeface="Monotype Corsiva" pitchFamily="66" charset="0"/>
              </a:rPr>
              <a:t>.</a:t>
            </a:r>
            <a:endParaRPr lang="ru-RU" sz="44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802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г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8000" y="1524000"/>
            <a:ext cx="8128000" cy="4572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Николай Васильевич Гоголь </a:t>
            </a:r>
          </a:p>
          <a:p>
            <a:pPr marL="342900" lvl="1" indent="-342900" algn="ctr">
              <a:buFont typeface="Arial" charset="0"/>
              <a:buChar char="•"/>
            </a:pPr>
            <a:r>
              <a:rPr lang="ru-RU" sz="2480" dirty="0" smtClean="0">
                <a:latin typeface="Monotype Corsiva" pitchFamily="66" charset="0"/>
              </a:rPr>
              <a:t>Родился на Украине </a:t>
            </a:r>
          </a:p>
          <a:p>
            <a:pPr marL="342900" lvl="1" indent="-342900" algn="ctr">
              <a:buFont typeface="Arial" charset="0"/>
              <a:buChar char="•"/>
            </a:pPr>
            <a:r>
              <a:rPr lang="ru-RU" sz="2480" dirty="0" smtClean="0">
                <a:latin typeface="Monotype Corsiva" pitchFamily="66" charset="0"/>
              </a:rPr>
              <a:t>1 апреля в селе Большие Сорочинцы Миргородского уезда Полтавской губернии, в семье небогатых украинских помещиков. </a:t>
            </a:r>
          </a:p>
          <a:p>
            <a:pPr marL="342900" lvl="1" indent="-342900">
              <a:buFont typeface="Arial" charset="0"/>
              <a:buChar char="•"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Picture 3" descr="C:\Documents and Settings\1\Мои документы\Мои рисунки\отец Гогол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348880"/>
            <a:ext cx="3357562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1\Мои документы\Мои рисунки\рол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2348880"/>
            <a:ext cx="3357563" cy="426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/>
          <a:lstStyle/>
          <a:p>
            <a:pPr marL="274320" lvl="1" algn="ctr">
              <a:spcBef>
                <a:spcPts val="600"/>
              </a:spcBef>
              <a:buClr>
                <a:schemeClr val="accent2"/>
              </a:buClr>
            </a:pPr>
            <a:r>
              <a:rPr lang="ru-RU" sz="3200" dirty="0" smtClean="0">
                <a:latin typeface="Monotype Corsiva" pitchFamily="66" charset="0"/>
              </a:rPr>
              <a:t>В 1821 г. в 12 лет поступил в </a:t>
            </a:r>
            <a:r>
              <a:rPr lang="ru-RU" sz="3200" dirty="0" err="1" smtClean="0">
                <a:latin typeface="Monotype Corsiva" pitchFamily="66" charset="0"/>
              </a:rPr>
              <a:t>Нежинскую</a:t>
            </a:r>
            <a:r>
              <a:rPr lang="ru-RU" sz="3200" dirty="0" smtClean="0">
                <a:latin typeface="Monotype Corsiva" pitchFamily="66" charset="0"/>
              </a:rPr>
              <a:t> гимназию. Больше всего увлекала его русская история и литература. Особенно любил поэзию Пушкина и поэта-декабриста К.Ф. Рылеева. Другим увлечением стал театр.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Picture 2" descr="C:\Documents and Settings\1\Мои документы\Мои рисунки\nez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88" y="2714625"/>
            <a:ext cx="5786437" cy="334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20680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>
                <a:latin typeface="Monotype Corsiva" pitchFamily="66" charset="0"/>
              </a:rPr>
              <a:t>Гоголь много писал, работал над сборником </a:t>
            </a:r>
            <a:r>
              <a:rPr lang="ru-RU" sz="3000" dirty="0" smtClean="0">
                <a:solidFill>
                  <a:srgbClr val="FF0000"/>
                </a:solidFill>
                <a:latin typeface="Monotype Corsiva" pitchFamily="66" charset="0"/>
              </a:rPr>
              <a:t>“Вечера…”. </a:t>
            </a:r>
            <a:r>
              <a:rPr lang="ru-RU" sz="3000" dirty="0" smtClean="0">
                <a:latin typeface="Monotype Corsiva" pitchFamily="66" charset="0"/>
              </a:rPr>
              <a:t>Причём работал только в свободное от службы и прочих дел время, поздно, когда уже никто не мешал. </a:t>
            </a:r>
            <a:r>
              <a:rPr lang="ru-RU" sz="3000" u="sng" dirty="0" smtClean="0">
                <a:solidFill>
                  <a:srgbClr val="FFFF00"/>
                </a:solidFill>
                <a:latin typeface="Monotype Corsiva" pitchFamily="66" charset="0"/>
              </a:rPr>
              <a:t>Вечер – время вдохновения, располагающего к задумчивости и мечтательности, единению с окружающим миром. Вечер – время таинственного, чудесного, иррационального. Гоголь много писал, работал над сборником “Вечера…”. Причём работал только в свободное от службы и прочих дел время, поздно, когда уже никто не мешал. Вечер – время вдохновения, располагающего к задумчивости и мечтательности, единению с окружающим миром. Вечер – время таинственного, чудесного, иррационального. </a:t>
            </a:r>
            <a:endParaRPr lang="ru-RU" sz="3000" u="sng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/>
          <a:lstStyle/>
          <a:p>
            <a:pPr algn="ctr"/>
            <a:r>
              <a:rPr lang="ru-RU" sz="4800" u="sng" dirty="0" smtClean="0">
                <a:solidFill>
                  <a:srgbClr val="FFFF00"/>
                </a:solidFill>
                <a:latin typeface="Monotype Corsiva" pitchFamily="66" charset="0"/>
              </a:rPr>
              <a:t>Сборник «Вечера на хуторе близ Диканьки</a:t>
            </a:r>
            <a:r>
              <a:rPr lang="ru-RU" sz="2800" dirty="0" smtClean="0"/>
              <a:t>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Picture 4" descr="C:\Documents and Settings\1\Мои документы\Мои рисунки\fac3d78b5a0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844824"/>
            <a:ext cx="3600400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Monotype Corsiva" pitchFamily="66" charset="0"/>
              </a:rPr>
              <a:t>В 1831 г. вышла первая книга “Вечеров”. С восторгом встретил появление сборника А.С. Пушкин: “Сейчас прочёл “Вечера близ Диканьки”. Они изумили меня. Вот настоящая весёлость, искренняя, непринуждённая. А местами какая поэзия! Какая чувствительность!”. </a:t>
            </a:r>
            <a:r>
              <a:rPr lang="ru-RU" sz="4000" u="sng" dirty="0" smtClean="0">
                <a:solidFill>
                  <a:srgbClr val="FFFF00"/>
                </a:solidFill>
                <a:latin typeface="Monotype Corsiva" pitchFamily="66" charset="0"/>
              </a:rPr>
              <a:t>Через год (в1832 г.) вышла вторая книга “Вечеров”.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82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ru-RU" sz="6000" dirty="0" smtClean="0">
                <a:latin typeface="Monotype Corsiva" pitchFamily="66" charset="0"/>
              </a:rPr>
              <a:t>Произведение, которое носит название «Вечера на хуторе близ Диканьки», является одним из лучших творений Николая Гоголя. </a:t>
            </a:r>
          </a:p>
          <a:p>
            <a:pPr algn="ctr"/>
            <a:r>
              <a:rPr lang="ru-RU" sz="6000" dirty="0" smtClean="0">
                <a:solidFill>
                  <a:srgbClr val="FFFF00"/>
                </a:solidFill>
                <a:latin typeface="Monotype Corsiva" pitchFamily="66" charset="0"/>
              </a:rPr>
              <a:t>Эта книга является собранием неповторимых историй, которые насыщены сказочными и фантастическими действиями.</a:t>
            </a:r>
          </a:p>
          <a:p>
            <a:pPr algn="ctr"/>
            <a:r>
              <a:rPr lang="ru-RU" sz="6000" dirty="0" smtClean="0">
                <a:latin typeface="Monotype Corsiva" pitchFamily="66" charset="0"/>
              </a:rPr>
              <a:t>Центральная мысль книги является очень доступной к пониманию каждого человека: то, что кто-то пытается скрыть, оно непременно вылезет наружу и нанесет вред. За совершенные поступки всегда идет плата. Но Николай Васильевич не осуждает персонажей, которые дают волю своим земным влечениям, так как они уже получили самое страшное наказание – высмеивание.</a:t>
            </a:r>
          </a:p>
          <a:p>
            <a:pPr algn="ctr"/>
            <a:r>
              <a:rPr lang="ru-RU" sz="6000" dirty="0" smtClean="0">
                <a:solidFill>
                  <a:srgbClr val="FFFF00"/>
                </a:solidFill>
                <a:latin typeface="Monotype Corsiva" pitchFamily="66" charset="0"/>
              </a:rPr>
              <a:t>Данное произведение максимально контрастно. Здесь белое ведет борьбу с черным, хорошие и простые люди противостоят чертям и ведьмам. При этом есть совершенно разные эмоции и чувства у героев – радость и грусть, веселье и печаль.</a:t>
            </a:r>
          </a:p>
          <a:p>
            <a:pPr algn="ctr"/>
            <a:r>
              <a:rPr lang="ru-RU" sz="6000" dirty="0" smtClean="0">
                <a:solidFill>
                  <a:srgbClr val="FFFF00"/>
                </a:solidFill>
                <a:latin typeface="Monotype Corsiva" pitchFamily="66" charset="0"/>
              </a:rPr>
              <a:t>Герои этих повестей разные люди, но по большей части – это крестьяне.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82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/>
          </a:bodyPr>
          <a:lstStyle/>
          <a:p>
            <a:pPr algn="ctr"/>
            <a:r>
              <a:rPr lang="ru-RU" sz="4000" u="sng" dirty="0" smtClean="0">
                <a:solidFill>
                  <a:srgbClr val="FFFF00"/>
                </a:solidFill>
                <a:latin typeface="Monotype Corsiva" pitchFamily="66" charset="0"/>
              </a:rPr>
              <a:t>Персонажи «Ночь перед Рождеством»</a:t>
            </a:r>
          </a:p>
          <a:p>
            <a:pPr algn="ctr"/>
            <a:r>
              <a:rPr lang="ru-RU" sz="4000" dirty="0" err="1" smtClean="0">
                <a:solidFill>
                  <a:srgbClr val="FF0000"/>
                </a:solidFill>
                <a:latin typeface="Monotype Corsiva" pitchFamily="66" charset="0"/>
              </a:rPr>
              <a:t>Вакула</a:t>
            </a:r>
            <a:endParaRPr lang="ru-RU" sz="4000" u="sng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82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Рисунок 3" descr="г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844824"/>
            <a:ext cx="4176464" cy="460851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92688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sz="3600" u="sng" dirty="0" smtClean="0">
                <a:solidFill>
                  <a:srgbClr val="FFFF00"/>
                </a:solidFill>
                <a:latin typeface="Monotype Corsiva" pitchFamily="66" charset="0"/>
              </a:rPr>
              <a:t>Кузнец, главный герой повести "Ночь перед Рождеством", сын ведьмы </a:t>
            </a:r>
            <a:r>
              <a:rPr lang="ru-RU" sz="3600" u="sng" dirty="0" err="1" smtClean="0">
                <a:solidFill>
                  <a:srgbClr val="FFFF00"/>
                </a:solidFill>
                <a:latin typeface="Monotype Corsiva" pitchFamily="66" charset="0"/>
              </a:rPr>
              <a:t>Солохи</a:t>
            </a:r>
            <a:r>
              <a:rPr lang="ru-RU" sz="3600" u="sng" dirty="0" smtClean="0">
                <a:solidFill>
                  <a:srgbClr val="FFFF00"/>
                </a:solidFill>
                <a:latin typeface="Monotype Corsiva" pitchFamily="66" charset="0"/>
              </a:rPr>
              <a:t>. Влюблен в дочь Чуба, Оксану и даже готов ради неё связаться с чертом и полететь в Петербург за царскими черевичками.</a:t>
            </a:r>
            <a:endParaRPr lang="ru-RU" sz="3600" u="sng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135</TotalTime>
  <Words>458</Words>
  <Application>Microsoft Office PowerPoint</Application>
  <PresentationFormat>Экран (4:3)</PresentationFormat>
  <Paragraphs>35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Н. В. Гоголь. «Вечера на хуторе близ Диканьки…»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Н. В. Гоголь. «Вечера на хуторе близ Диканьки…»</dc:title>
  <dc:creator>User</dc:creator>
  <cp:lastModifiedBy>User</cp:lastModifiedBy>
  <cp:revision>17</cp:revision>
  <dcterms:created xsi:type="dcterms:W3CDTF">2022-02-02T03:24:11Z</dcterms:created>
  <dcterms:modified xsi:type="dcterms:W3CDTF">2022-02-02T08:38:32Z</dcterms:modified>
</cp:coreProperties>
</file>