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57" r:id="rId4"/>
    <p:sldId id="261" r:id="rId5"/>
    <p:sldId id="258" r:id="rId6"/>
    <p:sldId id="259"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99FF"/>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5" descr="C:\Documents and Settings\Admin\Мои документы\В работе 1\Анимашки\Сказка\0_6b675_443fe649_M.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668463"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Documents and Settings\Admin\Мои документы\В работе 1\Анимашки\Сказка\0_88b38_8e54ba7e_M.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312025" y="4370388"/>
            <a:ext cx="1831975" cy="2487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6" name="Дата 3"/>
          <p:cNvSpPr>
            <a:spLocks noGrp="1"/>
          </p:cNvSpPr>
          <p:nvPr>
            <p:ph type="dt" sz="half" idx="10"/>
          </p:nvPr>
        </p:nvSpPr>
        <p:spPr/>
        <p:txBody>
          <a:bodyPr/>
          <a:lstStyle>
            <a:lvl1pPr>
              <a:defRPr/>
            </a:lvl1pPr>
          </a:lstStyle>
          <a:p>
            <a:pPr>
              <a:defRPr/>
            </a:pPr>
            <a:fld id="{943B5BCC-5EBE-4CED-ACF3-110DAAF8E211}" type="datetimeFigureOut">
              <a:rPr lang="ru-RU">
                <a:solidFill>
                  <a:prstClr val="black">
                    <a:tint val="75000"/>
                  </a:prstClr>
                </a:solidFill>
              </a:rPr>
              <a:pPr>
                <a:defRPr/>
              </a:pPr>
              <a:t>19.04.2022</a:t>
            </a:fld>
            <a:endParaRPr lang="ru-RU">
              <a:solidFill>
                <a:prstClr val="black">
                  <a:tint val="75000"/>
                </a:prst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p:txBody>
          <a:bodyPr/>
          <a:lstStyle>
            <a:lvl1pPr>
              <a:defRPr/>
            </a:lvl1pPr>
          </a:lstStyle>
          <a:p>
            <a:pPr>
              <a:defRPr/>
            </a:pPr>
            <a:fld id="{E1EF734C-0A70-400D-95C4-8EF943A80C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68206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4" name="Picture 8" descr="C:\Documents and Settings\Admin\Мои документы\В работе 1\Анимашки\Сказка\4751762-thumb.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983413" y="5500688"/>
            <a:ext cx="2160587" cy="135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C:\Documents and Settings\Admin\Мои документы\В работе 1\Анимашки\Сказка\0_6b675_443fe649_M.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1668463"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5FD4BA43-69F6-44A3-8C8D-5833A207B534}" type="datetimeFigureOut">
              <a:rPr lang="ru-RU">
                <a:solidFill>
                  <a:prstClr val="black">
                    <a:tint val="75000"/>
                  </a:prstClr>
                </a:solidFill>
              </a:rPr>
              <a:pPr>
                <a:defRPr/>
              </a:pPr>
              <a:t>19.04.2022</a:t>
            </a:fld>
            <a:endParaRPr lang="ru-RU">
              <a:solidFill>
                <a:prstClr val="black">
                  <a:tint val="75000"/>
                </a:prst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p:txBody>
          <a:bodyPr/>
          <a:lstStyle>
            <a:lvl1pPr>
              <a:defRPr/>
            </a:lvl1pPr>
          </a:lstStyle>
          <a:p>
            <a:pPr>
              <a:defRPr/>
            </a:pPr>
            <a:fld id="{00EF9DFA-7123-45CC-BDD4-C9035DDD602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23406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7F8D125-1733-44E1-888E-9CA2A3BFDEF2}" type="datetimeFigureOut">
              <a:rPr lang="ru-RU">
                <a:solidFill>
                  <a:prstClr val="black">
                    <a:tint val="75000"/>
                  </a:prstClr>
                </a:solidFill>
              </a:rPr>
              <a:pPr>
                <a:defRPr/>
              </a:pPr>
              <a:t>19.04.2022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A855F8B-DB3C-460B-83D9-041914F947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45858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6A28814-87A3-425B-A742-1E55A1B18163}" type="datetimeFigureOut">
              <a:rPr lang="ru-RU">
                <a:solidFill>
                  <a:prstClr val="black">
                    <a:tint val="75000"/>
                  </a:prstClr>
                </a:solidFill>
              </a:rPr>
              <a:pPr>
                <a:defRPr/>
              </a:pPr>
              <a:t>19.04.2022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1F94DEE-688F-4C06-92CE-35A551B386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26879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F2835FD-3EA6-42D3-A9B5-72E451C7F351}" type="datetimeFigureOut">
              <a:rPr lang="ru-RU">
                <a:solidFill>
                  <a:prstClr val="black">
                    <a:tint val="75000"/>
                  </a:prstClr>
                </a:solidFill>
              </a:rPr>
              <a:pPr>
                <a:defRPr/>
              </a:pPr>
              <a:t>19.04.2022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2494D03-330C-46F2-9ABC-29CA5059C2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856584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4EEDBCD-48D8-4041-A64A-63B66FCCBE7B}" type="datetimeFigureOut">
              <a:rPr lang="ru-RU">
                <a:solidFill>
                  <a:prstClr val="black">
                    <a:tint val="75000"/>
                  </a:prstClr>
                </a:solidFill>
              </a:rPr>
              <a:pPr>
                <a:defRPr/>
              </a:pPr>
              <a:t>19.04.2022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4BC7D4B-A781-4A87-8A1D-463E678ADCE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6441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88940F9-E6EC-45A3-9D45-D56DC91D6761}" type="datetimeFigureOut">
              <a:rPr lang="ru-RU">
                <a:solidFill>
                  <a:prstClr val="black">
                    <a:tint val="75000"/>
                  </a:prstClr>
                </a:solidFill>
              </a:rPr>
              <a:pPr>
                <a:defRPr/>
              </a:pPr>
              <a:t>19.04.2022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309289E-C05A-47EB-B056-682D539CB7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6301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1E5B1B7-44CD-4B70-A187-93AFA6589970}" type="datetimeFigureOut">
              <a:rPr lang="ru-RU">
                <a:solidFill>
                  <a:prstClr val="black">
                    <a:tint val="75000"/>
                  </a:prstClr>
                </a:solidFill>
              </a:rPr>
              <a:pPr>
                <a:defRPr/>
              </a:pPr>
              <a:t>19.04.2022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FE4B54C-ECFB-4556-8BBB-EE52A85099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62708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C162E2-67F2-4319-9E75-9F36CFC20421}" type="datetimeFigureOut">
              <a:rPr lang="ru-RU">
                <a:solidFill>
                  <a:prstClr val="black">
                    <a:tint val="75000"/>
                  </a:prstClr>
                </a:solidFill>
              </a:rPr>
              <a:pPr>
                <a:defRPr/>
              </a:pPr>
              <a:t>19.04.2022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6E6A728-7704-449E-80FF-4987E57F0B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60650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06806E-4A39-4BD5-81BF-6D31A1DB9DFC}" type="datetimeFigureOut">
              <a:rPr lang="ru-RU">
                <a:solidFill>
                  <a:prstClr val="black">
                    <a:tint val="75000"/>
                  </a:prstClr>
                </a:solidFill>
              </a:rPr>
              <a:pPr>
                <a:defRPr/>
              </a:pPr>
              <a:t>19.04.2022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DA2626-6FC9-4FA2-AFF8-58069553F1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514771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4C6CB3-B835-47E5-B6B5-61C6702C6CDE}" type="datetimeFigureOut">
              <a:rPr lang="ru-RU">
                <a:solidFill>
                  <a:prstClr val="black">
                    <a:tint val="75000"/>
                  </a:prstClr>
                </a:solidFill>
              </a:rPr>
              <a:pPr>
                <a:defRPr/>
              </a:pPr>
              <a:t>19.04.2022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2E965D0-9230-481C-95ED-6DA0D700AAB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28986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19.04.2022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70C0"/>
            </a:gs>
            <a:gs pos="50000">
              <a:srgbClr val="558ED5"/>
            </a:gs>
            <a:gs pos="100000">
              <a:srgbClr val="00B0F0"/>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FCB1C2-2EB3-4279-B025-56B82535089F}" type="datetimeFigureOut">
              <a:rPr lang="ru-RU">
                <a:solidFill>
                  <a:prstClr val="black">
                    <a:tint val="75000"/>
                  </a:prstClr>
                </a:solidFill>
              </a:rPr>
              <a:pPr>
                <a:defRPr/>
              </a:pPr>
              <a:t>19.04.2022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7D813A-81F9-479A-981D-9BF8AE5B931B}" type="slidenum">
              <a:rPr lang="ru-RU">
                <a:solidFill>
                  <a:prstClr val="black">
                    <a:tint val="75000"/>
                  </a:prstClr>
                </a:solidFill>
              </a:rPr>
              <a:pPr>
                <a:defRPr/>
              </a:pPr>
              <a:t>‹#›</a:t>
            </a:fld>
            <a:endParaRPr lang="ru-RU">
              <a:solidFill>
                <a:prstClr val="black">
                  <a:tint val="75000"/>
                </a:prstClr>
              </a:solidFill>
            </a:endParaRPr>
          </a:p>
        </p:txBody>
      </p:sp>
      <p:pic>
        <p:nvPicPr>
          <p:cNvPr id="1031" name="Picture 4" descr="C:\Documents and Settings\Admin\Мои документы\В работе 1\Анимашки\Сказка\0_773c1_d9cfd399_L.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4714875"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4" descr="C:\Documents and Settings\Admin\Мои документы\В работе 1\Анимашки\Сказка\0_773c1_d9cfd399_L.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643438" y="0"/>
            <a:ext cx="4500562"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5" descr="C:\Documents and Settings\Admin\Мои документы\В работе 1\Анимашки\Сказка\0_6b675_443fe649_M.png"/>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3625850" y="0"/>
            <a:ext cx="1946275"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7" descr="C:\Documents and Settings\Admin\Мои документы\В работе 1\Анимашки\Сказка\0_7be0d_2d053210_M.png"/>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3714750"/>
            <a:ext cx="2198688"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 name="Picture 8" descr="C:\Documents and Settings\Admin\Мои документы\В работе 1\Анимашки\Сказка\4751762-thumb.png"/>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6072188" y="4929188"/>
            <a:ext cx="3071812" cy="192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4923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188640"/>
            <a:ext cx="3716794"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round/>
                <a:headEnd/>
                <a:tailEnd/>
              </a14:hiddenLine>
            </a:ext>
          </a:extLst>
        </p:spPr>
      </p:pic>
      <p:sp>
        <p:nvSpPr>
          <p:cNvPr id="3" name="TextBox 2"/>
          <p:cNvSpPr txBox="1"/>
          <p:nvPr/>
        </p:nvSpPr>
        <p:spPr>
          <a:xfrm>
            <a:off x="1214414" y="1531540"/>
            <a:ext cx="3925533" cy="107721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w="38100">
            <a:solidFill>
              <a:schemeClr val="tx2">
                <a:lumMod val="75000"/>
              </a:schemeClr>
            </a:solidFill>
            <a:prstDash val="sysDot"/>
          </a:ln>
        </p:spPr>
        <p:txBody>
          <a:bodyPr wrap="square" rtlCol="0">
            <a:spAutoFit/>
          </a:bodyPr>
          <a:lstStyle/>
          <a:p>
            <a:pPr algn="ctr"/>
            <a:r>
              <a:rPr lang="ru-RU" sz="3200" b="1" i="1" dirty="0" smtClean="0">
                <a:latin typeface="Times New Roman" panose="02020603050405020304" pitchFamily="18" charset="0"/>
                <a:cs typeface="Times New Roman" panose="02020603050405020304" pitchFamily="18" charset="0"/>
              </a:rPr>
              <a:t>Фёдор Михайлович </a:t>
            </a:r>
          </a:p>
          <a:p>
            <a:pPr algn="ctr"/>
            <a:r>
              <a:rPr lang="ru-RU" sz="3200" b="1" i="1" dirty="0" smtClean="0">
                <a:latin typeface="Times New Roman" panose="02020603050405020304" pitchFamily="18" charset="0"/>
                <a:cs typeface="Times New Roman" panose="02020603050405020304" pitchFamily="18" charset="0"/>
              </a:rPr>
              <a:t>Достоевский</a:t>
            </a:r>
            <a:endParaRPr lang="ru-RU" sz="32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34439" y="3357562"/>
            <a:ext cx="4905510" cy="2246769"/>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txBody>
          <a:bodyPr wrap="square" rtlCol="0">
            <a:spAutoFit/>
          </a:bodyPr>
          <a:lstStyle/>
          <a:p>
            <a:pPr algn="ctr"/>
            <a:r>
              <a:rPr lang="ru-RU" sz="2000" i="1" dirty="0" smtClean="0">
                <a:latin typeface="Times New Roman" panose="02020603050405020304" pitchFamily="18" charset="0"/>
                <a:cs typeface="Times New Roman" panose="02020603050405020304" pitchFamily="18" charset="0"/>
              </a:rPr>
              <a:t>«Мальчик у Христа на ёлке</a:t>
            </a:r>
            <a:r>
              <a:rPr lang="ru-RU" sz="2000" i="1" dirty="0" smtClean="0">
                <a:latin typeface="Times New Roman" panose="02020603050405020304" pitchFamily="18" charset="0"/>
                <a:cs typeface="Times New Roman" panose="02020603050405020304" pitchFamily="18" charset="0"/>
              </a:rPr>
              <a:t>»</a:t>
            </a:r>
          </a:p>
          <a:p>
            <a:pPr algn="ctr"/>
            <a:r>
              <a:rPr lang="ru-RU" sz="2000" i="1" dirty="0" smtClean="0">
                <a:latin typeface="Times New Roman" panose="02020603050405020304" pitchFamily="18" charset="0"/>
                <a:cs typeface="Times New Roman" panose="02020603050405020304" pitchFamily="18" charset="0"/>
              </a:rPr>
              <a:t>Презентация к уроку литературы</a:t>
            </a:r>
          </a:p>
          <a:p>
            <a:pPr algn="ctr"/>
            <a:r>
              <a:rPr lang="ru-RU" sz="2000" i="1" dirty="0" smtClean="0">
                <a:latin typeface="Times New Roman" panose="02020603050405020304" pitchFamily="18" charset="0"/>
                <a:cs typeface="Times New Roman" panose="02020603050405020304" pitchFamily="18" charset="0"/>
              </a:rPr>
              <a:t>Ученицы 6 класса Б</a:t>
            </a:r>
          </a:p>
          <a:p>
            <a:pPr algn="ctr"/>
            <a:r>
              <a:rPr lang="ru-RU" sz="2000" i="1" dirty="0" smtClean="0">
                <a:latin typeface="Times New Roman" panose="02020603050405020304" pitchFamily="18" charset="0"/>
                <a:cs typeface="Times New Roman" panose="02020603050405020304" pitchFamily="18" charset="0"/>
              </a:rPr>
              <a:t>МБОУ СОШ № 19</a:t>
            </a:r>
          </a:p>
          <a:p>
            <a:pPr algn="ctr"/>
            <a:r>
              <a:rPr lang="ru-RU" sz="2000" i="1" dirty="0" err="1" smtClean="0">
                <a:latin typeface="Times New Roman" panose="02020603050405020304" pitchFamily="18" charset="0"/>
                <a:cs typeface="Times New Roman" panose="02020603050405020304" pitchFamily="18" charset="0"/>
              </a:rPr>
              <a:t>Бейгуленко</a:t>
            </a:r>
            <a:r>
              <a:rPr lang="ru-RU" sz="2000" i="1" dirty="0" smtClean="0">
                <a:latin typeface="Times New Roman" panose="02020603050405020304" pitchFamily="18" charset="0"/>
                <a:cs typeface="Times New Roman" panose="02020603050405020304" pitchFamily="18" charset="0"/>
              </a:rPr>
              <a:t> Яны</a:t>
            </a:r>
          </a:p>
          <a:p>
            <a:pPr algn="ctr"/>
            <a:r>
              <a:rPr lang="ru-RU" sz="2000" i="1" dirty="0" smtClean="0">
                <a:latin typeface="Times New Roman" panose="02020603050405020304" pitchFamily="18" charset="0"/>
                <a:cs typeface="Times New Roman" panose="02020603050405020304" pitchFamily="18" charset="0"/>
              </a:rPr>
              <a:t>Руководитель: учитель русского языка </a:t>
            </a:r>
            <a:r>
              <a:rPr lang="ru-RU" sz="2000" i="1" smtClean="0">
                <a:latin typeface="Times New Roman" panose="02020603050405020304" pitchFamily="18" charset="0"/>
                <a:cs typeface="Times New Roman" panose="02020603050405020304" pitchFamily="18" charset="0"/>
              </a:rPr>
              <a:t>и литературы Толпыгина </a:t>
            </a:r>
            <a:r>
              <a:rPr lang="ru-RU" sz="2000" i="1" dirty="0" smtClean="0">
                <a:latin typeface="Times New Roman" panose="02020603050405020304" pitchFamily="18" charset="0"/>
                <a:cs typeface="Times New Roman" panose="02020603050405020304" pitchFamily="18" charset="0"/>
              </a:rPr>
              <a:t>Н.Ю.</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6311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50000">
              <a:srgbClr val="558ED5"/>
            </a:gs>
            <a:gs pos="100000">
              <a:srgbClr val="00B0F0"/>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3203848" y="259771"/>
            <a:ext cx="5832648" cy="618630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dirty="0"/>
              <a:t>Федор Михайлович Достоевский родился в 1821 г. в Москве. Его отец служил врачом в Мариинской больнице для бедных. В 16 лет Федор лишился матери, а в 18 лет - отца</a:t>
            </a:r>
            <a:r>
              <a:rPr lang="ru-RU" dirty="0" smtClean="0"/>
              <a:t>.</a:t>
            </a:r>
          </a:p>
          <a:p>
            <a:endParaRPr lang="ru-RU" dirty="0"/>
          </a:p>
          <a:p>
            <a:r>
              <a:rPr lang="ru-RU" dirty="0" smtClean="0"/>
              <a:t> </a:t>
            </a:r>
            <a:r>
              <a:rPr lang="ru-RU" dirty="0"/>
              <a:t>В 1843 году Федор Михайлович окончил Петербургское военно-инженерное училище и стал служить в чертежной инженерного корпуса при Санкт-Петербургской инженерной команде. Выйдя в отставку в 1844 году, Федор Михайлович Достоевский занялся литературной деятельностью</a:t>
            </a:r>
            <a:r>
              <a:rPr lang="ru-RU" dirty="0" smtClean="0"/>
              <a:t>.</a:t>
            </a:r>
            <a:r>
              <a:rPr lang="ru-RU" dirty="0"/>
              <a:t/>
            </a:r>
            <a:br>
              <a:rPr lang="ru-RU" dirty="0"/>
            </a:br>
            <a:endParaRPr lang="ru-RU" dirty="0" smtClean="0"/>
          </a:p>
          <a:p>
            <a:r>
              <a:rPr lang="ru-RU" dirty="0" smtClean="0"/>
              <a:t>Первый </a:t>
            </a:r>
            <a:r>
              <a:rPr lang="ru-RU" dirty="0"/>
              <a:t>роман Достоевского, "Бедные люди", вышедший в 1846 году, имел большой успех. </a:t>
            </a:r>
            <a:r>
              <a:rPr lang="ru-RU" dirty="0" smtClean="0"/>
              <a:t/>
            </a:r>
            <a:br>
              <a:rPr lang="ru-RU" dirty="0" smtClean="0"/>
            </a:br>
            <a:r>
              <a:rPr lang="ru-RU" dirty="0" smtClean="0"/>
              <a:t>23 апреля 1849 года вместе с другими членами кружка </a:t>
            </a:r>
            <a:r>
              <a:rPr lang="ru-RU" dirty="0"/>
              <a:t>М.В. </a:t>
            </a:r>
            <a:r>
              <a:rPr lang="ru-RU" dirty="0" smtClean="0"/>
              <a:t>Петрашевского Достоевский был арестован и заключен в Алексеевский равелин Петропавловской крепости. После восьми месяцев следствия его приговорили к смертной казни , но  казнь заменили 4-летней каторгой. 25 декабря Достоевского, закованного в кандалы, отправили в Сибирь.  </a:t>
            </a:r>
            <a:r>
              <a:rPr lang="ru-RU" dirty="0"/>
              <a:t/>
            </a:r>
            <a:br>
              <a:rPr lang="ru-RU" dirty="0"/>
            </a:br>
            <a:endParaRPr lang="ru-RU" dirty="0"/>
          </a:p>
        </p:txBody>
      </p:sp>
      <p:sp>
        <p:nvSpPr>
          <p:cNvPr id="6" name="TextBox 5"/>
          <p:cNvSpPr txBox="1"/>
          <p:nvPr/>
        </p:nvSpPr>
        <p:spPr>
          <a:xfrm>
            <a:off x="262375" y="4365104"/>
            <a:ext cx="2843807" cy="1200329"/>
          </a:xfrm>
          <a:prstGeom prst="rect">
            <a:avLst/>
          </a:prstGeom>
          <a:solidFill>
            <a:srgbClr val="9999FF"/>
          </a:solidFill>
        </p:spPr>
        <p:txBody>
          <a:bodyPr wrap="square" rtlCol="0">
            <a:spAutoFit/>
          </a:bodyPr>
          <a:lstStyle/>
          <a:p>
            <a:r>
              <a:rPr lang="ru-RU" sz="2400" b="1" i="1" dirty="0" smtClean="0">
                <a:latin typeface="Times New Roman" panose="02020603050405020304" pitchFamily="18" charset="0"/>
                <a:cs typeface="Times New Roman" panose="02020603050405020304" pitchFamily="18" charset="0"/>
              </a:rPr>
              <a:t>Фёдор Михайлович </a:t>
            </a:r>
          </a:p>
          <a:p>
            <a:pPr algn="ctr"/>
            <a:r>
              <a:rPr lang="ru-RU" sz="2400" b="1" i="1" dirty="0" smtClean="0">
                <a:latin typeface="Times New Roman" panose="02020603050405020304" pitchFamily="18" charset="0"/>
                <a:cs typeface="Times New Roman" panose="02020603050405020304" pitchFamily="18" charset="0"/>
              </a:rPr>
              <a:t>Достоевский </a:t>
            </a:r>
          </a:p>
          <a:p>
            <a:pPr algn="ctr"/>
            <a:r>
              <a:rPr lang="ru-RU" sz="2400" b="1" i="1" dirty="0" smtClean="0">
                <a:latin typeface="Times New Roman" panose="02020603050405020304" pitchFamily="18" charset="0"/>
                <a:cs typeface="Times New Roman" panose="02020603050405020304" pitchFamily="18" charset="0"/>
              </a:rPr>
              <a:t>( 1821 – 1881)</a:t>
            </a:r>
            <a:endParaRPr lang="ru-RU" sz="2400" b="1"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017" y="908720"/>
            <a:ext cx="2936122" cy="30963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38724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50000">
              <a:srgbClr val="558ED5"/>
            </a:gs>
            <a:gs pos="100000">
              <a:srgbClr val="00B0F0"/>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5730908" y="435199"/>
            <a:ext cx="3131840"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dirty="0"/>
              <a:t>До 1854 года Достоевский отбывал срок в Омском остроге, после чего пять лет прослужил рядовым в Семипалатинске.  </a:t>
            </a:r>
            <a:br>
              <a:rPr lang="ru-RU" dirty="0"/>
            </a:br>
            <a:r>
              <a:rPr lang="ru-RU" dirty="0"/>
              <a:t>Вернувшись в 1859 году в Петербург, Достоевский продолжил писать. В начале 1860 года вышло двухтомное собрание его сочинений.</a:t>
            </a:r>
            <a:br>
              <a:rPr lang="ru-RU" dirty="0"/>
            </a:br>
            <a:endParaRPr lang="ru-RU" dirty="0" smtClean="0"/>
          </a:p>
          <a:p>
            <a:r>
              <a:rPr lang="ru-RU" dirty="0" smtClean="0"/>
              <a:t>В </a:t>
            </a:r>
            <a:r>
              <a:rPr lang="ru-RU" dirty="0"/>
              <a:t>1860–1880 годах были написаны такие крупнейшие произведения Достоевского, как "Преступление и наказание", "Идиот, "Братья Карамазовы« и др..</a:t>
            </a:r>
            <a:br>
              <a:rPr lang="ru-RU" dirty="0"/>
            </a:br>
            <a:r>
              <a:rPr lang="ru-RU" dirty="0"/>
              <a:t>Умер Федор Михайлович Достоевский 28 января 1881 года в Петербурге.</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245971">
            <a:off x="687398" y="3705466"/>
            <a:ext cx="1895961" cy="297405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9180" y="244951"/>
            <a:ext cx="1915273" cy="287421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6999" y="412395"/>
            <a:ext cx="2228906" cy="2971875"/>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xmlns="" val="0"/>
              </a:ext>
            </a:extLst>
          </a:blip>
          <a:srcRect l="31364" t="3364" r="30303" b="4205"/>
          <a:stretch/>
        </p:blipFill>
        <p:spPr>
          <a:xfrm>
            <a:off x="3267148" y="3384270"/>
            <a:ext cx="1989984" cy="3198902"/>
          </a:xfrm>
          <a:prstGeom prst="rect">
            <a:avLst/>
          </a:prstGeom>
        </p:spPr>
      </p:pic>
    </p:spTree>
    <p:extLst>
      <p:ext uri="{BB962C8B-B14F-4D97-AF65-F5344CB8AC3E}">
        <p14:creationId xmlns:p14="http://schemas.microsoft.com/office/powerpoint/2010/main" xmlns="" val="14712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50000">
              <a:srgbClr val="558ED5"/>
            </a:gs>
            <a:gs pos="100000">
              <a:srgbClr val="00B0F0"/>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475037" y="76990"/>
            <a:ext cx="8459004" cy="646331"/>
          </a:xfrm>
          <a:prstGeom prst="rect">
            <a:avLst/>
          </a:prstGeom>
          <a:solidFill>
            <a:srgbClr val="99CCFF"/>
          </a:solidFill>
          <a:ln>
            <a:solidFill>
              <a:srgbClr val="99CCFF"/>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ru-RU" dirty="0">
                <a:solidFill>
                  <a:schemeClr val="tx1"/>
                </a:solidFill>
                <a:latin typeface="Times New Roman" panose="02020603050405020304" pitchFamily="18" charset="0"/>
                <a:cs typeface="Times New Roman" panose="02020603050405020304" pitchFamily="18" charset="0"/>
              </a:rPr>
              <a:t>В 1876 году знаменитый русский писатель Фёдор Достоевский написал трогательный святочный рассказ «Мальчик у Христа на ёлке». </a:t>
            </a:r>
            <a:endParaRPr lang="ru-RU" dirty="0" smtClean="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014080" y="5229200"/>
            <a:ext cx="7110178" cy="1477328"/>
          </a:xfrm>
          <a:prstGeom prst="rect">
            <a:avLst/>
          </a:prstGeom>
          <a:solidFill>
            <a:srgbClr val="9999FF"/>
          </a:solidFill>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ru-RU" dirty="0">
                <a:solidFill>
                  <a:prstClr val="black"/>
                </a:solidFill>
              </a:rPr>
              <a:t>Этот рассказ помогает нам узнать историю неожиданно осиротевшего нищего ребёнка, который видел невероятные рождественские картинки, но всё это было его предсмертными грёзами. Утром люди нашли его окоченевшее тело. Произведение затрагивает тему детских страданий в суровом и несправедливом мире взрослых. </a:t>
            </a:r>
          </a:p>
        </p:txBody>
      </p:sp>
      <p:sp>
        <p:nvSpPr>
          <p:cNvPr id="6" name="Прямоугольник 5"/>
          <p:cNvSpPr/>
          <p:nvPr/>
        </p:nvSpPr>
        <p:spPr>
          <a:xfrm>
            <a:off x="3491878" y="813250"/>
            <a:ext cx="5442163" cy="42473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dirty="0" smtClean="0"/>
              <a:t>Маленький рождественский рассказ «Мальчик у Христа на ёлке» перекликается с рассказом великого датского сказочника Г.Х. Андерсена «Девочка со спичками».  Если в них вдумаешься , то сразу вспоминаются страшные судьбы детей , повинных только в том , что они нищие.  Их удел – несбывшиеся мечты и страдания. </a:t>
            </a:r>
          </a:p>
          <a:p>
            <a:r>
              <a:rPr lang="ru-RU" dirty="0" smtClean="0"/>
              <a:t>После того как Фёдор Михайлович свозил свою шестилетнюю девочку </a:t>
            </a:r>
            <a:r>
              <a:rPr lang="ru-RU" dirty="0" err="1" smtClean="0"/>
              <a:t>Любочку</a:t>
            </a:r>
            <a:r>
              <a:rPr lang="ru-RU" dirty="0" smtClean="0"/>
              <a:t> в 1876 на весёлый детский бал и красивую рождественскую ёлку 26 декабря. На следующий день он несколько раз встретил  на улицах  Петербурга мальчика лет семи , просящего милостыню.</a:t>
            </a:r>
          </a:p>
          <a:p>
            <a:r>
              <a:rPr lang="ru-RU" dirty="0" smtClean="0"/>
              <a:t>Эти контрастные впечатления легли в основу произведения «Мальчик у Христа на ёлке».</a:t>
            </a:r>
          </a:p>
        </p:txBody>
      </p:sp>
      <p:sp>
        <p:nvSpPr>
          <p:cNvPr id="7" name="TextBox 6"/>
          <p:cNvSpPr txBox="1"/>
          <p:nvPr/>
        </p:nvSpPr>
        <p:spPr>
          <a:xfrm>
            <a:off x="107504" y="980728"/>
            <a:ext cx="2067425" cy="36933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ru-RU" b="1" dirty="0" smtClean="0">
                <a:latin typeface="Times New Roman" panose="02020603050405020304" pitchFamily="18" charset="0"/>
                <a:cs typeface="Times New Roman" panose="02020603050405020304" pitchFamily="18" charset="0"/>
              </a:rPr>
              <a:t>История создания</a:t>
            </a:r>
            <a:endParaRPr lang="ru-RU" b="1"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a:off x="2303961" y="1167006"/>
            <a:ext cx="1172935" cy="0"/>
          </a:xfrm>
          <a:prstGeom prst="straightConnector1">
            <a:avLst/>
          </a:prstGeom>
          <a:ln w="571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24" y="1520315"/>
            <a:ext cx="3165948" cy="3924909"/>
          </a:xfrm>
          <a:prstGeom prst="ellipse">
            <a:avLst/>
          </a:prstGeom>
          <a:ln>
            <a:noFill/>
          </a:ln>
          <a:effectLst>
            <a:softEdge rad="112500"/>
          </a:effectLst>
        </p:spPr>
      </p:pic>
    </p:spTree>
    <p:extLst>
      <p:ext uri="{BB962C8B-B14F-4D97-AF65-F5344CB8AC3E}">
        <p14:creationId xmlns:p14="http://schemas.microsoft.com/office/powerpoint/2010/main" xmlns="" val="2245624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50000">
              <a:srgbClr val="558ED5"/>
            </a:gs>
            <a:gs pos="100000">
              <a:srgbClr val="00B0F0"/>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96207" y="188638"/>
            <a:ext cx="903649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Рассказ «Мальчик  у Христа на ёлке» состоит из двух частей. В первой автор описывает детей фабричных рабочих, которые живут совершенно в нечеловеческих условиях, снимая не комнату, а только угол. Рабочие  перестают быть людьми, прогоняя своих малолетних детей в любую погоду собирать милостыню.</a:t>
            </a:r>
          </a:p>
          <a:p>
            <a:r>
              <a:rPr lang="ru-RU" dirty="0" smtClean="0"/>
              <a:t>Ребёнок, просящий милостыню, сам себя называл «Мальчик с ручкой».  Принесённые деньги родители тут же пропивают. Иногда, чтобы посмеяться над ребёнком, ему насильно вливают в рот водку, и он от этой отравы, задыхаясь , бессильно падает на пол. Когда мальчики подрастают их отправляют работать на фабрику, деньги у них отбирают и снова пропивают. </a:t>
            </a:r>
            <a:endParaRPr lang="ru-RU" dirty="0"/>
          </a:p>
        </p:txBody>
      </p:sp>
      <p:sp>
        <p:nvSpPr>
          <p:cNvPr id="5" name="TextBox 4"/>
          <p:cNvSpPr txBox="1"/>
          <p:nvPr/>
        </p:nvSpPr>
        <p:spPr>
          <a:xfrm>
            <a:off x="251520" y="2996952"/>
            <a:ext cx="804836" cy="40011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none" rtlCol="0">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Итог</a:t>
            </a:r>
            <a:r>
              <a:rPr lang="ru-RU" dirty="0" smtClean="0">
                <a:solidFill>
                  <a:schemeClr val="bg1"/>
                </a:solidFill>
              </a:rPr>
              <a:t> </a:t>
            </a:r>
            <a:endParaRPr lang="ru-RU" dirty="0">
              <a:solidFill>
                <a:schemeClr val="bg1"/>
              </a:solidFill>
            </a:endParaRPr>
          </a:p>
        </p:txBody>
      </p:sp>
      <p:cxnSp>
        <p:nvCxnSpPr>
          <p:cNvPr id="7" name="Прямая со стрелкой 6"/>
          <p:cNvCxnSpPr/>
          <p:nvPr/>
        </p:nvCxnSpPr>
        <p:spPr>
          <a:xfrm>
            <a:off x="1187624" y="3197007"/>
            <a:ext cx="151216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47864" y="2996951"/>
            <a:ext cx="5688632" cy="3693319"/>
          </a:xfrm>
          <a:prstGeom prst="rect">
            <a:avLst/>
          </a:prstGeom>
          <a:solidFill>
            <a:srgbClr val="9999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Рождественские истории бывали и трагическими, но часто это лишь на первый взгляд. В рассказе Ф.М. Достоевского «Мальчик у Христа на ёлке» - ребёнок умирает в рождественскую ночь. Но православный читатель постарается не сильно предаваться скорби , зная, что счастье (доброту, маму, ёлку) герой получит не на земле, а на Небе . Автор вступает в Небесные обители вместе с героем.  Описание его «посмертного» блаженства  как –бы уравновешивает тяготы земного существования. После смерти мальчик обретает всё, что ни хватало ему в действительности. Именно «Мальчик у Христа на ёлке»  стал ,  пожалуй , самым  известным русским святочным рассказом .</a:t>
            </a:r>
            <a:endParaRPr lang="ru-RU" dirty="0"/>
          </a:p>
        </p:txBody>
      </p:sp>
      <p:pic>
        <p:nvPicPr>
          <p:cNvPr id="10" name="Picture 5" descr="Карл Генрих Блох, &quot;Христос и мальчик - Владыки и Мастера - Эзо-изображения - Фотоальбом - 0MAR TA SAT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467544" y="3556413"/>
            <a:ext cx="2520404" cy="3156840"/>
          </a:xfrm>
          <a:prstGeom prst="rect">
            <a:avLst/>
          </a:prstGeom>
        </p:spPr>
      </p:pic>
    </p:spTree>
    <p:extLst>
      <p:ext uri="{BB962C8B-B14F-4D97-AF65-F5344CB8AC3E}">
        <p14:creationId xmlns:p14="http://schemas.microsoft.com/office/powerpoint/2010/main" xmlns="" val="2445452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50000">
              <a:srgbClr val="558ED5"/>
            </a:gs>
            <a:gs pos="100000">
              <a:srgbClr val="00B0F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67744" y="2204863"/>
            <a:ext cx="496855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3200" dirty="0" smtClean="0"/>
              <a:t>СПАСИБО ЗА ВНИМАНИЕ!</a:t>
            </a:r>
            <a:endParaRPr lang="ru-RU" sz="3200" dirty="0"/>
          </a:p>
        </p:txBody>
      </p:sp>
    </p:spTree>
    <p:extLst>
      <p:ext uri="{BB962C8B-B14F-4D97-AF65-F5344CB8AC3E}">
        <p14:creationId xmlns:p14="http://schemas.microsoft.com/office/powerpoint/2010/main" xmlns="" val="302295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541</Words>
  <Application>Microsoft Office PowerPoint</Application>
  <PresentationFormat>Экран (4:3)</PresentationFormat>
  <Paragraphs>28</Paragraphs>
  <Slides>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6</vt:i4>
      </vt:variant>
    </vt:vector>
  </HeadingPairs>
  <TitlesOfParts>
    <vt:vector size="8" baseType="lpstr">
      <vt:lpstr>Тема Office</vt:lpstr>
      <vt:lpstr>1_Тема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Учитель404</cp:lastModifiedBy>
  <cp:revision>15</cp:revision>
  <dcterms:created xsi:type="dcterms:W3CDTF">2022-02-20T06:47:05Z</dcterms:created>
  <dcterms:modified xsi:type="dcterms:W3CDTF">2022-04-19T05:19:11Z</dcterms:modified>
</cp:coreProperties>
</file>