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3">
  <p:sldMasterIdLst>
    <p:sldMasterId id="2147483672" r:id="rId1"/>
  </p:sldMasterIdLst>
  <p:notesMasterIdLst>
    <p:notesMasterId r:id="rId24"/>
  </p:notesMasterIdLst>
  <p:sldIdLst>
    <p:sldId id="256" r:id="rId2"/>
    <p:sldId id="266" r:id="rId3"/>
    <p:sldId id="257" r:id="rId4"/>
    <p:sldId id="258" r:id="rId5"/>
    <p:sldId id="259" r:id="rId6"/>
    <p:sldId id="284" r:id="rId7"/>
    <p:sldId id="267" r:id="rId8"/>
    <p:sldId id="268" r:id="rId9"/>
    <p:sldId id="269" r:id="rId10"/>
    <p:sldId id="270" r:id="rId11"/>
    <p:sldId id="283" r:id="rId12"/>
    <p:sldId id="271" r:id="rId13"/>
    <p:sldId id="272" r:id="rId14"/>
    <p:sldId id="273" r:id="rId15"/>
    <p:sldId id="275" r:id="rId16"/>
    <p:sldId id="274" r:id="rId17"/>
    <p:sldId id="276" r:id="rId18"/>
    <p:sldId id="277" r:id="rId19"/>
    <p:sldId id="285" r:id="rId20"/>
    <p:sldId id="281" r:id="rId21"/>
    <p:sldId id="280" r:id="rId22"/>
    <p:sldId id="286"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4680" autoAdjust="0"/>
  </p:normalViewPr>
  <p:slideViewPr>
    <p:cSldViewPr snapToGrid="0">
      <p:cViewPr varScale="1">
        <p:scale>
          <a:sx n="81" d="100"/>
          <a:sy n="81" d="100"/>
        </p:scale>
        <p:origin x="648" y="4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0C00F02-D740-4004-8B05-20A900657F4F}" type="datetimeFigureOut">
              <a:rPr lang="ru-RU" smtClean="0"/>
              <a:pPr/>
              <a:t>19.03.2022</a:t>
            </a:fld>
            <a:endParaRPr lang="ru-RU"/>
          </a:p>
        </p:txBody>
      </p:sp>
      <p:sp>
        <p:nvSpPr>
          <p:cNvPr id="4" name="Образ слайда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9A015B-A8DB-4F1F-AC06-ABA2B101731C}" type="slidenum">
              <a:rPr lang="ru-RU" smtClean="0"/>
              <a:pPr/>
              <a:t>‹#›</a:t>
            </a:fld>
            <a:endParaRPr lang="ru-RU"/>
          </a:p>
        </p:txBody>
      </p:sp>
    </p:spTree>
    <p:extLst>
      <p:ext uri="{BB962C8B-B14F-4D97-AF65-F5344CB8AC3E}">
        <p14:creationId xmlns:p14="http://schemas.microsoft.com/office/powerpoint/2010/main" val="3006385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F99A015B-A8DB-4F1F-AC06-ABA2B101731C}" type="slidenum">
              <a:rPr lang="ru-RU" smtClean="0"/>
              <a:pPr/>
              <a:t>1</a:t>
            </a:fld>
            <a:endParaRPr lang="ru-RU"/>
          </a:p>
        </p:txBody>
      </p:sp>
    </p:spTree>
    <p:extLst>
      <p:ext uri="{BB962C8B-B14F-4D97-AF65-F5344CB8AC3E}">
        <p14:creationId xmlns:p14="http://schemas.microsoft.com/office/powerpoint/2010/main" val="5366080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14400" y="2130428"/>
            <a:ext cx="10363200" cy="1470025"/>
          </a:xfrm>
        </p:spPr>
        <p:txBody>
          <a:bodyPr/>
          <a:lstStyle/>
          <a:p>
            <a:r>
              <a:rPr lang="ru-RU"/>
              <a:t>Образец заголовка</a:t>
            </a:r>
          </a:p>
        </p:txBody>
      </p:sp>
      <p:sp>
        <p:nvSpPr>
          <p:cNvPr id="3" name="Подзаголовок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B57AEE00-B3AE-45E8-88C3-BEC354E2E5B5}" type="datetime1">
              <a:rPr lang="ru-RU" smtClean="0"/>
              <a:pPr/>
              <a:t>19.03.2022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16901EF-79C7-4F03-86F9-49598678C965}" type="slidenum">
              <a:rPr lang="ru-RU" smtClean="0"/>
              <a:pPr/>
              <a:t>‹#›</a:t>
            </a:fld>
            <a:endParaRPr lang="ru-RU"/>
          </a:p>
        </p:txBody>
      </p:sp>
    </p:spTree>
    <p:extLst>
      <p:ext uri="{BB962C8B-B14F-4D97-AF65-F5344CB8AC3E}">
        <p14:creationId xmlns:p14="http://schemas.microsoft.com/office/powerpoint/2010/main" val="2588924709"/>
      </p:ext>
    </p:extLst>
  </p:cSld>
  <p:clrMapOvr>
    <a:masterClrMapping/>
  </p:clrMapOvr>
  <p:transition spd="slow">
    <p:cove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189DB928-4A92-47E0-9BE1-A66A978B0E0E}" type="datetime1">
              <a:rPr lang="ru-RU" smtClean="0"/>
              <a:pPr/>
              <a:t>19.03.2022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16901EF-79C7-4F03-86F9-49598678C965}" type="slidenum">
              <a:rPr lang="ru-RU" smtClean="0"/>
              <a:pPr/>
              <a:t>‹#›</a:t>
            </a:fld>
            <a:endParaRPr lang="ru-RU"/>
          </a:p>
        </p:txBody>
      </p:sp>
    </p:spTree>
    <p:extLst>
      <p:ext uri="{BB962C8B-B14F-4D97-AF65-F5344CB8AC3E}">
        <p14:creationId xmlns:p14="http://schemas.microsoft.com/office/powerpoint/2010/main" val="3799070887"/>
      </p:ext>
    </p:extLst>
  </p:cSld>
  <p:clrMapOvr>
    <a:masterClrMapping/>
  </p:clrMapOvr>
  <p:transition spd="slow">
    <p:cove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11785600" y="274641"/>
            <a:ext cx="36576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812800" y="274641"/>
            <a:ext cx="107696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F0FE2A58-DDEA-43D8-8D91-180F80D1BECC}" type="datetime1">
              <a:rPr lang="ru-RU" smtClean="0"/>
              <a:pPr/>
              <a:t>19.03.2022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16901EF-79C7-4F03-86F9-49598678C965}" type="slidenum">
              <a:rPr lang="ru-RU" smtClean="0"/>
              <a:pPr/>
              <a:t>‹#›</a:t>
            </a:fld>
            <a:endParaRPr lang="ru-RU"/>
          </a:p>
        </p:txBody>
      </p:sp>
    </p:spTree>
    <p:extLst>
      <p:ext uri="{BB962C8B-B14F-4D97-AF65-F5344CB8AC3E}">
        <p14:creationId xmlns:p14="http://schemas.microsoft.com/office/powerpoint/2010/main" val="3380990305"/>
      </p:ext>
    </p:extLst>
  </p:cSld>
  <p:clrMapOvr>
    <a:masterClrMapping/>
  </p:clrMapOvr>
  <p:transition spd="slow">
    <p:cove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3DDE7454-0345-47B3-8DED-B112C37D5CD6}" type="datetime1">
              <a:rPr lang="ru-RU" smtClean="0"/>
              <a:pPr/>
              <a:t>19.03.2022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16901EF-79C7-4F03-86F9-49598678C965}" type="slidenum">
              <a:rPr lang="ru-RU" smtClean="0"/>
              <a:pPr/>
              <a:t>‹#›</a:t>
            </a:fld>
            <a:endParaRPr lang="ru-RU"/>
          </a:p>
        </p:txBody>
      </p:sp>
    </p:spTree>
    <p:extLst>
      <p:ext uri="{BB962C8B-B14F-4D97-AF65-F5344CB8AC3E}">
        <p14:creationId xmlns:p14="http://schemas.microsoft.com/office/powerpoint/2010/main" val="4238298353"/>
      </p:ext>
    </p:extLst>
  </p:cSld>
  <p:clrMapOvr>
    <a:masterClrMapping/>
  </p:clrMapOvr>
  <p:transition spd="slow">
    <p:cove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3084" y="4406903"/>
            <a:ext cx="103632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B7474CEC-E041-4962-A5F3-2701C779F416}" type="datetime1">
              <a:rPr lang="ru-RU" smtClean="0"/>
              <a:pPr/>
              <a:t>19.03.2022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16901EF-79C7-4F03-86F9-49598678C965}" type="slidenum">
              <a:rPr lang="ru-RU" smtClean="0"/>
              <a:pPr/>
              <a:t>‹#›</a:t>
            </a:fld>
            <a:endParaRPr lang="ru-RU"/>
          </a:p>
        </p:txBody>
      </p:sp>
    </p:spTree>
    <p:extLst>
      <p:ext uri="{BB962C8B-B14F-4D97-AF65-F5344CB8AC3E}">
        <p14:creationId xmlns:p14="http://schemas.microsoft.com/office/powerpoint/2010/main" val="1503620043"/>
      </p:ext>
    </p:extLst>
  </p:cSld>
  <p:clrMapOvr>
    <a:masterClrMapping/>
  </p:clrMapOvr>
  <p:transition spd="slow">
    <p:cove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8128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82296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8F595091-8E21-4C7D-A82C-0821785769A1}" type="datetime1">
              <a:rPr lang="ru-RU" smtClean="0"/>
              <a:pPr/>
              <a:t>19.03.2022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16901EF-79C7-4F03-86F9-49598678C965}" type="slidenum">
              <a:rPr lang="ru-RU" smtClean="0"/>
              <a:pPr/>
              <a:t>‹#›</a:t>
            </a:fld>
            <a:endParaRPr lang="ru-RU"/>
          </a:p>
        </p:txBody>
      </p:sp>
    </p:spTree>
    <p:extLst>
      <p:ext uri="{BB962C8B-B14F-4D97-AF65-F5344CB8AC3E}">
        <p14:creationId xmlns:p14="http://schemas.microsoft.com/office/powerpoint/2010/main" val="3775396981"/>
      </p:ext>
    </p:extLst>
  </p:cSld>
  <p:clrMapOvr>
    <a:masterClrMapping/>
  </p:clrMapOvr>
  <p:transition spd="slow">
    <p:cove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p:spPr>
        <p:txBody>
          <a:bodyPr/>
          <a:lstStyle>
            <a:lvl1pPr>
              <a:defRPr/>
            </a:lvl1pPr>
          </a:lstStyle>
          <a:p>
            <a:r>
              <a:rPr lang="ru-RU"/>
              <a:t>Образец заголовка</a:t>
            </a:r>
          </a:p>
        </p:txBody>
      </p:sp>
      <p:sp>
        <p:nvSpPr>
          <p:cNvPr id="3" name="Текст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12EC8EC3-2CE6-4E9A-86AE-72461AA6EA57}" type="datetime1">
              <a:rPr lang="ru-RU" smtClean="0"/>
              <a:pPr/>
              <a:t>19.03.2022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816901EF-79C7-4F03-86F9-49598678C965}" type="slidenum">
              <a:rPr lang="ru-RU" smtClean="0"/>
              <a:pPr/>
              <a:t>‹#›</a:t>
            </a:fld>
            <a:endParaRPr lang="ru-RU"/>
          </a:p>
        </p:txBody>
      </p:sp>
    </p:spTree>
    <p:extLst>
      <p:ext uri="{BB962C8B-B14F-4D97-AF65-F5344CB8AC3E}">
        <p14:creationId xmlns:p14="http://schemas.microsoft.com/office/powerpoint/2010/main" val="3138217000"/>
      </p:ext>
    </p:extLst>
  </p:cSld>
  <p:clrMapOvr>
    <a:masterClrMapping/>
  </p:clrMapOvr>
  <p:transition spd="slow">
    <p:cove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BD13A922-7903-4866-A2D3-85C7CEB80DF0}" type="datetime1">
              <a:rPr lang="ru-RU" smtClean="0"/>
              <a:pPr/>
              <a:t>19.03.2022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816901EF-79C7-4F03-86F9-49598678C965}" type="slidenum">
              <a:rPr lang="ru-RU" smtClean="0"/>
              <a:pPr/>
              <a:t>‹#›</a:t>
            </a:fld>
            <a:endParaRPr lang="ru-RU"/>
          </a:p>
        </p:txBody>
      </p:sp>
    </p:spTree>
    <p:extLst>
      <p:ext uri="{BB962C8B-B14F-4D97-AF65-F5344CB8AC3E}">
        <p14:creationId xmlns:p14="http://schemas.microsoft.com/office/powerpoint/2010/main" val="3740612746"/>
      </p:ext>
    </p:extLst>
  </p:cSld>
  <p:clrMapOvr>
    <a:masterClrMapping/>
  </p:clrMapOvr>
  <p:transition spd="slow">
    <p:cove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31ACA1AB-42FD-4EB5-8D40-570FB3484EDA}" type="datetime1">
              <a:rPr lang="ru-RU" smtClean="0"/>
              <a:pPr/>
              <a:t>19.03.2022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816901EF-79C7-4F03-86F9-49598678C965}" type="slidenum">
              <a:rPr lang="ru-RU" smtClean="0"/>
              <a:pPr/>
              <a:t>‹#›</a:t>
            </a:fld>
            <a:endParaRPr lang="ru-RU"/>
          </a:p>
        </p:txBody>
      </p:sp>
    </p:spTree>
    <p:extLst>
      <p:ext uri="{BB962C8B-B14F-4D97-AF65-F5344CB8AC3E}">
        <p14:creationId xmlns:p14="http://schemas.microsoft.com/office/powerpoint/2010/main" val="818954643"/>
      </p:ext>
    </p:extLst>
  </p:cSld>
  <p:clrMapOvr>
    <a:masterClrMapping/>
  </p:clrMapOvr>
  <p:transition spd="slow">
    <p:cove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2" y="273050"/>
            <a:ext cx="4011084" cy="1162050"/>
          </a:xfrm>
        </p:spPr>
        <p:txBody>
          <a:bodyPr anchor="b"/>
          <a:lstStyle>
            <a:lvl1pPr algn="l">
              <a:defRPr sz="2000" b="1"/>
            </a:lvl1pPr>
          </a:lstStyle>
          <a:p>
            <a:r>
              <a:rPr lang="ru-RU"/>
              <a:t>Образец заголовка</a:t>
            </a:r>
          </a:p>
        </p:txBody>
      </p:sp>
      <p:sp>
        <p:nvSpPr>
          <p:cNvPr id="3" name="Объект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48D8FA86-DB05-41CD-8857-3B0AA7C4910D}" type="datetime1">
              <a:rPr lang="ru-RU" smtClean="0"/>
              <a:pPr/>
              <a:t>19.03.2022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16901EF-79C7-4F03-86F9-49598678C965}" type="slidenum">
              <a:rPr lang="ru-RU" smtClean="0"/>
              <a:pPr/>
              <a:t>‹#›</a:t>
            </a:fld>
            <a:endParaRPr lang="ru-RU"/>
          </a:p>
        </p:txBody>
      </p:sp>
    </p:spTree>
    <p:extLst>
      <p:ext uri="{BB962C8B-B14F-4D97-AF65-F5344CB8AC3E}">
        <p14:creationId xmlns:p14="http://schemas.microsoft.com/office/powerpoint/2010/main" val="288365543"/>
      </p:ext>
    </p:extLst>
  </p:cSld>
  <p:clrMapOvr>
    <a:masterClrMapping/>
  </p:clrMapOvr>
  <p:transition spd="slow">
    <p:cove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9717" y="4800600"/>
            <a:ext cx="73152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390CBF2D-C521-4FD7-A573-24E455A6D547}" type="datetime1">
              <a:rPr lang="ru-RU" smtClean="0"/>
              <a:pPr/>
              <a:t>19.03.2022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16901EF-79C7-4F03-86F9-49598678C965}" type="slidenum">
              <a:rPr lang="ru-RU" smtClean="0"/>
              <a:pPr/>
              <a:t>‹#›</a:t>
            </a:fld>
            <a:endParaRPr lang="ru-RU"/>
          </a:p>
        </p:txBody>
      </p:sp>
    </p:spTree>
    <p:extLst>
      <p:ext uri="{BB962C8B-B14F-4D97-AF65-F5344CB8AC3E}">
        <p14:creationId xmlns:p14="http://schemas.microsoft.com/office/powerpoint/2010/main" val="2768769639"/>
      </p:ext>
    </p:extLst>
  </p:cSld>
  <p:clrMapOvr>
    <a:masterClrMapping/>
  </p:clrMapOvr>
  <p:transition spd="slow">
    <p:cove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79B66F-5E55-4636-B0A4-A1BABB054BD3}" type="datetime1">
              <a:rPr lang="ru-RU" smtClean="0"/>
              <a:pPr/>
              <a:t>19.03.2022</a:t>
            </a:fld>
            <a:endParaRPr lang="ru-RU"/>
          </a:p>
        </p:txBody>
      </p:sp>
      <p:sp>
        <p:nvSpPr>
          <p:cNvPr id="5" name="Нижний колонтитул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6901EF-79C7-4F03-86F9-49598678C965}" type="slidenum">
              <a:rPr lang="ru-RU" smtClean="0"/>
              <a:pPr/>
              <a:t>‹#›</a:t>
            </a:fld>
            <a:endParaRPr lang="ru-RU"/>
          </a:p>
        </p:txBody>
      </p:sp>
    </p:spTree>
    <p:extLst>
      <p:ext uri="{BB962C8B-B14F-4D97-AF65-F5344CB8AC3E}">
        <p14:creationId xmlns:p14="http://schemas.microsoft.com/office/powerpoint/2010/main" val="90877626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slow">
    <p:cover/>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4.gif"/><Relationship Id="rId2" Type="http://schemas.openxmlformats.org/officeDocument/2006/relationships/image" Target="../media/image1.pn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13.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6.gif"/><Relationship Id="rId2" Type="http://schemas.openxmlformats.org/officeDocument/2006/relationships/image" Target="../media/image1.png"/><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15.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8.gif"/><Relationship Id="rId5" Type="http://schemas.openxmlformats.org/officeDocument/2006/relationships/image" Target="../media/image17.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image" Target="../media/image2.png"/><Relationship Id="rId7"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2.xml"/><Relationship Id="rId6" Type="http://schemas.microsoft.com/office/2007/relationships/hdphoto" Target="../media/hdphoto4.wdp"/><Relationship Id="rId11" Type="http://schemas.openxmlformats.org/officeDocument/2006/relationships/image" Target="../media/image22.png"/><Relationship Id="rId5" Type="http://schemas.openxmlformats.org/officeDocument/2006/relationships/image" Target="../media/image19.png"/><Relationship Id="rId10" Type="http://schemas.microsoft.com/office/2007/relationships/hdphoto" Target="../media/hdphoto6.wdp"/><Relationship Id="rId4" Type="http://schemas.openxmlformats.org/officeDocument/2006/relationships/image" Target="../media/image3.png"/><Relationship Id="rId9"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3.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image" Target="../media/image3.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8" Type="http://schemas.openxmlformats.org/officeDocument/2006/relationships/image" Target="../media/image24.wmf"/><Relationship Id="rId3" Type="http://schemas.openxmlformats.org/officeDocument/2006/relationships/image" Target="../media/image1.png"/><Relationship Id="rId7"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26.png"/><Relationship Id="rId5" Type="http://schemas.openxmlformats.org/officeDocument/2006/relationships/image" Target="../media/image3.png"/><Relationship Id="rId10" Type="http://schemas.openxmlformats.org/officeDocument/2006/relationships/image" Target="../media/image25.gif"/><Relationship Id="rId4" Type="http://schemas.openxmlformats.org/officeDocument/2006/relationships/image" Target="../media/image2.png"/><Relationship Id="rId9" Type="http://schemas.openxmlformats.org/officeDocument/2006/relationships/image" Target="../media/image260.png"/></Relationships>
</file>

<file path=ppt/slides/_rels/slide19.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1.png"/><Relationship Id="rId7" Type="http://schemas.openxmlformats.org/officeDocument/2006/relationships/image" Target="../media/image26.w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4.bin"/><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27.gif"/></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8" Type="http://schemas.openxmlformats.org/officeDocument/2006/relationships/image" Target="../media/image29.gif"/><Relationship Id="rId3" Type="http://schemas.openxmlformats.org/officeDocument/2006/relationships/image" Target="../media/image1.png"/><Relationship Id="rId7" Type="http://schemas.openxmlformats.org/officeDocument/2006/relationships/image" Target="../media/image28.w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5.bin"/><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32.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gif"/><Relationship Id="rId2" Type="http://schemas.openxmlformats.org/officeDocument/2006/relationships/image" Target="../media/image1.pn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6.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png"/><Relationship Id="rId7" Type="http://schemas.openxmlformats.org/officeDocument/2006/relationships/image" Target="../media/image8.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9.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Прямоугольник 14"/>
          <p:cNvSpPr/>
          <p:nvPr/>
        </p:nvSpPr>
        <p:spPr>
          <a:xfrm>
            <a:off x="524256" y="0"/>
            <a:ext cx="11667744" cy="1754326"/>
          </a:xfrm>
          <a:prstGeom prst="rect">
            <a:avLst/>
          </a:prstGeom>
        </p:spPr>
        <p:txBody>
          <a:bodyPr wrap="square">
            <a:spAutoFit/>
          </a:bodyPr>
          <a:lstStyle/>
          <a:p>
            <a:pPr algn="ctr"/>
            <a:r>
              <a:rPr lang="ru-RU" sz="3600" b="1" dirty="0">
                <a:latin typeface="Times New Roman" pitchFamily="18" charset="0"/>
                <a:cs typeface="Times New Roman" pitchFamily="18" charset="0"/>
              </a:rPr>
              <a:t>Тема: «ИССЛЕДОВАНИЕ ВОЗМОЖНЫХ ВАРИАНТОВ ПРИМЕНЕНИЯ </a:t>
            </a:r>
            <a:endParaRPr lang="en-US" sz="3600" b="1" dirty="0">
              <a:latin typeface="Times New Roman" pitchFamily="18" charset="0"/>
              <a:cs typeface="Times New Roman" pitchFamily="18" charset="0"/>
            </a:endParaRPr>
          </a:p>
          <a:p>
            <a:pPr algn="ctr"/>
            <a:r>
              <a:rPr lang="ru-RU" sz="3600" b="1" i="1" dirty="0">
                <a:latin typeface="Times New Roman" pitchFamily="18" charset="0"/>
                <a:cs typeface="Times New Roman" pitchFamily="18" charset="0"/>
              </a:rPr>
              <a:t>PLC</a:t>
            </a:r>
            <a:r>
              <a:rPr lang="ru-RU" sz="3600" b="1" dirty="0">
                <a:latin typeface="Times New Roman" pitchFamily="18" charset="0"/>
                <a:cs typeface="Times New Roman" pitchFamily="18" charset="0"/>
              </a:rPr>
              <a:t> ТЕХНОЛОГИЙ В СЕТЯХ ДОСТУПА»</a:t>
            </a:r>
            <a:endParaRPr lang="ru-RU" sz="3600" dirty="0">
              <a:latin typeface="Times New Roman" pitchFamily="18" charset="0"/>
              <a:cs typeface="Times New Roman" pitchFamily="18" charset="0"/>
            </a:endParaRPr>
          </a:p>
        </p:txBody>
      </p:sp>
      <p:sp>
        <p:nvSpPr>
          <p:cNvPr id="16" name="Rectangle 19"/>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2" name="TextBox 1"/>
          <p:cNvSpPr txBox="1"/>
          <p:nvPr/>
        </p:nvSpPr>
        <p:spPr>
          <a:xfrm>
            <a:off x="4751111" y="3238479"/>
            <a:ext cx="8534400" cy="3416320"/>
          </a:xfrm>
          <a:prstGeom prst="rect">
            <a:avLst/>
          </a:prstGeom>
          <a:noFill/>
        </p:spPr>
        <p:txBody>
          <a:bodyPr wrap="square" rtlCol="0">
            <a:spAutoFit/>
          </a:bodyPr>
          <a:lstStyle/>
          <a:p>
            <a:r>
              <a:rPr lang="ru-RU" sz="3600" b="1" dirty="0">
                <a:latin typeface="Times New Roman" panose="02020603050405020304" pitchFamily="18" charset="0"/>
                <a:cs typeface="Times New Roman" panose="02020603050405020304" pitchFamily="18" charset="0"/>
              </a:rPr>
              <a:t>выполнил:</a:t>
            </a:r>
          </a:p>
          <a:p>
            <a:r>
              <a:rPr lang="ru-RU" sz="3600" b="1" dirty="0">
                <a:latin typeface="Times New Roman" panose="02020603050405020304" pitchFamily="18" charset="0"/>
                <a:cs typeface="Times New Roman" panose="02020603050405020304" pitchFamily="18" charset="0"/>
              </a:rPr>
              <a:t>с</a:t>
            </a:r>
            <a:r>
              <a:rPr lang="ru-RU" sz="3600" b="1" dirty="0" smtClean="0">
                <a:latin typeface="Times New Roman" panose="02020603050405020304" pitchFamily="18" charset="0"/>
                <a:cs typeface="Times New Roman" panose="02020603050405020304" pitchFamily="18" charset="0"/>
              </a:rPr>
              <a:t>отрудник Академии ФСО России</a:t>
            </a:r>
          </a:p>
          <a:p>
            <a:r>
              <a:rPr lang="ru-RU" sz="3600" b="1" dirty="0" err="1" smtClean="0">
                <a:latin typeface="Times New Roman" panose="02020603050405020304" pitchFamily="18" charset="0"/>
                <a:cs typeface="Times New Roman" panose="02020603050405020304" pitchFamily="18" charset="0"/>
              </a:rPr>
              <a:t>Лушкин</a:t>
            </a:r>
            <a:r>
              <a:rPr lang="ru-RU" sz="3600" b="1" dirty="0" smtClean="0">
                <a:latin typeface="Times New Roman" panose="02020603050405020304" pitchFamily="18" charset="0"/>
                <a:cs typeface="Times New Roman" panose="02020603050405020304" pitchFamily="18" charset="0"/>
              </a:rPr>
              <a:t> </a:t>
            </a:r>
            <a:r>
              <a:rPr lang="ru-RU" sz="3600" b="1" dirty="0">
                <a:latin typeface="Times New Roman" panose="02020603050405020304" pitchFamily="18" charset="0"/>
                <a:cs typeface="Times New Roman" panose="02020603050405020304" pitchFamily="18" charset="0"/>
              </a:rPr>
              <a:t>И.Д.</a:t>
            </a:r>
          </a:p>
          <a:p>
            <a:r>
              <a:rPr lang="ru-RU" sz="3600" b="1" dirty="0">
                <a:latin typeface="Times New Roman" panose="02020603050405020304" pitchFamily="18" charset="0"/>
                <a:cs typeface="Times New Roman" panose="02020603050405020304" pitchFamily="18" charset="0"/>
              </a:rPr>
              <a:t>научный руководитель:</a:t>
            </a:r>
          </a:p>
          <a:p>
            <a:r>
              <a:rPr lang="ru-RU" sz="3600" b="1" dirty="0">
                <a:latin typeface="Times New Roman" panose="02020603050405020304" pitchFamily="18" charset="0"/>
                <a:cs typeface="Times New Roman" panose="02020603050405020304" pitchFamily="18" charset="0"/>
              </a:rPr>
              <a:t>сотрудник Академии ФСО России</a:t>
            </a:r>
          </a:p>
          <a:p>
            <a:r>
              <a:rPr lang="ru-RU" sz="3600" b="1" dirty="0" smtClean="0">
                <a:latin typeface="Times New Roman" panose="02020603050405020304" pitchFamily="18" charset="0"/>
                <a:cs typeface="Times New Roman" panose="02020603050405020304" pitchFamily="18" charset="0"/>
              </a:rPr>
              <a:t>Носов </a:t>
            </a:r>
            <a:r>
              <a:rPr lang="ru-RU" sz="3600" b="1" dirty="0">
                <a:latin typeface="Times New Roman" panose="02020603050405020304" pitchFamily="18" charset="0"/>
                <a:cs typeface="Times New Roman" panose="02020603050405020304" pitchFamily="18" charset="0"/>
              </a:rPr>
              <a:t>М.В.</a:t>
            </a:r>
          </a:p>
        </p:txBody>
      </p:sp>
      <p:grpSp>
        <p:nvGrpSpPr>
          <p:cNvPr id="5" name="Группа 4"/>
          <p:cNvGrpSpPr/>
          <p:nvPr/>
        </p:nvGrpSpPr>
        <p:grpSpPr>
          <a:xfrm>
            <a:off x="-36513" y="0"/>
            <a:ext cx="611188" cy="6858000"/>
            <a:chOff x="-36513" y="0"/>
            <a:chExt cx="611188" cy="6858000"/>
          </a:xfrm>
        </p:grpSpPr>
        <p:grpSp>
          <p:nvGrpSpPr>
            <p:cNvPr id="6" name="Группа 14"/>
            <p:cNvGrpSpPr>
              <a:grpSpLocks/>
            </p:cNvGrpSpPr>
            <p:nvPr/>
          </p:nvGrpSpPr>
          <p:grpSpPr bwMode="auto">
            <a:xfrm>
              <a:off x="-36513" y="0"/>
              <a:ext cx="611188" cy="6858000"/>
              <a:chOff x="-36513" y="0"/>
              <a:chExt cx="611188" cy="6858001"/>
            </a:xfrm>
          </p:grpSpPr>
          <p:sp>
            <p:nvSpPr>
              <p:cNvPr id="8" name="Прямоугольник 7"/>
              <p:cNvSpPr/>
              <p:nvPr/>
            </p:nvSpPr>
            <p:spPr>
              <a:xfrm>
                <a:off x="142844" y="1"/>
                <a:ext cx="285752" cy="6858000"/>
              </a:xfrm>
              <a:prstGeom prst="rect">
                <a:avLst/>
              </a:prstGeom>
              <a:solidFill>
                <a:srgbClr val="0000FF"/>
              </a:solidFill>
              <a:ln>
                <a:noFill/>
              </a:ln>
              <a:effectLst>
                <a:innerShdw blurRad="63500" dist="50800">
                  <a:prstClr val="black">
                    <a:alpha val="50000"/>
                  </a:prstClr>
                </a:innerShdw>
              </a:effectLst>
              <a:scene3d>
                <a:camera prst="orthographicFront"/>
                <a:lightRig rig="sof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dirty="0"/>
              </a:p>
            </p:txBody>
          </p:sp>
          <p:sp>
            <p:nvSpPr>
              <p:cNvPr id="9" name="Прямоугольник 8"/>
              <p:cNvSpPr/>
              <p:nvPr/>
            </p:nvSpPr>
            <p:spPr>
              <a:xfrm>
                <a:off x="500034" y="1"/>
                <a:ext cx="71438" cy="6858000"/>
              </a:xfrm>
              <a:prstGeom prst="rect">
                <a:avLst/>
              </a:prstGeom>
              <a:solidFill>
                <a:srgbClr val="0000FF"/>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dirty="0"/>
              </a:p>
            </p:txBody>
          </p:sp>
          <p:sp>
            <p:nvSpPr>
              <p:cNvPr id="10" name="Прямоугольник 9"/>
              <p:cNvSpPr/>
              <p:nvPr/>
            </p:nvSpPr>
            <p:spPr>
              <a:xfrm>
                <a:off x="-32" y="1"/>
                <a:ext cx="71438" cy="6858000"/>
              </a:xfrm>
              <a:prstGeom prst="rect">
                <a:avLst/>
              </a:prstGeom>
              <a:solidFill>
                <a:srgbClr val="0000FF"/>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dirty="0"/>
              </a:p>
            </p:txBody>
          </p:sp>
          <p:sp>
            <p:nvSpPr>
              <p:cNvPr id="11" name="Прямоугольник 10"/>
              <p:cNvSpPr>
                <a:spLocks noChangeArrowheads="1"/>
              </p:cNvSpPr>
              <p:nvPr/>
            </p:nvSpPr>
            <p:spPr bwMode="auto">
              <a:xfrm>
                <a:off x="428625" y="0"/>
                <a:ext cx="71438" cy="6858001"/>
              </a:xfrm>
              <a:prstGeom prst="rect">
                <a:avLst/>
              </a:prstGeom>
              <a:solidFill>
                <a:schemeClr val="bg1"/>
              </a:solidFill>
              <a:ln w="25400" algn="ctr">
                <a:noFill/>
                <a:miter lim="800000"/>
                <a:headEnd/>
                <a:tailEnd/>
              </a:ln>
            </p:spPr>
            <p:txBody>
              <a:bodyPr anchor="ctr"/>
              <a:lstStyle/>
              <a:p>
                <a:pPr algn="ctr" eaLnBrk="1" fontAlgn="auto" hangingPunct="1">
                  <a:spcBef>
                    <a:spcPts val="0"/>
                  </a:spcBef>
                  <a:spcAft>
                    <a:spcPts val="0"/>
                  </a:spcAft>
                  <a:defRPr/>
                </a:pPr>
                <a:endParaRPr lang="ru-RU" dirty="0">
                  <a:solidFill>
                    <a:schemeClr val="lt1"/>
                  </a:solidFill>
                  <a:latin typeface="+mn-lt"/>
                </a:endParaRPr>
              </a:p>
            </p:txBody>
          </p:sp>
          <p:sp>
            <p:nvSpPr>
              <p:cNvPr id="12" name="Прямоугольник 11"/>
              <p:cNvSpPr>
                <a:spLocks noChangeArrowheads="1"/>
              </p:cNvSpPr>
              <p:nvPr/>
            </p:nvSpPr>
            <p:spPr bwMode="auto">
              <a:xfrm>
                <a:off x="71438" y="0"/>
                <a:ext cx="71437" cy="6858001"/>
              </a:xfrm>
              <a:prstGeom prst="rect">
                <a:avLst/>
              </a:prstGeom>
              <a:solidFill>
                <a:schemeClr val="bg1"/>
              </a:solidFill>
              <a:ln w="25400" algn="ctr">
                <a:noFill/>
                <a:miter lim="800000"/>
                <a:headEnd/>
                <a:tailEnd/>
              </a:ln>
            </p:spPr>
            <p:txBody>
              <a:bodyPr anchor="ctr"/>
              <a:lstStyle/>
              <a:p>
                <a:pPr algn="ctr" eaLnBrk="1" fontAlgn="auto" hangingPunct="1">
                  <a:spcBef>
                    <a:spcPts val="0"/>
                  </a:spcBef>
                  <a:spcAft>
                    <a:spcPts val="0"/>
                  </a:spcAft>
                  <a:defRPr/>
                </a:pPr>
                <a:endParaRPr lang="ru-RU" dirty="0">
                  <a:solidFill>
                    <a:schemeClr val="lt1"/>
                  </a:solidFill>
                  <a:latin typeface="+mn-lt"/>
                </a:endParaRPr>
              </a:p>
            </p:txBody>
          </p:sp>
          <p:pic>
            <p:nvPicPr>
              <p:cNvPr id="13" name="Picture 17" descr="DSCN0012 копия"/>
              <p:cNvPicPr>
                <a:picLocks noChangeAspect="1" noChangeArrowheads="1"/>
              </p:cNvPicPr>
              <p:nvPr/>
            </p:nvPicPr>
            <p:blipFill>
              <a:blip r:embed="rId3" cstate="print"/>
              <a:srcRect/>
              <a:stretch>
                <a:fillRect/>
              </a:stretch>
            </p:blipFill>
            <p:spPr bwMode="auto">
              <a:xfrm rot="323041">
                <a:off x="107950" y="6076950"/>
                <a:ext cx="342900" cy="592138"/>
              </a:xfrm>
              <a:prstGeom prst="rect">
                <a:avLst/>
              </a:prstGeom>
              <a:noFill/>
              <a:effectLst/>
              <a:scene3d>
                <a:camera prst="orthographicFront"/>
                <a:lightRig rig="flat" dir="t"/>
              </a:scene3d>
              <a:sp3d prstMaterial="powder"/>
            </p:spPr>
          </p:pic>
          <p:pic>
            <p:nvPicPr>
              <p:cNvPr id="14" name="Picture 18" descr="Логотип копия"/>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513" y="6654800"/>
                <a:ext cx="611188" cy="17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7" name="Рисунок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000" y="116632"/>
              <a:ext cx="432255" cy="608712"/>
            </a:xfrm>
            <a:prstGeom prst="rect">
              <a:avLst/>
            </a:prstGeom>
          </p:spPr>
        </p:pic>
      </p:grpSp>
    </p:spTree>
    <p:extLst>
      <p:ext uri="{BB962C8B-B14F-4D97-AF65-F5344CB8AC3E}">
        <p14:creationId xmlns:p14="http://schemas.microsoft.com/office/powerpoint/2010/main" val="4181770300"/>
      </p:ext>
    </p:extLst>
  </p:cSld>
  <p:clrMapOvr>
    <a:masterClrMapping/>
  </p:clrMapOvr>
  <p:transition spd="slow">
    <p:cove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816901EF-79C7-4F03-86F9-49598678C965}" type="slidenum">
              <a:rPr lang="ru-RU" smtClean="0"/>
              <a:pPr/>
              <a:t>10</a:t>
            </a:fld>
            <a:endParaRPr lang="ru-RU"/>
          </a:p>
        </p:txBody>
      </p:sp>
      <p:grpSp>
        <p:nvGrpSpPr>
          <p:cNvPr id="2" name="Группа 5"/>
          <p:cNvGrpSpPr/>
          <p:nvPr/>
        </p:nvGrpSpPr>
        <p:grpSpPr>
          <a:xfrm>
            <a:off x="-36513" y="0"/>
            <a:ext cx="611188" cy="6858000"/>
            <a:chOff x="-36513" y="0"/>
            <a:chExt cx="611188" cy="6858000"/>
          </a:xfrm>
        </p:grpSpPr>
        <p:grpSp>
          <p:nvGrpSpPr>
            <p:cNvPr id="3" name="Группа 14"/>
            <p:cNvGrpSpPr>
              <a:grpSpLocks/>
            </p:cNvGrpSpPr>
            <p:nvPr/>
          </p:nvGrpSpPr>
          <p:grpSpPr bwMode="auto">
            <a:xfrm>
              <a:off x="-36513" y="0"/>
              <a:ext cx="611188" cy="6858000"/>
              <a:chOff x="-36513" y="0"/>
              <a:chExt cx="611188" cy="6858001"/>
            </a:xfrm>
          </p:grpSpPr>
          <p:sp>
            <p:nvSpPr>
              <p:cNvPr id="9" name="Прямоугольник 8"/>
              <p:cNvSpPr/>
              <p:nvPr/>
            </p:nvSpPr>
            <p:spPr>
              <a:xfrm>
                <a:off x="142844" y="1"/>
                <a:ext cx="285752" cy="6858000"/>
              </a:xfrm>
              <a:prstGeom prst="rect">
                <a:avLst/>
              </a:prstGeom>
              <a:solidFill>
                <a:srgbClr val="0000FF"/>
              </a:solidFill>
              <a:ln>
                <a:noFill/>
              </a:ln>
              <a:effectLst>
                <a:innerShdw blurRad="63500" dist="50800">
                  <a:prstClr val="black">
                    <a:alpha val="50000"/>
                  </a:prstClr>
                </a:innerShdw>
              </a:effectLst>
              <a:scene3d>
                <a:camera prst="orthographicFront"/>
                <a:lightRig rig="sof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dirty="0"/>
              </a:p>
            </p:txBody>
          </p:sp>
          <p:sp>
            <p:nvSpPr>
              <p:cNvPr id="10" name="Прямоугольник 9"/>
              <p:cNvSpPr/>
              <p:nvPr/>
            </p:nvSpPr>
            <p:spPr>
              <a:xfrm>
                <a:off x="500034" y="1"/>
                <a:ext cx="71438" cy="6858000"/>
              </a:xfrm>
              <a:prstGeom prst="rect">
                <a:avLst/>
              </a:prstGeom>
              <a:solidFill>
                <a:srgbClr val="0000FF"/>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dirty="0"/>
              </a:p>
            </p:txBody>
          </p:sp>
          <p:sp>
            <p:nvSpPr>
              <p:cNvPr id="11" name="Прямоугольник 10"/>
              <p:cNvSpPr/>
              <p:nvPr/>
            </p:nvSpPr>
            <p:spPr>
              <a:xfrm>
                <a:off x="-32" y="1"/>
                <a:ext cx="71438" cy="6858000"/>
              </a:xfrm>
              <a:prstGeom prst="rect">
                <a:avLst/>
              </a:prstGeom>
              <a:solidFill>
                <a:srgbClr val="0000FF"/>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dirty="0"/>
              </a:p>
            </p:txBody>
          </p:sp>
          <p:sp>
            <p:nvSpPr>
              <p:cNvPr id="12" name="Прямоугольник 11"/>
              <p:cNvSpPr>
                <a:spLocks noChangeArrowheads="1"/>
              </p:cNvSpPr>
              <p:nvPr/>
            </p:nvSpPr>
            <p:spPr bwMode="auto">
              <a:xfrm>
                <a:off x="428625" y="0"/>
                <a:ext cx="71438" cy="6858001"/>
              </a:xfrm>
              <a:prstGeom prst="rect">
                <a:avLst/>
              </a:prstGeom>
              <a:solidFill>
                <a:schemeClr val="bg1"/>
              </a:solidFill>
              <a:ln w="25400" algn="ctr">
                <a:noFill/>
                <a:miter lim="800000"/>
                <a:headEnd/>
                <a:tailEnd/>
              </a:ln>
            </p:spPr>
            <p:txBody>
              <a:bodyPr anchor="ctr"/>
              <a:lstStyle/>
              <a:p>
                <a:pPr algn="ctr" eaLnBrk="1" fontAlgn="auto" hangingPunct="1">
                  <a:spcBef>
                    <a:spcPts val="0"/>
                  </a:spcBef>
                  <a:spcAft>
                    <a:spcPts val="0"/>
                  </a:spcAft>
                  <a:defRPr/>
                </a:pPr>
                <a:endParaRPr lang="ru-RU" dirty="0">
                  <a:solidFill>
                    <a:schemeClr val="lt1"/>
                  </a:solidFill>
                  <a:latin typeface="+mn-lt"/>
                </a:endParaRPr>
              </a:p>
            </p:txBody>
          </p:sp>
          <p:sp>
            <p:nvSpPr>
              <p:cNvPr id="13" name="Прямоугольник 12"/>
              <p:cNvSpPr>
                <a:spLocks noChangeArrowheads="1"/>
              </p:cNvSpPr>
              <p:nvPr/>
            </p:nvSpPr>
            <p:spPr bwMode="auto">
              <a:xfrm>
                <a:off x="71438" y="0"/>
                <a:ext cx="71437" cy="6858001"/>
              </a:xfrm>
              <a:prstGeom prst="rect">
                <a:avLst/>
              </a:prstGeom>
              <a:solidFill>
                <a:schemeClr val="bg1"/>
              </a:solidFill>
              <a:ln w="25400" algn="ctr">
                <a:noFill/>
                <a:miter lim="800000"/>
                <a:headEnd/>
                <a:tailEnd/>
              </a:ln>
            </p:spPr>
            <p:txBody>
              <a:bodyPr anchor="ctr"/>
              <a:lstStyle/>
              <a:p>
                <a:pPr algn="ctr" eaLnBrk="1" fontAlgn="auto" hangingPunct="1">
                  <a:spcBef>
                    <a:spcPts val="0"/>
                  </a:spcBef>
                  <a:spcAft>
                    <a:spcPts val="0"/>
                  </a:spcAft>
                  <a:defRPr/>
                </a:pPr>
                <a:endParaRPr lang="ru-RU" dirty="0">
                  <a:solidFill>
                    <a:schemeClr val="lt1"/>
                  </a:solidFill>
                  <a:latin typeface="+mn-lt"/>
                </a:endParaRPr>
              </a:p>
            </p:txBody>
          </p:sp>
          <p:pic>
            <p:nvPicPr>
              <p:cNvPr id="14" name="Picture 17" descr="DSCN0012 копия"/>
              <p:cNvPicPr>
                <a:picLocks noChangeAspect="1" noChangeArrowheads="1"/>
              </p:cNvPicPr>
              <p:nvPr/>
            </p:nvPicPr>
            <p:blipFill>
              <a:blip r:embed="rId2" cstate="print"/>
              <a:srcRect/>
              <a:stretch>
                <a:fillRect/>
              </a:stretch>
            </p:blipFill>
            <p:spPr bwMode="auto">
              <a:xfrm rot="323041">
                <a:off x="107950" y="6076950"/>
                <a:ext cx="342900" cy="592138"/>
              </a:xfrm>
              <a:prstGeom prst="rect">
                <a:avLst/>
              </a:prstGeom>
              <a:noFill/>
              <a:effectLst/>
              <a:scene3d>
                <a:camera prst="orthographicFront"/>
                <a:lightRig rig="flat" dir="t"/>
              </a:scene3d>
              <a:sp3d prstMaterial="powder"/>
            </p:spPr>
          </p:pic>
          <p:pic>
            <p:nvPicPr>
              <p:cNvPr id="15" name="Picture 18" descr="Логотип копия"/>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513" y="6654800"/>
                <a:ext cx="611188" cy="17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8" name="Рисунок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000" y="116632"/>
              <a:ext cx="432255" cy="608712"/>
            </a:xfrm>
            <a:prstGeom prst="rect">
              <a:avLst/>
            </a:prstGeom>
          </p:spPr>
        </p:pic>
      </p:grpSp>
      <p:sp>
        <p:nvSpPr>
          <p:cNvPr id="6" name="Прямоугольник 5"/>
          <p:cNvSpPr/>
          <p:nvPr/>
        </p:nvSpPr>
        <p:spPr>
          <a:xfrm>
            <a:off x="571472" y="1213852"/>
            <a:ext cx="11549119" cy="2862322"/>
          </a:xfrm>
          <a:prstGeom prst="rect">
            <a:avLst/>
          </a:prstGeom>
        </p:spPr>
        <p:txBody>
          <a:bodyPr wrap="square">
            <a:spAutoFit/>
          </a:bodyPr>
          <a:lstStyle/>
          <a:p>
            <a:pPr marL="285750" indent="-285750">
              <a:buFont typeface="Arial" panose="020B0604020202020204" pitchFamily="34" charset="0"/>
              <a:buChar char="•"/>
            </a:pPr>
            <a:r>
              <a:rPr lang="ru-RU" sz="3600" dirty="0">
                <a:latin typeface="Times New Roman" panose="02020603050405020304" pitchFamily="18" charset="0"/>
                <a:cs typeface="Times New Roman" panose="02020603050405020304" pitchFamily="18" charset="0"/>
              </a:rPr>
              <a:t>широкополосный доступ в Интернет; различные компьютерные сети; </a:t>
            </a:r>
            <a:r>
              <a:rPr lang="ru-RU" sz="3600" i="1" dirty="0" err="1">
                <a:latin typeface="Times New Roman" panose="02020603050405020304" pitchFamily="18" charset="0"/>
                <a:cs typeface="Times New Roman" panose="02020603050405020304" pitchFamily="18" charset="0"/>
              </a:rPr>
              <a:t>VoIP</a:t>
            </a:r>
            <a:r>
              <a:rPr lang="ru-RU" sz="3600" dirty="0">
                <a:latin typeface="Times New Roman" panose="02020603050405020304" pitchFamily="18" charset="0"/>
                <a:cs typeface="Times New Roman" panose="02020603050405020304" pitchFamily="18" charset="0"/>
              </a:rPr>
              <a:t> – </a:t>
            </a:r>
            <a:r>
              <a:rPr lang="ru-RU" sz="3600" i="1" dirty="0">
                <a:latin typeface="Times New Roman" panose="02020603050405020304" pitchFamily="18" charset="0"/>
                <a:cs typeface="Times New Roman" panose="02020603050405020304" pitchFamily="18" charset="0"/>
              </a:rPr>
              <a:t>IP</a:t>
            </a:r>
            <a:r>
              <a:rPr lang="ru-RU" sz="3600" dirty="0">
                <a:latin typeface="Times New Roman" panose="02020603050405020304" pitchFamily="18" charset="0"/>
                <a:cs typeface="Times New Roman" panose="02020603050405020304" pitchFamily="18" charset="0"/>
              </a:rPr>
              <a:t>-телефония; высокоскоростная передача мультимедиа; различные виды организации видеонаблюдения; реализация систем безопасности и мониторинга.</a:t>
            </a:r>
          </a:p>
        </p:txBody>
      </p:sp>
      <p:sp>
        <p:nvSpPr>
          <p:cNvPr id="7" name="Прямоугольник 6"/>
          <p:cNvSpPr/>
          <p:nvPr/>
        </p:nvSpPr>
        <p:spPr>
          <a:xfrm>
            <a:off x="642880" y="77517"/>
            <a:ext cx="11299508" cy="1200329"/>
          </a:xfrm>
          <a:prstGeom prst="rect">
            <a:avLst/>
          </a:prstGeom>
        </p:spPr>
        <p:txBody>
          <a:bodyPr wrap="square">
            <a:spAutoFit/>
          </a:bodyPr>
          <a:lstStyle/>
          <a:p>
            <a:r>
              <a:rPr lang="ru-RU" sz="3600" dirty="0">
                <a:latin typeface="Times New Roman" panose="02020603050405020304" pitchFamily="18" charset="0"/>
                <a:cs typeface="Times New Roman" panose="02020603050405020304" pitchFamily="18" charset="0"/>
              </a:rPr>
              <a:t>Говоря о сферах применения </a:t>
            </a:r>
            <a:r>
              <a:rPr lang="ru-RU" sz="3600" i="1" dirty="0">
                <a:latin typeface="Times New Roman" panose="02020603050405020304" pitchFamily="18" charset="0"/>
                <a:cs typeface="Times New Roman" panose="02020603050405020304" pitchFamily="18" charset="0"/>
              </a:rPr>
              <a:t>PLC</a:t>
            </a:r>
            <a:r>
              <a:rPr lang="ru-RU" sz="3600" dirty="0">
                <a:latin typeface="Times New Roman" panose="02020603050405020304" pitchFamily="18" charset="0"/>
                <a:cs typeface="Times New Roman" panose="02020603050405020304" pitchFamily="18" charset="0"/>
              </a:rPr>
              <a:t>-технологий можно перечислить следующие из них: </a:t>
            </a:r>
            <a:endParaRPr lang="ru-RU" sz="3600" dirty="0"/>
          </a:p>
        </p:txBody>
      </p:sp>
      <p:sp>
        <p:nvSpPr>
          <p:cNvPr id="17" name="AutoShape 2" descr="https://russianelectronics.ru/wp-content/uploads/2018/05/ris1-1.gif"/>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4099" name="Picture 3"/>
          <p:cNvPicPr>
            <a:picLocks noChangeAspect="1" noChangeArrowheads="1"/>
          </p:cNvPicPr>
          <p:nvPr/>
        </p:nvPicPr>
        <p:blipFill>
          <a:blip r:embed="rId5">
            <a:extLst>
              <a:ext uri="{BEBA8EAE-BF5A-486C-A8C5-ECC9F3942E4B}">
                <a14:imgProps xmlns:a14="http://schemas.microsoft.com/office/drawing/2010/main">
                  <a14:imgLayer r:embed="rId6">
                    <a14:imgEffect>
                      <a14:sharpenSoften amount="500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6747061" y="3728082"/>
            <a:ext cx="5195327" cy="24665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Прямоугольник 18"/>
          <p:cNvSpPr/>
          <p:nvPr/>
        </p:nvSpPr>
        <p:spPr>
          <a:xfrm>
            <a:off x="7648160" y="6231138"/>
            <a:ext cx="3132652" cy="307777"/>
          </a:xfrm>
          <a:prstGeom prst="rect">
            <a:avLst/>
          </a:prstGeom>
        </p:spPr>
        <p:txBody>
          <a:bodyPr wrap="none">
            <a:spAutoFit/>
          </a:bodyPr>
          <a:lstStyle/>
          <a:p>
            <a:r>
              <a:rPr lang="ru-RU" sz="1400" dirty="0">
                <a:latin typeface="Times New Roman" panose="02020603050405020304" pitchFamily="18" charset="0"/>
                <a:cs typeface="Times New Roman" panose="02020603050405020304" pitchFamily="18" charset="0"/>
              </a:rPr>
              <a:t>Рис. 5. – Применение </a:t>
            </a:r>
            <a:r>
              <a:rPr lang="en-US" sz="1400" dirty="0">
                <a:latin typeface="Times New Roman" panose="02020603050405020304" pitchFamily="18" charset="0"/>
                <a:cs typeface="Times New Roman" panose="02020603050405020304" pitchFamily="18" charset="0"/>
              </a:rPr>
              <a:t>PLC</a:t>
            </a:r>
            <a:r>
              <a:rPr lang="ru-RU" sz="1400" dirty="0">
                <a:latin typeface="Times New Roman" panose="02020603050405020304" pitchFamily="18" charset="0"/>
                <a:cs typeface="Times New Roman" panose="02020603050405020304" pitchFamily="18" charset="0"/>
              </a:rPr>
              <a:t> технологии</a:t>
            </a:r>
          </a:p>
        </p:txBody>
      </p:sp>
      <p:pic>
        <p:nvPicPr>
          <p:cNvPr id="4098" name="Picture 2" descr="https://i.gifer.com/PfAV.gif"/>
          <p:cNvPicPr>
            <a:picLocks noChangeAspect="1" noChangeArrowheads="1" noCrop="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558716" y="4056513"/>
            <a:ext cx="4386757" cy="2467024"/>
          </a:xfrm>
          <a:prstGeom prst="rect">
            <a:avLst/>
          </a:prstGeom>
          <a:noFill/>
          <a:extLst>
            <a:ext uri="{909E8E84-426E-40DD-AFC4-6F175D3DCCD1}">
              <a14:hiddenFill xmlns:a14="http://schemas.microsoft.com/office/drawing/2010/main">
                <a:solidFill>
                  <a:srgbClr val="FFFFFF"/>
                </a:solidFill>
              </a14:hiddenFill>
            </a:ext>
          </a:extLst>
        </p:spPr>
      </p:pic>
      <p:sp>
        <p:nvSpPr>
          <p:cNvPr id="23" name="Прямоугольник 22"/>
          <p:cNvSpPr/>
          <p:nvPr/>
        </p:nvSpPr>
        <p:spPr>
          <a:xfrm>
            <a:off x="1333773" y="6539180"/>
            <a:ext cx="4105868" cy="307777"/>
          </a:xfrm>
          <a:prstGeom prst="rect">
            <a:avLst/>
          </a:prstGeom>
        </p:spPr>
        <p:txBody>
          <a:bodyPr wrap="none">
            <a:spAutoFit/>
          </a:bodyPr>
          <a:lstStyle/>
          <a:p>
            <a:r>
              <a:rPr lang="ru-RU" sz="1400" dirty="0">
                <a:latin typeface="Times New Roman" panose="02020603050405020304" pitchFamily="18" charset="0"/>
                <a:cs typeface="Times New Roman" panose="02020603050405020304" pitchFamily="18" charset="0"/>
              </a:rPr>
              <a:t>Рис. 5.1. – Прохождение сигнала в </a:t>
            </a:r>
            <a:r>
              <a:rPr lang="en-US" sz="1400" dirty="0">
                <a:latin typeface="Times New Roman" panose="02020603050405020304" pitchFamily="18" charset="0"/>
                <a:cs typeface="Times New Roman" panose="02020603050405020304" pitchFamily="18" charset="0"/>
              </a:rPr>
              <a:t>PLC</a:t>
            </a:r>
            <a:r>
              <a:rPr lang="ru-RU" sz="1400" dirty="0">
                <a:latin typeface="Times New Roman" panose="02020603050405020304" pitchFamily="18" charset="0"/>
                <a:cs typeface="Times New Roman" panose="02020603050405020304" pitchFamily="18" charset="0"/>
              </a:rPr>
              <a:t> технологии</a:t>
            </a:r>
          </a:p>
        </p:txBody>
      </p:sp>
    </p:spTree>
    <p:extLst>
      <p:ext uri="{BB962C8B-B14F-4D97-AF65-F5344CB8AC3E}">
        <p14:creationId xmlns:p14="http://schemas.microsoft.com/office/powerpoint/2010/main" val="3814705243"/>
      </p:ext>
    </p:extLst>
  </p:cSld>
  <p:clrMapOvr>
    <a:masterClrMapping/>
  </p:clrMapOvr>
  <p:transition spd="slow">
    <p:cove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816901EF-79C7-4F03-86F9-49598678C965}" type="slidenum">
              <a:rPr lang="ru-RU" smtClean="0"/>
              <a:pPr/>
              <a:t>11</a:t>
            </a:fld>
            <a:endParaRPr lang="ru-RU"/>
          </a:p>
        </p:txBody>
      </p:sp>
      <p:grpSp>
        <p:nvGrpSpPr>
          <p:cNvPr id="2" name="Группа 5"/>
          <p:cNvGrpSpPr/>
          <p:nvPr/>
        </p:nvGrpSpPr>
        <p:grpSpPr>
          <a:xfrm>
            <a:off x="-36513" y="0"/>
            <a:ext cx="611188" cy="6858000"/>
            <a:chOff x="-36513" y="0"/>
            <a:chExt cx="611188" cy="6858000"/>
          </a:xfrm>
        </p:grpSpPr>
        <p:grpSp>
          <p:nvGrpSpPr>
            <p:cNvPr id="3" name="Группа 14"/>
            <p:cNvGrpSpPr>
              <a:grpSpLocks/>
            </p:cNvGrpSpPr>
            <p:nvPr/>
          </p:nvGrpSpPr>
          <p:grpSpPr bwMode="auto">
            <a:xfrm>
              <a:off x="-36513" y="0"/>
              <a:ext cx="611188" cy="6858000"/>
              <a:chOff x="-36513" y="0"/>
              <a:chExt cx="611188" cy="6858001"/>
            </a:xfrm>
          </p:grpSpPr>
          <p:sp>
            <p:nvSpPr>
              <p:cNvPr id="9" name="Прямоугольник 8"/>
              <p:cNvSpPr/>
              <p:nvPr/>
            </p:nvSpPr>
            <p:spPr>
              <a:xfrm>
                <a:off x="142844" y="1"/>
                <a:ext cx="285752" cy="6858000"/>
              </a:xfrm>
              <a:prstGeom prst="rect">
                <a:avLst/>
              </a:prstGeom>
              <a:solidFill>
                <a:srgbClr val="0000FF"/>
              </a:solidFill>
              <a:ln>
                <a:noFill/>
              </a:ln>
              <a:effectLst>
                <a:innerShdw blurRad="63500" dist="50800">
                  <a:prstClr val="black">
                    <a:alpha val="50000"/>
                  </a:prstClr>
                </a:innerShdw>
              </a:effectLst>
              <a:scene3d>
                <a:camera prst="orthographicFront"/>
                <a:lightRig rig="sof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dirty="0"/>
              </a:p>
            </p:txBody>
          </p:sp>
          <p:sp>
            <p:nvSpPr>
              <p:cNvPr id="10" name="Прямоугольник 9"/>
              <p:cNvSpPr/>
              <p:nvPr/>
            </p:nvSpPr>
            <p:spPr>
              <a:xfrm>
                <a:off x="500034" y="1"/>
                <a:ext cx="71438" cy="6858000"/>
              </a:xfrm>
              <a:prstGeom prst="rect">
                <a:avLst/>
              </a:prstGeom>
              <a:solidFill>
                <a:srgbClr val="0000FF"/>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dirty="0"/>
              </a:p>
            </p:txBody>
          </p:sp>
          <p:sp>
            <p:nvSpPr>
              <p:cNvPr id="11" name="Прямоугольник 10"/>
              <p:cNvSpPr/>
              <p:nvPr/>
            </p:nvSpPr>
            <p:spPr>
              <a:xfrm>
                <a:off x="-32" y="1"/>
                <a:ext cx="71438" cy="6858000"/>
              </a:xfrm>
              <a:prstGeom prst="rect">
                <a:avLst/>
              </a:prstGeom>
              <a:solidFill>
                <a:srgbClr val="0000FF"/>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dirty="0"/>
              </a:p>
            </p:txBody>
          </p:sp>
          <p:sp>
            <p:nvSpPr>
              <p:cNvPr id="12" name="Прямоугольник 11"/>
              <p:cNvSpPr>
                <a:spLocks noChangeArrowheads="1"/>
              </p:cNvSpPr>
              <p:nvPr/>
            </p:nvSpPr>
            <p:spPr bwMode="auto">
              <a:xfrm>
                <a:off x="428625" y="0"/>
                <a:ext cx="71438" cy="6858001"/>
              </a:xfrm>
              <a:prstGeom prst="rect">
                <a:avLst/>
              </a:prstGeom>
              <a:solidFill>
                <a:schemeClr val="bg1"/>
              </a:solidFill>
              <a:ln w="25400" algn="ctr">
                <a:noFill/>
                <a:miter lim="800000"/>
                <a:headEnd/>
                <a:tailEnd/>
              </a:ln>
            </p:spPr>
            <p:txBody>
              <a:bodyPr anchor="ctr"/>
              <a:lstStyle/>
              <a:p>
                <a:pPr algn="ctr" eaLnBrk="1" fontAlgn="auto" hangingPunct="1">
                  <a:spcBef>
                    <a:spcPts val="0"/>
                  </a:spcBef>
                  <a:spcAft>
                    <a:spcPts val="0"/>
                  </a:spcAft>
                  <a:defRPr/>
                </a:pPr>
                <a:endParaRPr lang="ru-RU" dirty="0">
                  <a:solidFill>
                    <a:schemeClr val="lt1"/>
                  </a:solidFill>
                  <a:latin typeface="+mn-lt"/>
                </a:endParaRPr>
              </a:p>
            </p:txBody>
          </p:sp>
          <p:sp>
            <p:nvSpPr>
              <p:cNvPr id="13" name="Прямоугольник 12"/>
              <p:cNvSpPr>
                <a:spLocks noChangeArrowheads="1"/>
              </p:cNvSpPr>
              <p:nvPr/>
            </p:nvSpPr>
            <p:spPr bwMode="auto">
              <a:xfrm>
                <a:off x="71438" y="0"/>
                <a:ext cx="71437" cy="6858001"/>
              </a:xfrm>
              <a:prstGeom prst="rect">
                <a:avLst/>
              </a:prstGeom>
              <a:solidFill>
                <a:schemeClr val="bg1"/>
              </a:solidFill>
              <a:ln w="25400" algn="ctr">
                <a:noFill/>
                <a:miter lim="800000"/>
                <a:headEnd/>
                <a:tailEnd/>
              </a:ln>
            </p:spPr>
            <p:txBody>
              <a:bodyPr anchor="ctr"/>
              <a:lstStyle/>
              <a:p>
                <a:pPr algn="ctr" eaLnBrk="1" fontAlgn="auto" hangingPunct="1">
                  <a:spcBef>
                    <a:spcPts val="0"/>
                  </a:spcBef>
                  <a:spcAft>
                    <a:spcPts val="0"/>
                  </a:spcAft>
                  <a:defRPr/>
                </a:pPr>
                <a:endParaRPr lang="ru-RU" dirty="0">
                  <a:solidFill>
                    <a:schemeClr val="lt1"/>
                  </a:solidFill>
                  <a:latin typeface="+mn-lt"/>
                </a:endParaRPr>
              </a:p>
            </p:txBody>
          </p:sp>
          <p:pic>
            <p:nvPicPr>
              <p:cNvPr id="14" name="Picture 17" descr="DSCN0012 копия"/>
              <p:cNvPicPr>
                <a:picLocks noChangeAspect="1" noChangeArrowheads="1"/>
              </p:cNvPicPr>
              <p:nvPr/>
            </p:nvPicPr>
            <p:blipFill>
              <a:blip r:embed="rId2" cstate="print"/>
              <a:srcRect/>
              <a:stretch>
                <a:fillRect/>
              </a:stretch>
            </p:blipFill>
            <p:spPr bwMode="auto">
              <a:xfrm rot="323041">
                <a:off x="107950" y="6076950"/>
                <a:ext cx="342900" cy="592138"/>
              </a:xfrm>
              <a:prstGeom prst="rect">
                <a:avLst/>
              </a:prstGeom>
              <a:noFill/>
              <a:effectLst/>
              <a:scene3d>
                <a:camera prst="orthographicFront"/>
                <a:lightRig rig="flat" dir="t"/>
              </a:scene3d>
              <a:sp3d prstMaterial="powder"/>
            </p:spPr>
          </p:pic>
          <p:pic>
            <p:nvPicPr>
              <p:cNvPr id="15" name="Picture 18" descr="Логотип копия"/>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513" y="6654800"/>
                <a:ext cx="611188" cy="17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8" name="Рисунок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000" y="116632"/>
              <a:ext cx="432255" cy="608712"/>
            </a:xfrm>
            <a:prstGeom prst="rect">
              <a:avLst/>
            </a:prstGeom>
          </p:spPr>
        </p:pic>
      </p:grpSp>
      <p:sp>
        <p:nvSpPr>
          <p:cNvPr id="17" name="AutoShape 2" descr="https://russianelectronics.ru/wp-content/uploads/2018/05/ris1-1.gif"/>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8" name="Прямоугольник 17"/>
          <p:cNvSpPr/>
          <p:nvPr/>
        </p:nvSpPr>
        <p:spPr>
          <a:xfrm>
            <a:off x="642880" y="168275"/>
            <a:ext cx="11549119" cy="3416320"/>
          </a:xfrm>
          <a:prstGeom prst="rect">
            <a:avLst/>
          </a:prstGeom>
        </p:spPr>
        <p:txBody>
          <a:bodyPr wrap="square">
            <a:spAutoFit/>
          </a:bodyPr>
          <a:lstStyle/>
          <a:p>
            <a:r>
              <a:rPr lang="ru-RU" sz="3600" dirty="0">
                <a:latin typeface="Times New Roman" panose="02020603050405020304" pitchFamily="18" charset="0"/>
                <a:cs typeface="Times New Roman" panose="02020603050405020304" pitchFamily="18" charset="0"/>
              </a:rPr>
              <a:t>В основе технологии  </a:t>
            </a:r>
            <a:r>
              <a:rPr lang="ru-RU" sz="3600" i="1" dirty="0">
                <a:latin typeface="Times New Roman" panose="02020603050405020304" pitchFamily="18" charset="0"/>
                <a:cs typeface="Times New Roman" panose="02020603050405020304" pitchFamily="18" charset="0"/>
              </a:rPr>
              <a:t>PLC</a:t>
            </a:r>
            <a:r>
              <a:rPr lang="ru-RU" sz="3600" dirty="0">
                <a:latin typeface="Times New Roman" panose="02020603050405020304" pitchFamily="18" charset="0"/>
                <a:cs typeface="Times New Roman" panose="02020603050405020304" pitchFamily="18" charset="0"/>
              </a:rPr>
              <a:t>  заложена возможность реализации принципа множественного доступа «точка - </a:t>
            </a:r>
            <a:r>
              <a:rPr lang="ru-RU" sz="3600" dirty="0" err="1">
                <a:latin typeface="Times New Roman" panose="02020603050405020304" pitchFamily="18" charset="0"/>
                <a:cs typeface="Times New Roman" panose="02020603050405020304" pitchFamily="18" charset="0"/>
              </a:rPr>
              <a:t>многоточка</a:t>
            </a:r>
            <a:r>
              <a:rPr lang="ru-RU" sz="3600" dirty="0">
                <a:latin typeface="Times New Roman" panose="02020603050405020304" pitchFamily="18" charset="0"/>
                <a:cs typeface="Times New Roman" panose="02020603050405020304" pitchFamily="18" charset="0"/>
              </a:rPr>
              <a:t>». Трансформаторная подстанция, которая расположена локально на объекте поставляет определенному числу зданий электроэнергию и обеспечивает пользователей мультимедийными услугами.</a:t>
            </a:r>
          </a:p>
        </p:txBody>
      </p:sp>
      <p:pic>
        <p:nvPicPr>
          <p:cNvPr id="4100" name="Picture 4"/>
          <p:cNvPicPr>
            <a:picLocks noChangeAspect="1" noChangeArrowheads="1"/>
          </p:cNvPicPr>
          <p:nvPr/>
        </p:nvPicPr>
        <p:blipFill rotWithShape="1">
          <a:blip r:embed="rId5">
            <a:extLst>
              <a:ext uri="{BEBA8EAE-BF5A-486C-A8C5-ECC9F3942E4B}">
                <a14:imgProps xmlns:a14="http://schemas.microsoft.com/office/drawing/2010/main">
                  <a14:imgLayer r:embed="rId6">
                    <a14:imgEffect>
                      <a14:sharpenSoften amount="50000"/>
                    </a14:imgEffect>
                    <a14:imgEffect>
                      <a14:saturation sat="400000"/>
                    </a14:imgEffect>
                  </a14:imgLayer>
                </a14:imgProps>
              </a:ext>
              <a:ext uri="{28A0092B-C50C-407E-A947-70E740481C1C}">
                <a14:useLocalDpi xmlns:a14="http://schemas.microsoft.com/office/drawing/2010/main" val="0"/>
              </a:ext>
            </a:extLst>
          </a:blip>
          <a:srcRect l="1718" t="28136" r="5052" b="15250"/>
          <a:stretch/>
        </p:blipFill>
        <p:spPr bwMode="auto">
          <a:xfrm>
            <a:off x="1164034" y="3522316"/>
            <a:ext cx="5725913" cy="26043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Прямоугольник 21"/>
          <p:cNvSpPr/>
          <p:nvPr/>
        </p:nvSpPr>
        <p:spPr>
          <a:xfrm>
            <a:off x="1614908" y="6328667"/>
            <a:ext cx="4456413" cy="307777"/>
          </a:xfrm>
          <a:prstGeom prst="rect">
            <a:avLst/>
          </a:prstGeom>
        </p:spPr>
        <p:txBody>
          <a:bodyPr wrap="none">
            <a:spAutoFit/>
          </a:bodyPr>
          <a:lstStyle/>
          <a:p>
            <a:r>
              <a:rPr lang="ru-RU" sz="1400" dirty="0">
                <a:latin typeface="Times New Roman" panose="02020603050405020304" pitchFamily="18" charset="0"/>
                <a:cs typeface="Times New Roman" panose="02020603050405020304" pitchFamily="18" charset="0"/>
              </a:rPr>
              <a:t>Рис. 6. – Множественный доступ «точка - </a:t>
            </a:r>
            <a:r>
              <a:rPr lang="ru-RU" sz="1400" dirty="0" err="1">
                <a:latin typeface="Times New Roman" panose="02020603050405020304" pitchFamily="18" charset="0"/>
                <a:cs typeface="Times New Roman" panose="02020603050405020304" pitchFamily="18" charset="0"/>
              </a:rPr>
              <a:t>многоточка</a:t>
            </a:r>
            <a:r>
              <a:rPr lang="ru-RU" sz="1400" dirty="0">
                <a:latin typeface="Times New Roman" panose="02020603050405020304" pitchFamily="18" charset="0"/>
                <a:cs typeface="Times New Roman" panose="02020603050405020304" pitchFamily="18" charset="0"/>
              </a:rPr>
              <a:t>»</a:t>
            </a:r>
          </a:p>
        </p:txBody>
      </p:sp>
      <p:pic>
        <p:nvPicPr>
          <p:cNvPr id="5122" name="Picture 2" descr="https://i.stack.imgur.com/ZKTw4.gif"/>
          <p:cNvPicPr>
            <a:picLocks noChangeAspect="1" noChangeArrowheads="1" noCrop="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494388" y="3665335"/>
            <a:ext cx="4093169" cy="2461378"/>
          </a:xfrm>
          <a:prstGeom prst="rect">
            <a:avLst/>
          </a:prstGeom>
          <a:noFill/>
          <a:extLst>
            <a:ext uri="{909E8E84-426E-40DD-AFC4-6F175D3DCCD1}">
              <a14:hiddenFill xmlns:a14="http://schemas.microsoft.com/office/drawing/2010/main">
                <a:solidFill>
                  <a:srgbClr val="FFFFFF"/>
                </a:solidFill>
              </a14:hiddenFill>
            </a:ext>
          </a:extLst>
        </p:spPr>
      </p:pic>
      <p:sp>
        <p:nvSpPr>
          <p:cNvPr id="23" name="Прямоугольник 22"/>
          <p:cNvSpPr/>
          <p:nvPr/>
        </p:nvSpPr>
        <p:spPr>
          <a:xfrm>
            <a:off x="7691227" y="6385026"/>
            <a:ext cx="3545138" cy="307777"/>
          </a:xfrm>
          <a:prstGeom prst="rect">
            <a:avLst/>
          </a:prstGeom>
        </p:spPr>
        <p:txBody>
          <a:bodyPr wrap="none">
            <a:spAutoFit/>
          </a:bodyPr>
          <a:lstStyle/>
          <a:p>
            <a:r>
              <a:rPr lang="ru-RU" sz="1400" dirty="0">
                <a:latin typeface="Times New Roman" panose="02020603050405020304" pitchFamily="18" charset="0"/>
                <a:cs typeface="Times New Roman" panose="02020603050405020304" pitchFamily="18" charset="0"/>
              </a:rPr>
              <a:t>Рис. 6.1. – Диаграмма прохождения сигнала</a:t>
            </a:r>
          </a:p>
        </p:txBody>
      </p:sp>
    </p:spTree>
    <p:extLst>
      <p:ext uri="{BB962C8B-B14F-4D97-AF65-F5344CB8AC3E}">
        <p14:creationId xmlns:p14="http://schemas.microsoft.com/office/powerpoint/2010/main" val="4161446734"/>
      </p:ext>
    </p:extLst>
  </p:cSld>
  <p:clrMapOvr>
    <a:masterClrMapping/>
  </p:clrMapOvr>
  <p:transition spd="slow">
    <p:cove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816901EF-79C7-4F03-86F9-49598678C965}" type="slidenum">
              <a:rPr lang="ru-RU" smtClean="0"/>
              <a:pPr/>
              <a:t>12</a:t>
            </a:fld>
            <a:endParaRPr lang="ru-RU"/>
          </a:p>
        </p:txBody>
      </p:sp>
      <p:grpSp>
        <p:nvGrpSpPr>
          <p:cNvPr id="2" name="Группа 5"/>
          <p:cNvGrpSpPr/>
          <p:nvPr/>
        </p:nvGrpSpPr>
        <p:grpSpPr>
          <a:xfrm>
            <a:off x="-36513" y="0"/>
            <a:ext cx="611188" cy="6858000"/>
            <a:chOff x="-36513" y="0"/>
            <a:chExt cx="611188" cy="6858000"/>
          </a:xfrm>
        </p:grpSpPr>
        <p:grpSp>
          <p:nvGrpSpPr>
            <p:cNvPr id="3" name="Группа 14"/>
            <p:cNvGrpSpPr>
              <a:grpSpLocks/>
            </p:cNvGrpSpPr>
            <p:nvPr/>
          </p:nvGrpSpPr>
          <p:grpSpPr bwMode="auto">
            <a:xfrm>
              <a:off x="-36513" y="0"/>
              <a:ext cx="611188" cy="6858000"/>
              <a:chOff x="-36513" y="0"/>
              <a:chExt cx="611188" cy="6858001"/>
            </a:xfrm>
          </p:grpSpPr>
          <p:sp>
            <p:nvSpPr>
              <p:cNvPr id="9" name="Прямоугольник 8"/>
              <p:cNvSpPr/>
              <p:nvPr/>
            </p:nvSpPr>
            <p:spPr>
              <a:xfrm>
                <a:off x="142844" y="1"/>
                <a:ext cx="285752" cy="6858000"/>
              </a:xfrm>
              <a:prstGeom prst="rect">
                <a:avLst/>
              </a:prstGeom>
              <a:solidFill>
                <a:srgbClr val="0000FF"/>
              </a:solidFill>
              <a:ln>
                <a:noFill/>
              </a:ln>
              <a:effectLst>
                <a:innerShdw blurRad="63500" dist="50800">
                  <a:prstClr val="black">
                    <a:alpha val="50000"/>
                  </a:prstClr>
                </a:innerShdw>
              </a:effectLst>
              <a:scene3d>
                <a:camera prst="orthographicFront"/>
                <a:lightRig rig="sof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dirty="0"/>
              </a:p>
            </p:txBody>
          </p:sp>
          <p:sp>
            <p:nvSpPr>
              <p:cNvPr id="10" name="Прямоугольник 9"/>
              <p:cNvSpPr/>
              <p:nvPr/>
            </p:nvSpPr>
            <p:spPr>
              <a:xfrm>
                <a:off x="500034" y="1"/>
                <a:ext cx="71438" cy="6858000"/>
              </a:xfrm>
              <a:prstGeom prst="rect">
                <a:avLst/>
              </a:prstGeom>
              <a:solidFill>
                <a:srgbClr val="0000FF"/>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dirty="0"/>
              </a:p>
            </p:txBody>
          </p:sp>
          <p:sp>
            <p:nvSpPr>
              <p:cNvPr id="11" name="Прямоугольник 10"/>
              <p:cNvSpPr/>
              <p:nvPr/>
            </p:nvSpPr>
            <p:spPr>
              <a:xfrm>
                <a:off x="-32" y="1"/>
                <a:ext cx="71438" cy="6858000"/>
              </a:xfrm>
              <a:prstGeom prst="rect">
                <a:avLst/>
              </a:prstGeom>
              <a:solidFill>
                <a:srgbClr val="0000FF"/>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dirty="0"/>
              </a:p>
            </p:txBody>
          </p:sp>
          <p:sp>
            <p:nvSpPr>
              <p:cNvPr id="12" name="Прямоугольник 11"/>
              <p:cNvSpPr>
                <a:spLocks noChangeArrowheads="1"/>
              </p:cNvSpPr>
              <p:nvPr/>
            </p:nvSpPr>
            <p:spPr bwMode="auto">
              <a:xfrm>
                <a:off x="428625" y="0"/>
                <a:ext cx="71438" cy="6858001"/>
              </a:xfrm>
              <a:prstGeom prst="rect">
                <a:avLst/>
              </a:prstGeom>
              <a:solidFill>
                <a:schemeClr val="bg1"/>
              </a:solidFill>
              <a:ln w="25400" algn="ctr">
                <a:noFill/>
                <a:miter lim="800000"/>
                <a:headEnd/>
                <a:tailEnd/>
              </a:ln>
            </p:spPr>
            <p:txBody>
              <a:bodyPr anchor="ctr"/>
              <a:lstStyle/>
              <a:p>
                <a:pPr algn="ctr" eaLnBrk="1" fontAlgn="auto" hangingPunct="1">
                  <a:spcBef>
                    <a:spcPts val="0"/>
                  </a:spcBef>
                  <a:spcAft>
                    <a:spcPts val="0"/>
                  </a:spcAft>
                  <a:defRPr/>
                </a:pPr>
                <a:endParaRPr lang="ru-RU" dirty="0">
                  <a:solidFill>
                    <a:schemeClr val="lt1"/>
                  </a:solidFill>
                  <a:latin typeface="+mn-lt"/>
                </a:endParaRPr>
              </a:p>
            </p:txBody>
          </p:sp>
          <p:sp>
            <p:nvSpPr>
              <p:cNvPr id="13" name="Прямоугольник 12"/>
              <p:cNvSpPr>
                <a:spLocks noChangeArrowheads="1"/>
              </p:cNvSpPr>
              <p:nvPr/>
            </p:nvSpPr>
            <p:spPr bwMode="auto">
              <a:xfrm>
                <a:off x="71438" y="0"/>
                <a:ext cx="71437" cy="6858001"/>
              </a:xfrm>
              <a:prstGeom prst="rect">
                <a:avLst/>
              </a:prstGeom>
              <a:solidFill>
                <a:schemeClr val="bg1"/>
              </a:solidFill>
              <a:ln w="25400" algn="ctr">
                <a:noFill/>
                <a:miter lim="800000"/>
                <a:headEnd/>
                <a:tailEnd/>
              </a:ln>
            </p:spPr>
            <p:txBody>
              <a:bodyPr anchor="ctr"/>
              <a:lstStyle/>
              <a:p>
                <a:pPr algn="ctr" eaLnBrk="1" fontAlgn="auto" hangingPunct="1">
                  <a:spcBef>
                    <a:spcPts val="0"/>
                  </a:spcBef>
                  <a:spcAft>
                    <a:spcPts val="0"/>
                  </a:spcAft>
                  <a:defRPr/>
                </a:pPr>
                <a:endParaRPr lang="ru-RU" dirty="0">
                  <a:solidFill>
                    <a:schemeClr val="lt1"/>
                  </a:solidFill>
                  <a:latin typeface="+mn-lt"/>
                </a:endParaRPr>
              </a:p>
            </p:txBody>
          </p:sp>
          <p:pic>
            <p:nvPicPr>
              <p:cNvPr id="14" name="Picture 17" descr="DSCN0012 копия"/>
              <p:cNvPicPr>
                <a:picLocks noChangeAspect="1" noChangeArrowheads="1"/>
              </p:cNvPicPr>
              <p:nvPr/>
            </p:nvPicPr>
            <p:blipFill>
              <a:blip r:embed="rId2" cstate="print"/>
              <a:srcRect/>
              <a:stretch>
                <a:fillRect/>
              </a:stretch>
            </p:blipFill>
            <p:spPr bwMode="auto">
              <a:xfrm rot="323041">
                <a:off x="107950" y="6076950"/>
                <a:ext cx="342900" cy="592138"/>
              </a:xfrm>
              <a:prstGeom prst="rect">
                <a:avLst/>
              </a:prstGeom>
              <a:noFill/>
              <a:effectLst/>
              <a:scene3d>
                <a:camera prst="orthographicFront"/>
                <a:lightRig rig="flat" dir="t"/>
              </a:scene3d>
              <a:sp3d prstMaterial="powder"/>
            </p:spPr>
          </p:pic>
          <p:pic>
            <p:nvPicPr>
              <p:cNvPr id="15" name="Picture 18" descr="Логотип копия"/>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513" y="6654800"/>
                <a:ext cx="611188" cy="17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8" name="Рисунок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000" y="116632"/>
              <a:ext cx="432255" cy="608712"/>
            </a:xfrm>
            <a:prstGeom prst="rect">
              <a:avLst/>
            </a:prstGeom>
          </p:spPr>
        </p:pic>
      </p:grpSp>
      <p:sp>
        <p:nvSpPr>
          <p:cNvPr id="6" name="Прямоугольник 5"/>
          <p:cNvSpPr/>
          <p:nvPr/>
        </p:nvSpPr>
        <p:spPr>
          <a:xfrm>
            <a:off x="694265" y="254338"/>
            <a:ext cx="11303001" cy="4524315"/>
          </a:xfrm>
          <a:prstGeom prst="rect">
            <a:avLst/>
          </a:prstGeom>
        </p:spPr>
        <p:txBody>
          <a:bodyPr wrap="square">
            <a:spAutoFit/>
          </a:bodyPr>
          <a:lstStyle/>
          <a:p>
            <a:r>
              <a:rPr lang="ru-RU" sz="3600" dirty="0">
                <a:latin typeface="Times New Roman" panose="02020603050405020304" pitchFamily="18" charset="0"/>
                <a:cs typeface="Times New Roman" panose="02020603050405020304" pitchFamily="18" charset="0"/>
              </a:rPr>
              <a:t>Обычно в качестве оконечного оборудования следует считать </a:t>
            </a:r>
            <a:r>
              <a:rPr lang="ru-RU" sz="3600" i="1" dirty="0">
                <a:latin typeface="Times New Roman" panose="02020603050405020304" pitchFamily="18" charset="0"/>
                <a:cs typeface="Times New Roman" panose="02020603050405020304" pitchFamily="18" charset="0"/>
              </a:rPr>
              <a:t>PLC</a:t>
            </a:r>
            <a:r>
              <a:rPr lang="ru-RU" sz="3600" dirty="0">
                <a:latin typeface="Times New Roman" panose="02020603050405020304" pitchFamily="18" charset="0"/>
                <a:cs typeface="Times New Roman" panose="02020603050405020304" pitchFamily="18" charset="0"/>
              </a:rPr>
              <a:t>-модем, который обычно реализует интерфейс для связи с </a:t>
            </a:r>
            <a:r>
              <a:rPr lang="en-US" sz="3600" dirty="0">
                <a:latin typeface="Times New Roman" panose="02020603050405020304" pitchFamily="18" charset="0"/>
                <a:cs typeface="Times New Roman" panose="02020603050405020304" pitchFamily="18" charset="0"/>
              </a:rPr>
              <a:t>PC</a:t>
            </a:r>
            <a:r>
              <a:rPr lang="ru-RU" sz="3600" dirty="0">
                <a:latin typeface="Times New Roman" panose="02020603050405020304" pitchFamily="18" charset="0"/>
                <a:cs typeface="Times New Roman" panose="02020603050405020304" pitchFamily="18" charset="0"/>
              </a:rPr>
              <a:t>: USB, либо – </a:t>
            </a:r>
            <a:r>
              <a:rPr lang="ru-RU" sz="3600" dirty="0" err="1">
                <a:latin typeface="Times New Roman" panose="02020603050405020304" pitchFamily="18" charset="0"/>
                <a:cs typeface="Times New Roman" panose="02020603050405020304" pitchFamily="18" charset="0"/>
              </a:rPr>
              <a:t>Ethernet</a:t>
            </a:r>
            <a:r>
              <a:rPr lang="ru-RU" sz="3600" dirty="0">
                <a:latin typeface="Times New Roman" panose="02020603050405020304" pitchFamily="18" charset="0"/>
                <a:cs typeface="Times New Roman" panose="02020603050405020304" pitchFamily="18" charset="0"/>
              </a:rPr>
              <a:t>. Таким образом, модем подключается к источнику информации – розетке 220В, а на выходе по соответствующему интерфейсу к ПК. Возможен вариант, когда параллельно с ПК подключается телефон, поддерживающий режим </a:t>
            </a:r>
            <a:r>
              <a:rPr lang="ru-RU" sz="3600" dirty="0" err="1">
                <a:latin typeface="Times New Roman" panose="02020603050405020304" pitchFamily="18" charset="0"/>
                <a:cs typeface="Times New Roman" panose="02020603050405020304" pitchFamily="18" charset="0"/>
              </a:rPr>
              <a:t>VoIP</a:t>
            </a:r>
            <a:r>
              <a:rPr lang="ru-RU" sz="3600" dirty="0">
                <a:latin typeface="Times New Roman" panose="02020603050405020304" pitchFamily="18" charset="0"/>
                <a:cs typeface="Times New Roman" panose="02020603050405020304" pitchFamily="18" charset="0"/>
              </a:rPr>
              <a:t>.</a:t>
            </a:r>
          </a:p>
        </p:txBody>
      </p:sp>
      <p:pic>
        <p:nvPicPr>
          <p:cNvPr id="5122"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37979" t="37727" r="16235" b="40141"/>
          <a:stretch/>
        </p:blipFill>
        <p:spPr bwMode="auto">
          <a:xfrm>
            <a:off x="2820011" y="4357669"/>
            <a:ext cx="8212666" cy="22329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Прямоугольник 16"/>
          <p:cNvSpPr/>
          <p:nvPr/>
        </p:nvSpPr>
        <p:spPr>
          <a:xfrm>
            <a:off x="4630700" y="6436716"/>
            <a:ext cx="2828531" cy="307777"/>
          </a:xfrm>
          <a:prstGeom prst="rect">
            <a:avLst/>
          </a:prstGeom>
        </p:spPr>
        <p:txBody>
          <a:bodyPr wrap="none">
            <a:spAutoFit/>
          </a:bodyPr>
          <a:lstStyle/>
          <a:p>
            <a:r>
              <a:rPr lang="ru-RU" sz="1400" dirty="0">
                <a:latin typeface="Times New Roman" panose="02020603050405020304" pitchFamily="18" charset="0"/>
                <a:cs typeface="Times New Roman" panose="02020603050405020304" pitchFamily="18" charset="0"/>
              </a:rPr>
              <a:t>Рис. 7. – Компоненты </a:t>
            </a:r>
            <a:r>
              <a:rPr lang="en-US" sz="1400" dirty="0">
                <a:latin typeface="Times New Roman" panose="02020603050405020304" pitchFamily="18" charset="0"/>
                <a:cs typeface="Times New Roman" panose="02020603050405020304" pitchFamily="18" charset="0"/>
              </a:rPr>
              <a:t>PLC-</a:t>
            </a:r>
            <a:r>
              <a:rPr lang="ru-RU" sz="1400" dirty="0">
                <a:latin typeface="Times New Roman" panose="02020603050405020304" pitchFamily="18" charset="0"/>
                <a:cs typeface="Times New Roman" panose="02020603050405020304" pitchFamily="18" charset="0"/>
              </a:rPr>
              <a:t>модема</a:t>
            </a:r>
          </a:p>
        </p:txBody>
      </p:sp>
      <p:pic>
        <p:nvPicPr>
          <p:cNvPr id="3074" name="Picture 2" descr="https://upload.wikimedia.org/wikipedia/commons/a/a5/Cochlea_wave_animated.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1112" y="4698187"/>
            <a:ext cx="2431653" cy="173863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s://upload.wikimedia.org/wikipedia/commons/a/a5/Cochlea_wave_animated.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220663" y="4357669"/>
            <a:ext cx="1505932" cy="1362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4705243"/>
      </p:ext>
    </p:extLst>
  </p:cSld>
  <p:clrMapOvr>
    <a:masterClrMapping/>
  </p:clrMapOvr>
  <p:transition spd="slow">
    <p:cove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816901EF-79C7-4F03-86F9-49598678C965}" type="slidenum">
              <a:rPr lang="ru-RU" smtClean="0"/>
              <a:pPr/>
              <a:t>13</a:t>
            </a:fld>
            <a:endParaRPr lang="ru-RU"/>
          </a:p>
        </p:txBody>
      </p:sp>
      <p:grpSp>
        <p:nvGrpSpPr>
          <p:cNvPr id="2" name="Группа 5"/>
          <p:cNvGrpSpPr/>
          <p:nvPr/>
        </p:nvGrpSpPr>
        <p:grpSpPr>
          <a:xfrm>
            <a:off x="-36513" y="0"/>
            <a:ext cx="611188" cy="6858000"/>
            <a:chOff x="-36513" y="0"/>
            <a:chExt cx="611188" cy="6858000"/>
          </a:xfrm>
        </p:grpSpPr>
        <p:grpSp>
          <p:nvGrpSpPr>
            <p:cNvPr id="3" name="Группа 14"/>
            <p:cNvGrpSpPr>
              <a:grpSpLocks/>
            </p:cNvGrpSpPr>
            <p:nvPr/>
          </p:nvGrpSpPr>
          <p:grpSpPr bwMode="auto">
            <a:xfrm>
              <a:off x="-36513" y="0"/>
              <a:ext cx="611188" cy="6858000"/>
              <a:chOff x="-36513" y="0"/>
              <a:chExt cx="611188" cy="6858001"/>
            </a:xfrm>
          </p:grpSpPr>
          <p:sp>
            <p:nvSpPr>
              <p:cNvPr id="9" name="Прямоугольник 8"/>
              <p:cNvSpPr/>
              <p:nvPr/>
            </p:nvSpPr>
            <p:spPr>
              <a:xfrm>
                <a:off x="142844" y="1"/>
                <a:ext cx="285752" cy="6858000"/>
              </a:xfrm>
              <a:prstGeom prst="rect">
                <a:avLst/>
              </a:prstGeom>
              <a:solidFill>
                <a:srgbClr val="0000FF"/>
              </a:solidFill>
              <a:ln>
                <a:noFill/>
              </a:ln>
              <a:effectLst>
                <a:innerShdw blurRad="63500" dist="50800">
                  <a:prstClr val="black">
                    <a:alpha val="50000"/>
                  </a:prstClr>
                </a:innerShdw>
              </a:effectLst>
              <a:scene3d>
                <a:camera prst="orthographicFront"/>
                <a:lightRig rig="sof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dirty="0"/>
              </a:p>
            </p:txBody>
          </p:sp>
          <p:sp>
            <p:nvSpPr>
              <p:cNvPr id="10" name="Прямоугольник 9"/>
              <p:cNvSpPr/>
              <p:nvPr/>
            </p:nvSpPr>
            <p:spPr>
              <a:xfrm>
                <a:off x="500034" y="1"/>
                <a:ext cx="71438" cy="6858000"/>
              </a:xfrm>
              <a:prstGeom prst="rect">
                <a:avLst/>
              </a:prstGeom>
              <a:solidFill>
                <a:srgbClr val="0000FF"/>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dirty="0"/>
              </a:p>
            </p:txBody>
          </p:sp>
          <p:sp>
            <p:nvSpPr>
              <p:cNvPr id="11" name="Прямоугольник 10"/>
              <p:cNvSpPr/>
              <p:nvPr/>
            </p:nvSpPr>
            <p:spPr>
              <a:xfrm>
                <a:off x="-32" y="1"/>
                <a:ext cx="71438" cy="6858000"/>
              </a:xfrm>
              <a:prstGeom prst="rect">
                <a:avLst/>
              </a:prstGeom>
              <a:solidFill>
                <a:srgbClr val="0000FF"/>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dirty="0"/>
              </a:p>
            </p:txBody>
          </p:sp>
          <p:sp>
            <p:nvSpPr>
              <p:cNvPr id="12" name="Прямоугольник 11"/>
              <p:cNvSpPr>
                <a:spLocks noChangeArrowheads="1"/>
              </p:cNvSpPr>
              <p:nvPr/>
            </p:nvSpPr>
            <p:spPr bwMode="auto">
              <a:xfrm>
                <a:off x="428625" y="0"/>
                <a:ext cx="71438" cy="6858001"/>
              </a:xfrm>
              <a:prstGeom prst="rect">
                <a:avLst/>
              </a:prstGeom>
              <a:solidFill>
                <a:schemeClr val="bg1"/>
              </a:solidFill>
              <a:ln w="25400" algn="ctr">
                <a:noFill/>
                <a:miter lim="800000"/>
                <a:headEnd/>
                <a:tailEnd/>
              </a:ln>
            </p:spPr>
            <p:txBody>
              <a:bodyPr anchor="ctr"/>
              <a:lstStyle/>
              <a:p>
                <a:pPr algn="ctr" eaLnBrk="1" fontAlgn="auto" hangingPunct="1">
                  <a:spcBef>
                    <a:spcPts val="0"/>
                  </a:spcBef>
                  <a:spcAft>
                    <a:spcPts val="0"/>
                  </a:spcAft>
                  <a:defRPr/>
                </a:pPr>
                <a:endParaRPr lang="ru-RU" dirty="0">
                  <a:solidFill>
                    <a:schemeClr val="lt1"/>
                  </a:solidFill>
                  <a:latin typeface="+mn-lt"/>
                </a:endParaRPr>
              </a:p>
            </p:txBody>
          </p:sp>
          <p:sp>
            <p:nvSpPr>
              <p:cNvPr id="13" name="Прямоугольник 12"/>
              <p:cNvSpPr>
                <a:spLocks noChangeArrowheads="1"/>
              </p:cNvSpPr>
              <p:nvPr/>
            </p:nvSpPr>
            <p:spPr bwMode="auto">
              <a:xfrm>
                <a:off x="71438" y="0"/>
                <a:ext cx="71437" cy="6858001"/>
              </a:xfrm>
              <a:prstGeom prst="rect">
                <a:avLst/>
              </a:prstGeom>
              <a:solidFill>
                <a:schemeClr val="bg1"/>
              </a:solidFill>
              <a:ln w="25400" algn="ctr">
                <a:noFill/>
                <a:miter lim="800000"/>
                <a:headEnd/>
                <a:tailEnd/>
              </a:ln>
            </p:spPr>
            <p:txBody>
              <a:bodyPr anchor="ctr"/>
              <a:lstStyle/>
              <a:p>
                <a:pPr algn="ctr" eaLnBrk="1" fontAlgn="auto" hangingPunct="1">
                  <a:spcBef>
                    <a:spcPts val="0"/>
                  </a:spcBef>
                  <a:spcAft>
                    <a:spcPts val="0"/>
                  </a:spcAft>
                  <a:defRPr/>
                </a:pPr>
                <a:endParaRPr lang="ru-RU" dirty="0">
                  <a:solidFill>
                    <a:schemeClr val="lt1"/>
                  </a:solidFill>
                  <a:latin typeface="+mn-lt"/>
                </a:endParaRPr>
              </a:p>
            </p:txBody>
          </p:sp>
          <p:pic>
            <p:nvPicPr>
              <p:cNvPr id="14" name="Picture 17" descr="DSCN0012 копия"/>
              <p:cNvPicPr>
                <a:picLocks noChangeAspect="1" noChangeArrowheads="1"/>
              </p:cNvPicPr>
              <p:nvPr/>
            </p:nvPicPr>
            <p:blipFill>
              <a:blip r:embed="rId2" cstate="print"/>
              <a:srcRect/>
              <a:stretch>
                <a:fillRect/>
              </a:stretch>
            </p:blipFill>
            <p:spPr bwMode="auto">
              <a:xfrm rot="323041">
                <a:off x="107950" y="6076950"/>
                <a:ext cx="342900" cy="592138"/>
              </a:xfrm>
              <a:prstGeom prst="rect">
                <a:avLst/>
              </a:prstGeom>
              <a:noFill/>
              <a:effectLst/>
              <a:scene3d>
                <a:camera prst="orthographicFront"/>
                <a:lightRig rig="flat" dir="t"/>
              </a:scene3d>
              <a:sp3d prstMaterial="powder"/>
            </p:spPr>
          </p:pic>
          <p:pic>
            <p:nvPicPr>
              <p:cNvPr id="15" name="Picture 18" descr="Логотип копия"/>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513" y="6654800"/>
                <a:ext cx="611188" cy="17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8" name="Рисунок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000" y="116632"/>
              <a:ext cx="432255" cy="608712"/>
            </a:xfrm>
            <a:prstGeom prst="rect">
              <a:avLst/>
            </a:prstGeom>
          </p:spPr>
        </p:pic>
      </p:grpSp>
      <p:sp>
        <p:nvSpPr>
          <p:cNvPr id="6" name="Прямоугольник 5"/>
          <p:cNvSpPr/>
          <p:nvPr/>
        </p:nvSpPr>
        <p:spPr>
          <a:xfrm>
            <a:off x="714346" y="-34702"/>
            <a:ext cx="11375884" cy="646331"/>
          </a:xfrm>
          <a:prstGeom prst="rect">
            <a:avLst/>
          </a:prstGeom>
        </p:spPr>
        <p:txBody>
          <a:bodyPr wrap="square">
            <a:spAutoFit/>
          </a:bodyPr>
          <a:lstStyle/>
          <a:p>
            <a:r>
              <a:rPr lang="ru-RU" sz="3600" dirty="0">
                <a:latin typeface="Times New Roman" panose="02020603050405020304" pitchFamily="18" charset="0"/>
                <a:cs typeface="Times New Roman" panose="02020603050405020304" pitchFamily="18" charset="0"/>
              </a:rPr>
              <a:t>Существуют различные примеры реализации сетей :</a:t>
            </a:r>
          </a:p>
        </p:txBody>
      </p:sp>
      <p:pic>
        <p:nvPicPr>
          <p:cNvPr id="17" name="Рисунок 16"/>
          <p:cNvPicPr/>
          <p:nvPr/>
        </p:nvPicPr>
        <p:blipFill>
          <a:blip r:embed="rId5">
            <a:extLst>
              <a:ext uri="{BEBA8EAE-BF5A-486C-A8C5-ECC9F3942E4B}">
                <a14:imgProps xmlns:a14="http://schemas.microsoft.com/office/drawing/2010/main">
                  <a14:imgLayer r:embed="rId6">
                    <a14:imgEffect>
                      <a14:sharpenSoften amount="50000"/>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806238" y="523389"/>
            <a:ext cx="3401695" cy="3550323"/>
          </a:xfrm>
          <a:prstGeom prst="rect">
            <a:avLst/>
          </a:prstGeom>
          <a:noFill/>
          <a:ln>
            <a:noFill/>
          </a:ln>
        </p:spPr>
      </p:pic>
      <p:pic>
        <p:nvPicPr>
          <p:cNvPr id="18" name="Рисунок 17"/>
          <p:cNvPicPr/>
          <p:nvPr/>
        </p:nvPicPr>
        <p:blipFill>
          <a:blip r:embed="rId7">
            <a:extLst>
              <a:ext uri="{BEBA8EAE-BF5A-486C-A8C5-ECC9F3942E4B}">
                <a14:imgProps xmlns:a14="http://schemas.microsoft.com/office/drawing/2010/main">
                  <a14:imgLayer r:embed="rId8">
                    <a14:imgEffect>
                      <a14:sharpenSoften amount="50000"/>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4893733" y="557256"/>
            <a:ext cx="2959098" cy="3117278"/>
          </a:xfrm>
          <a:prstGeom prst="rect">
            <a:avLst/>
          </a:prstGeom>
          <a:noFill/>
          <a:ln>
            <a:noFill/>
          </a:ln>
        </p:spPr>
      </p:pic>
      <p:sp>
        <p:nvSpPr>
          <p:cNvPr id="7" name="Прямоугольник 6"/>
          <p:cNvSpPr/>
          <p:nvPr/>
        </p:nvSpPr>
        <p:spPr>
          <a:xfrm>
            <a:off x="1287457" y="4165600"/>
            <a:ext cx="2198935" cy="307777"/>
          </a:xfrm>
          <a:prstGeom prst="rect">
            <a:avLst/>
          </a:prstGeom>
        </p:spPr>
        <p:txBody>
          <a:bodyPr wrap="none">
            <a:spAutoFit/>
          </a:bodyPr>
          <a:lstStyle/>
          <a:p>
            <a:r>
              <a:rPr lang="ru-RU" sz="1400" dirty="0">
                <a:latin typeface="Times New Roman" panose="02020603050405020304" pitchFamily="18" charset="0"/>
                <a:cs typeface="Times New Roman" panose="02020603050405020304" pitchFamily="18" charset="0"/>
              </a:rPr>
              <a:t>Рис. 8. Наружный вариант</a:t>
            </a:r>
          </a:p>
        </p:txBody>
      </p:sp>
      <p:sp>
        <p:nvSpPr>
          <p:cNvPr id="19" name="Прямоугольник 18"/>
          <p:cNvSpPr/>
          <p:nvPr/>
        </p:nvSpPr>
        <p:spPr>
          <a:xfrm>
            <a:off x="5116912" y="3765935"/>
            <a:ext cx="2512739" cy="307777"/>
          </a:xfrm>
          <a:prstGeom prst="rect">
            <a:avLst/>
          </a:prstGeom>
        </p:spPr>
        <p:txBody>
          <a:bodyPr wrap="none">
            <a:spAutoFit/>
          </a:bodyPr>
          <a:lstStyle/>
          <a:p>
            <a:r>
              <a:rPr lang="ru-RU" sz="1400" dirty="0">
                <a:latin typeface="Times New Roman" panose="02020603050405020304" pitchFamily="18" charset="0"/>
                <a:cs typeface="Times New Roman" panose="02020603050405020304" pitchFamily="18" charset="0"/>
              </a:rPr>
              <a:t>Рис. </a:t>
            </a:r>
            <a:r>
              <a:rPr lang="en-US" sz="1400" dirty="0">
                <a:latin typeface="Times New Roman" panose="02020603050405020304" pitchFamily="18" charset="0"/>
                <a:cs typeface="Times New Roman" panose="02020603050405020304" pitchFamily="18" charset="0"/>
              </a:rPr>
              <a:t>9</a:t>
            </a:r>
            <a:r>
              <a:rPr lang="ru-RU" sz="1400" dirty="0">
                <a:latin typeface="Times New Roman" panose="02020603050405020304" pitchFamily="18" charset="0"/>
                <a:cs typeface="Times New Roman" panose="02020603050405020304" pitchFamily="18" charset="0"/>
              </a:rPr>
              <a:t>. Вариант внутри здания</a:t>
            </a:r>
          </a:p>
        </p:txBody>
      </p:sp>
      <p:pic>
        <p:nvPicPr>
          <p:cNvPr id="20" name="Рисунок 19"/>
          <p:cNvPicPr/>
          <p:nvPr/>
        </p:nvPicPr>
        <p:blipFill>
          <a:blip r:embed="rId9">
            <a:extLst>
              <a:ext uri="{BEBA8EAE-BF5A-486C-A8C5-ECC9F3942E4B}">
                <a14:imgProps xmlns:a14="http://schemas.microsoft.com/office/drawing/2010/main">
                  <a14:imgLayer r:embed="rId10">
                    <a14:imgEffect>
                      <a14:sharpenSoften amount="50000"/>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8365067" y="682990"/>
            <a:ext cx="3569122" cy="3550343"/>
          </a:xfrm>
          <a:prstGeom prst="rect">
            <a:avLst/>
          </a:prstGeom>
          <a:noFill/>
          <a:ln>
            <a:noFill/>
          </a:ln>
        </p:spPr>
      </p:pic>
      <p:sp>
        <p:nvSpPr>
          <p:cNvPr id="21" name="Прямоугольник 20"/>
          <p:cNvSpPr/>
          <p:nvPr/>
        </p:nvSpPr>
        <p:spPr>
          <a:xfrm>
            <a:off x="9017524" y="4250266"/>
            <a:ext cx="2559099" cy="307777"/>
          </a:xfrm>
          <a:prstGeom prst="rect">
            <a:avLst/>
          </a:prstGeom>
        </p:spPr>
        <p:txBody>
          <a:bodyPr wrap="none">
            <a:spAutoFit/>
          </a:bodyPr>
          <a:lstStyle/>
          <a:p>
            <a:r>
              <a:rPr lang="ru-RU" sz="1400" dirty="0">
                <a:latin typeface="Times New Roman" panose="02020603050405020304" pitchFamily="18" charset="0"/>
                <a:cs typeface="Times New Roman" panose="02020603050405020304" pitchFamily="18" charset="0"/>
              </a:rPr>
              <a:t>Рис. </a:t>
            </a:r>
            <a:r>
              <a:rPr lang="en-US" sz="1400" dirty="0">
                <a:latin typeface="Times New Roman" panose="02020603050405020304" pitchFamily="18" charset="0"/>
                <a:cs typeface="Times New Roman" panose="02020603050405020304" pitchFamily="18" charset="0"/>
              </a:rPr>
              <a:t>10</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Многосегментная</a:t>
            </a:r>
            <a:r>
              <a:rPr lang="ru-RU" sz="1400" dirty="0">
                <a:latin typeface="Times New Roman" panose="02020603050405020304" pitchFamily="18" charset="0"/>
                <a:cs typeface="Times New Roman" panose="02020603050405020304" pitchFamily="18" charset="0"/>
              </a:rPr>
              <a:t> сеть</a:t>
            </a:r>
          </a:p>
        </p:txBody>
      </p:sp>
      <p:pic>
        <p:nvPicPr>
          <p:cNvPr id="22" name="Рисунок 21"/>
          <p:cNvPicPr/>
          <p:nvPr/>
        </p:nvPicPr>
        <p:blipFill>
          <a:blip r:embed="rId11">
            <a:extLst>
              <a:ext uri="{28A0092B-C50C-407E-A947-70E740481C1C}">
                <a14:useLocalDpi xmlns:a14="http://schemas.microsoft.com/office/drawing/2010/main" val="0"/>
              </a:ext>
            </a:extLst>
          </a:blip>
          <a:srcRect/>
          <a:stretch>
            <a:fillRect/>
          </a:stretch>
        </p:blipFill>
        <p:spPr bwMode="auto">
          <a:xfrm>
            <a:off x="4324347" y="4216434"/>
            <a:ext cx="4097867" cy="2053530"/>
          </a:xfrm>
          <a:prstGeom prst="rect">
            <a:avLst/>
          </a:prstGeom>
          <a:noFill/>
          <a:ln>
            <a:noFill/>
          </a:ln>
        </p:spPr>
      </p:pic>
      <p:sp>
        <p:nvSpPr>
          <p:cNvPr id="23" name="Прямоугольник 22"/>
          <p:cNvSpPr/>
          <p:nvPr/>
        </p:nvSpPr>
        <p:spPr>
          <a:xfrm>
            <a:off x="4970458" y="6347022"/>
            <a:ext cx="2903680" cy="307777"/>
          </a:xfrm>
          <a:prstGeom prst="rect">
            <a:avLst/>
          </a:prstGeom>
        </p:spPr>
        <p:txBody>
          <a:bodyPr wrap="none">
            <a:spAutoFit/>
          </a:bodyPr>
          <a:lstStyle/>
          <a:p>
            <a:r>
              <a:rPr lang="ru-RU" sz="1400" dirty="0">
                <a:latin typeface="Times New Roman" panose="02020603050405020304" pitchFamily="18" charset="0"/>
                <a:cs typeface="Times New Roman" panose="02020603050405020304" pitchFamily="18" charset="0"/>
              </a:rPr>
              <a:t>Рис. </a:t>
            </a:r>
            <a:r>
              <a:rPr lang="en-US" sz="1400" dirty="0">
                <a:latin typeface="Times New Roman" panose="02020603050405020304" pitchFamily="18" charset="0"/>
                <a:cs typeface="Times New Roman" panose="02020603050405020304" pitchFamily="18" charset="0"/>
              </a:rPr>
              <a:t>11</a:t>
            </a:r>
            <a:r>
              <a:rPr lang="ru-RU" sz="1400" dirty="0">
                <a:latin typeface="Times New Roman" panose="02020603050405020304" pitchFamily="18" charset="0"/>
                <a:cs typeface="Times New Roman" panose="02020603050405020304" pitchFamily="18" charset="0"/>
              </a:rPr>
              <a:t>. Комбинированный вариант</a:t>
            </a:r>
          </a:p>
        </p:txBody>
      </p:sp>
    </p:spTree>
    <p:extLst>
      <p:ext uri="{BB962C8B-B14F-4D97-AF65-F5344CB8AC3E}">
        <p14:creationId xmlns:p14="http://schemas.microsoft.com/office/powerpoint/2010/main" val="3814705243"/>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heel(1)">
                                      <p:cBhvr>
                                        <p:cTn id="7" dur="20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down)">
                                      <p:cBhvr>
                                        <p:cTn id="12" dur="580">
                                          <p:stCondLst>
                                            <p:cond delay="0"/>
                                          </p:stCondLst>
                                        </p:cTn>
                                        <p:tgtEl>
                                          <p:spTgt spid="18"/>
                                        </p:tgtEl>
                                      </p:cBhvr>
                                    </p:animEffect>
                                    <p:anim calcmode="lin" valueType="num">
                                      <p:cBhvr>
                                        <p:cTn id="13"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18" dur="26">
                                          <p:stCondLst>
                                            <p:cond delay="650"/>
                                          </p:stCondLst>
                                        </p:cTn>
                                        <p:tgtEl>
                                          <p:spTgt spid="18"/>
                                        </p:tgtEl>
                                      </p:cBhvr>
                                      <p:to x="100000" y="60000"/>
                                    </p:animScale>
                                    <p:animScale>
                                      <p:cBhvr>
                                        <p:cTn id="19" dur="166" decel="50000">
                                          <p:stCondLst>
                                            <p:cond delay="676"/>
                                          </p:stCondLst>
                                        </p:cTn>
                                        <p:tgtEl>
                                          <p:spTgt spid="18"/>
                                        </p:tgtEl>
                                      </p:cBhvr>
                                      <p:to x="100000" y="100000"/>
                                    </p:animScale>
                                    <p:animScale>
                                      <p:cBhvr>
                                        <p:cTn id="20" dur="26">
                                          <p:stCondLst>
                                            <p:cond delay="1312"/>
                                          </p:stCondLst>
                                        </p:cTn>
                                        <p:tgtEl>
                                          <p:spTgt spid="18"/>
                                        </p:tgtEl>
                                      </p:cBhvr>
                                      <p:to x="100000" y="80000"/>
                                    </p:animScale>
                                    <p:animScale>
                                      <p:cBhvr>
                                        <p:cTn id="21" dur="166" decel="50000">
                                          <p:stCondLst>
                                            <p:cond delay="1338"/>
                                          </p:stCondLst>
                                        </p:cTn>
                                        <p:tgtEl>
                                          <p:spTgt spid="18"/>
                                        </p:tgtEl>
                                      </p:cBhvr>
                                      <p:to x="100000" y="100000"/>
                                    </p:animScale>
                                    <p:animScale>
                                      <p:cBhvr>
                                        <p:cTn id="22" dur="26">
                                          <p:stCondLst>
                                            <p:cond delay="1642"/>
                                          </p:stCondLst>
                                        </p:cTn>
                                        <p:tgtEl>
                                          <p:spTgt spid="18"/>
                                        </p:tgtEl>
                                      </p:cBhvr>
                                      <p:to x="100000" y="90000"/>
                                    </p:animScale>
                                    <p:animScale>
                                      <p:cBhvr>
                                        <p:cTn id="23" dur="166" decel="50000">
                                          <p:stCondLst>
                                            <p:cond delay="1668"/>
                                          </p:stCondLst>
                                        </p:cTn>
                                        <p:tgtEl>
                                          <p:spTgt spid="18"/>
                                        </p:tgtEl>
                                      </p:cBhvr>
                                      <p:to x="100000" y="100000"/>
                                    </p:animScale>
                                    <p:animScale>
                                      <p:cBhvr>
                                        <p:cTn id="24" dur="26">
                                          <p:stCondLst>
                                            <p:cond delay="1808"/>
                                          </p:stCondLst>
                                        </p:cTn>
                                        <p:tgtEl>
                                          <p:spTgt spid="18"/>
                                        </p:tgtEl>
                                      </p:cBhvr>
                                      <p:to x="100000" y="95000"/>
                                    </p:animScale>
                                    <p:animScale>
                                      <p:cBhvr>
                                        <p:cTn id="25" dur="166" decel="50000">
                                          <p:stCondLst>
                                            <p:cond delay="1834"/>
                                          </p:stCondLst>
                                        </p:cTn>
                                        <p:tgtEl>
                                          <p:spTgt spid="18"/>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45" presetClass="entr" presetSubtype="0" fill="hold" nodeType="click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2000"/>
                                        <p:tgtEl>
                                          <p:spTgt spid="20"/>
                                        </p:tgtEl>
                                      </p:cBhvr>
                                    </p:animEffect>
                                    <p:anim calcmode="lin" valueType="num">
                                      <p:cBhvr>
                                        <p:cTn id="31" dur="2000" fill="hold"/>
                                        <p:tgtEl>
                                          <p:spTgt spid="20"/>
                                        </p:tgtEl>
                                        <p:attrNameLst>
                                          <p:attrName>ppt_w</p:attrName>
                                        </p:attrNameLst>
                                      </p:cBhvr>
                                      <p:tavLst>
                                        <p:tav tm="0" fmla="#ppt_w*sin(2.5*pi*$)">
                                          <p:val>
                                            <p:fltVal val="0"/>
                                          </p:val>
                                        </p:tav>
                                        <p:tav tm="100000">
                                          <p:val>
                                            <p:fltVal val="1"/>
                                          </p:val>
                                        </p:tav>
                                      </p:tavLst>
                                    </p:anim>
                                    <p:anim calcmode="lin" valueType="num">
                                      <p:cBhvr>
                                        <p:cTn id="32" dur="2000" fill="hold"/>
                                        <p:tgtEl>
                                          <p:spTgt spid="20"/>
                                        </p:tgtEl>
                                        <p:attrNameLst>
                                          <p:attrName>ppt_h</p:attrName>
                                        </p:attrNameLst>
                                      </p:cBhvr>
                                      <p:tavLst>
                                        <p:tav tm="0">
                                          <p:val>
                                            <p:strVal val="#ppt_h"/>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nodeType="clickEffect">
                                  <p:stCondLst>
                                    <p:cond delay="0"/>
                                  </p:stCondLst>
                                  <p:childTnLst>
                                    <p:set>
                                      <p:cBhvr>
                                        <p:cTn id="36" dur="1" fill="hold">
                                          <p:stCondLst>
                                            <p:cond delay="0"/>
                                          </p:stCondLst>
                                        </p:cTn>
                                        <p:tgtEl>
                                          <p:spTgt spid="22"/>
                                        </p:tgtEl>
                                        <p:attrNameLst>
                                          <p:attrName>style.visibility</p:attrName>
                                        </p:attrNameLst>
                                      </p:cBhvr>
                                      <p:to>
                                        <p:strVal val="visible"/>
                                      </p:to>
                                    </p:set>
                                    <p:anim calcmode="lin" valueType="num">
                                      <p:cBhvr>
                                        <p:cTn id="37" dur="500" fill="hold"/>
                                        <p:tgtEl>
                                          <p:spTgt spid="22"/>
                                        </p:tgtEl>
                                        <p:attrNameLst>
                                          <p:attrName>ppt_w</p:attrName>
                                        </p:attrNameLst>
                                      </p:cBhvr>
                                      <p:tavLst>
                                        <p:tav tm="0">
                                          <p:val>
                                            <p:fltVal val="0"/>
                                          </p:val>
                                        </p:tav>
                                        <p:tav tm="100000">
                                          <p:val>
                                            <p:strVal val="#ppt_w"/>
                                          </p:val>
                                        </p:tav>
                                      </p:tavLst>
                                    </p:anim>
                                    <p:anim calcmode="lin" valueType="num">
                                      <p:cBhvr>
                                        <p:cTn id="38" dur="500" fill="hold"/>
                                        <p:tgtEl>
                                          <p:spTgt spid="22"/>
                                        </p:tgtEl>
                                        <p:attrNameLst>
                                          <p:attrName>ppt_h</p:attrName>
                                        </p:attrNameLst>
                                      </p:cBhvr>
                                      <p:tavLst>
                                        <p:tav tm="0">
                                          <p:val>
                                            <p:fltVal val="0"/>
                                          </p:val>
                                        </p:tav>
                                        <p:tav tm="100000">
                                          <p:val>
                                            <p:strVal val="#ppt_h"/>
                                          </p:val>
                                        </p:tav>
                                      </p:tavLst>
                                    </p:anim>
                                    <p:animEffect transition="in" filter="fade">
                                      <p:cBhvr>
                                        <p:cTn id="3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816901EF-79C7-4F03-86F9-49598678C965}" type="slidenum">
              <a:rPr lang="ru-RU" smtClean="0"/>
              <a:pPr/>
              <a:t>14</a:t>
            </a:fld>
            <a:endParaRPr lang="ru-RU"/>
          </a:p>
        </p:txBody>
      </p:sp>
      <p:grpSp>
        <p:nvGrpSpPr>
          <p:cNvPr id="2" name="Группа 5"/>
          <p:cNvGrpSpPr/>
          <p:nvPr/>
        </p:nvGrpSpPr>
        <p:grpSpPr>
          <a:xfrm>
            <a:off x="-36513" y="0"/>
            <a:ext cx="611188" cy="6858000"/>
            <a:chOff x="-36513" y="0"/>
            <a:chExt cx="611188" cy="6858000"/>
          </a:xfrm>
        </p:grpSpPr>
        <p:grpSp>
          <p:nvGrpSpPr>
            <p:cNvPr id="3" name="Группа 14"/>
            <p:cNvGrpSpPr>
              <a:grpSpLocks/>
            </p:cNvGrpSpPr>
            <p:nvPr/>
          </p:nvGrpSpPr>
          <p:grpSpPr bwMode="auto">
            <a:xfrm>
              <a:off x="-36513" y="0"/>
              <a:ext cx="611188" cy="6858000"/>
              <a:chOff x="-36513" y="0"/>
              <a:chExt cx="611188" cy="6858001"/>
            </a:xfrm>
          </p:grpSpPr>
          <p:sp>
            <p:nvSpPr>
              <p:cNvPr id="9" name="Прямоугольник 8"/>
              <p:cNvSpPr/>
              <p:nvPr/>
            </p:nvSpPr>
            <p:spPr>
              <a:xfrm>
                <a:off x="142844" y="1"/>
                <a:ext cx="285752" cy="6858000"/>
              </a:xfrm>
              <a:prstGeom prst="rect">
                <a:avLst/>
              </a:prstGeom>
              <a:solidFill>
                <a:srgbClr val="0000FF"/>
              </a:solidFill>
              <a:ln>
                <a:noFill/>
              </a:ln>
              <a:effectLst>
                <a:innerShdw blurRad="63500" dist="50800">
                  <a:prstClr val="black">
                    <a:alpha val="50000"/>
                  </a:prstClr>
                </a:innerShdw>
              </a:effectLst>
              <a:scene3d>
                <a:camera prst="orthographicFront"/>
                <a:lightRig rig="sof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dirty="0"/>
              </a:p>
            </p:txBody>
          </p:sp>
          <p:sp>
            <p:nvSpPr>
              <p:cNvPr id="10" name="Прямоугольник 9"/>
              <p:cNvSpPr/>
              <p:nvPr/>
            </p:nvSpPr>
            <p:spPr>
              <a:xfrm>
                <a:off x="500034" y="1"/>
                <a:ext cx="71438" cy="6858000"/>
              </a:xfrm>
              <a:prstGeom prst="rect">
                <a:avLst/>
              </a:prstGeom>
              <a:solidFill>
                <a:srgbClr val="0000FF"/>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dirty="0"/>
              </a:p>
            </p:txBody>
          </p:sp>
          <p:sp>
            <p:nvSpPr>
              <p:cNvPr id="11" name="Прямоугольник 10"/>
              <p:cNvSpPr/>
              <p:nvPr/>
            </p:nvSpPr>
            <p:spPr>
              <a:xfrm>
                <a:off x="-32" y="1"/>
                <a:ext cx="71438" cy="6858000"/>
              </a:xfrm>
              <a:prstGeom prst="rect">
                <a:avLst/>
              </a:prstGeom>
              <a:solidFill>
                <a:srgbClr val="0000FF"/>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dirty="0"/>
              </a:p>
            </p:txBody>
          </p:sp>
          <p:sp>
            <p:nvSpPr>
              <p:cNvPr id="12" name="Прямоугольник 11"/>
              <p:cNvSpPr>
                <a:spLocks noChangeArrowheads="1"/>
              </p:cNvSpPr>
              <p:nvPr/>
            </p:nvSpPr>
            <p:spPr bwMode="auto">
              <a:xfrm>
                <a:off x="428625" y="0"/>
                <a:ext cx="71438" cy="6858001"/>
              </a:xfrm>
              <a:prstGeom prst="rect">
                <a:avLst/>
              </a:prstGeom>
              <a:solidFill>
                <a:schemeClr val="bg1"/>
              </a:solidFill>
              <a:ln w="25400" algn="ctr">
                <a:noFill/>
                <a:miter lim="800000"/>
                <a:headEnd/>
                <a:tailEnd/>
              </a:ln>
            </p:spPr>
            <p:txBody>
              <a:bodyPr anchor="ctr"/>
              <a:lstStyle/>
              <a:p>
                <a:pPr algn="ctr" eaLnBrk="1" fontAlgn="auto" hangingPunct="1">
                  <a:spcBef>
                    <a:spcPts val="0"/>
                  </a:spcBef>
                  <a:spcAft>
                    <a:spcPts val="0"/>
                  </a:spcAft>
                  <a:defRPr/>
                </a:pPr>
                <a:endParaRPr lang="ru-RU" dirty="0">
                  <a:solidFill>
                    <a:schemeClr val="lt1"/>
                  </a:solidFill>
                  <a:latin typeface="+mn-lt"/>
                </a:endParaRPr>
              </a:p>
            </p:txBody>
          </p:sp>
          <p:sp>
            <p:nvSpPr>
              <p:cNvPr id="13" name="Прямоугольник 12"/>
              <p:cNvSpPr>
                <a:spLocks noChangeArrowheads="1"/>
              </p:cNvSpPr>
              <p:nvPr/>
            </p:nvSpPr>
            <p:spPr bwMode="auto">
              <a:xfrm>
                <a:off x="71438" y="0"/>
                <a:ext cx="71437" cy="6858001"/>
              </a:xfrm>
              <a:prstGeom prst="rect">
                <a:avLst/>
              </a:prstGeom>
              <a:solidFill>
                <a:schemeClr val="bg1"/>
              </a:solidFill>
              <a:ln w="25400" algn="ctr">
                <a:noFill/>
                <a:miter lim="800000"/>
                <a:headEnd/>
                <a:tailEnd/>
              </a:ln>
            </p:spPr>
            <p:txBody>
              <a:bodyPr anchor="ctr"/>
              <a:lstStyle/>
              <a:p>
                <a:pPr algn="ctr" eaLnBrk="1" fontAlgn="auto" hangingPunct="1">
                  <a:spcBef>
                    <a:spcPts val="0"/>
                  </a:spcBef>
                  <a:spcAft>
                    <a:spcPts val="0"/>
                  </a:spcAft>
                  <a:defRPr/>
                </a:pPr>
                <a:endParaRPr lang="ru-RU" dirty="0">
                  <a:solidFill>
                    <a:schemeClr val="lt1"/>
                  </a:solidFill>
                  <a:latin typeface="+mn-lt"/>
                </a:endParaRPr>
              </a:p>
            </p:txBody>
          </p:sp>
          <p:pic>
            <p:nvPicPr>
              <p:cNvPr id="14" name="Picture 17" descr="DSCN0012 копия"/>
              <p:cNvPicPr>
                <a:picLocks noChangeAspect="1" noChangeArrowheads="1"/>
              </p:cNvPicPr>
              <p:nvPr/>
            </p:nvPicPr>
            <p:blipFill>
              <a:blip r:embed="rId2" cstate="print"/>
              <a:srcRect/>
              <a:stretch>
                <a:fillRect/>
              </a:stretch>
            </p:blipFill>
            <p:spPr bwMode="auto">
              <a:xfrm rot="323041">
                <a:off x="107950" y="6076950"/>
                <a:ext cx="342900" cy="592138"/>
              </a:xfrm>
              <a:prstGeom prst="rect">
                <a:avLst/>
              </a:prstGeom>
              <a:noFill/>
              <a:effectLst/>
              <a:scene3d>
                <a:camera prst="orthographicFront"/>
                <a:lightRig rig="flat" dir="t"/>
              </a:scene3d>
              <a:sp3d prstMaterial="powder"/>
            </p:spPr>
          </p:pic>
          <p:pic>
            <p:nvPicPr>
              <p:cNvPr id="15" name="Picture 18" descr="Логотип копия"/>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513" y="6654800"/>
                <a:ext cx="611188" cy="17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8" name="Рисунок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000" y="116632"/>
              <a:ext cx="432255" cy="608712"/>
            </a:xfrm>
            <a:prstGeom prst="rect">
              <a:avLst/>
            </a:prstGeom>
          </p:spPr>
        </p:pic>
      </p:grpSp>
      <p:sp>
        <p:nvSpPr>
          <p:cNvPr id="18" name="Прямоугольник 17"/>
          <p:cNvSpPr/>
          <p:nvPr/>
        </p:nvSpPr>
        <p:spPr>
          <a:xfrm>
            <a:off x="636593" y="4186"/>
            <a:ext cx="11303001" cy="6740307"/>
          </a:xfrm>
          <a:prstGeom prst="rect">
            <a:avLst/>
          </a:prstGeom>
        </p:spPr>
        <p:txBody>
          <a:bodyPr wrap="square">
            <a:spAutoFit/>
          </a:bodyPr>
          <a:lstStyle/>
          <a:p>
            <a:r>
              <a:rPr lang="ru-RU" sz="3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Создавать сети с уникальными характеристиками позволяет большое разнообразие видов сетевого оборудования:</a:t>
            </a:r>
          </a:p>
          <a:p>
            <a:pPr marL="285750" lvl="0" indent="-285750">
              <a:buFont typeface="Arial" panose="020B0604020202020204" pitchFamily="34" charset="0"/>
              <a:buChar char="•"/>
            </a:pPr>
            <a:r>
              <a:rPr lang="ru-RU" sz="3600" dirty="0">
                <a:latin typeface="Times New Roman" panose="02020603050405020304" pitchFamily="18" charset="0"/>
                <a:cs typeface="Times New Roman" panose="02020603050405020304" pitchFamily="18" charset="0"/>
              </a:rPr>
              <a:t>Репитеры (повторители, </a:t>
            </a:r>
            <a:r>
              <a:rPr lang="ru-RU" sz="3600" i="1" dirty="0" err="1">
                <a:latin typeface="Times New Roman" panose="02020603050405020304" pitchFamily="18" charset="0"/>
                <a:cs typeface="Times New Roman" panose="02020603050405020304" pitchFamily="18" charset="0"/>
              </a:rPr>
              <a:t>repeater</a:t>
            </a:r>
            <a:r>
              <a:rPr lang="ru-RU" sz="3600" dirty="0">
                <a:latin typeface="Times New Roman" panose="02020603050405020304" pitchFamily="18" charset="0"/>
                <a:cs typeface="Times New Roman" panose="02020603050405020304" pitchFamily="18" charset="0"/>
              </a:rPr>
              <a:t>).;</a:t>
            </a:r>
          </a:p>
          <a:p>
            <a:pPr marL="285750" lvl="0" indent="-285750">
              <a:buFont typeface="Arial" panose="020B0604020202020204" pitchFamily="34" charset="0"/>
              <a:buChar char="•"/>
            </a:pPr>
            <a:r>
              <a:rPr lang="ru-RU" sz="3600" dirty="0">
                <a:latin typeface="Times New Roman" panose="02020603050405020304" pitchFamily="18" charset="0"/>
                <a:cs typeface="Times New Roman" panose="02020603050405020304" pitchFamily="18" charset="0"/>
              </a:rPr>
              <a:t>Концентраторы;</a:t>
            </a:r>
          </a:p>
          <a:p>
            <a:pPr marL="285750" indent="-285750">
              <a:buFont typeface="Arial" panose="020B0604020202020204" pitchFamily="34" charset="0"/>
              <a:buChar char="•"/>
            </a:pPr>
            <a:r>
              <a:rPr lang="ru-RU" sz="3600" dirty="0">
                <a:latin typeface="Times New Roman" panose="02020603050405020304" pitchFamily="18" charset="0"/>
                <a:cs typeface="Times New Roman" panose="02020603050405020304" pitchFamily="18" charset="0"/>
              </a:rPr>
              <a:t>Мосты (</a:t>
            </a:r>
            <a:r>
              <a:rPr lang="ru-RU" sz="3600" i="1" dirty="0" err="1">
                <a:latin typeface="Times New Roman" panose="02020603050405020304" pitchFamily="18" charset="0"/>
                <a:cs typeface="Times New Roman" panose="02020603050405020304" pitchFamily="18" charset="0"/>
              </a:rPr>
              <a:t>network</a:t>
            </a:r>
            <a:r>
              <a:rPr lang="ru-RU" sz="3600" i="1" dirty="0">
                <a:latin typeface="Times New Roman" panose="02020603050405020304" pitchFamily="18" charset="0"/>
                <a:cs typeface="Times New Roman" panose="02020603050405020304" pitchFamily="18" charset="0"/>
              </a:rPr>
              <a:t> </a:t>
            </a:r>
            <a:r>
              <a:rPr lang="ru-RU" sz="3600" i="1" dirty="0" err="1">
                <a:latin typeface="Times New Roman" panose="02020603050405020304" pitchFamily="18" charset="0"/>
                <a:cs typeface="Times New Roman" panose="02020603050405020304" pitchFamily="18" charset="0"/>
              </a:rPr>
              <a:t>brige</a:t>
            </a:r>
            <a:r>
              <a:rPr lang="ru-RU" sz="3600" dirty="0">
                <a:latin typeface="Times New Roman" panose="02020603050405020304" pitchFamily="18" charset="0"/>
                <a:cs typeface="Times New Roman" panose="02020603050405020304" pitchFamily="18" charset="0"/>
              </a:rPr>
              <a:t>);</a:t>
            </a:r>
          </a:p>
          <a:p>
            <a:pPr marL="285750" indent="-285750">
              <a:buFont typeface="Arial" panose="020B0604020202020204" pitchFamily="34" charset="0"/>
              <a:buChar char="•"/>
            </a:pPr>
            <a:r>
              <a:rPr lang="ru-RU" sz="3600" dirty="0">
                <a:latin typeface="Times New Roman" panose="02020603050405020304" pitchFamily="18" charset="0"/>
                <a:cs typeface="Times New Roman" panose="02020603050405020304" pitchFamily="18" charset="0"/>
              </a:rPr>
              <a:t>Коммутаторы (</a:t>
            </a:r>
            <a:r>
              <a:rPr lang="ru-RU" sz="3600" i="1" dirty="0" err="1">
                <a:latin typeface="Times New Roman" panose="02020603050405020304" pitchFamily="18" charset="0"/>
                <a:cs typeface="Times New Roman" panose="02020603050405020304" pitchFamily="18" charset="0"/>
              </a:rPr>
              <a:t>switch</a:t>
            </a:r>
            <a:r>
              <a:rPr lang="ru-RU" sz="3600" dirty="0">
                <a:latin typeface="Times New Roman" panose="02020603050405020304" pitchFamily="18" charset="0"/>
                <a:cs typeface="Times New Roman" panose="02020603050405020304" pitchFamily="18" charset="0"/>
              </a:rPr>
              <a:t>);</a:t>
            </a:r>
          </a:p>
          <a:p>
            <a:pPr marL="285750" indent="-285750">
              <a:buFont typeface="Arial" panose="020B0604020202020204" pitchFamily="34" charset="0"/>
              <a:buChar char="•"/>
            </a:pPr>
            <a:r>
              <a:rPr lang="ru-RU" sz="3600" dirty="0">
                <a:latin typeface="Times New Roman" panose="02020603050405020304" pitchFamily="18" charset="0"/>
                <a:cs typeface="Times New Roman" panose="02020603050405020304" pitchFamily="18" charset="0"/>
              </a:rPr>
              <a:t>Маршрутизаторы (</a:t>
            </a:r>
            <a:r>
              <a:rPr lang="ru-RU" sz="3600" i="1" dirty="0" err="1">
                <a:latin typeface="Times New Roman" panose="02020603050405020304" pitchFamily="18" charset="0"/>
                <a:cs typeface="Times New Roman" panose="02020603050405020304" pitchFamily="18" charset="0"/>
              </a:rPr>
              <a:t>router</a:t>
            </a:r>
            <a:r>
              <a:rPr lang="ru-RU" sz="3600" dirty="0">
                <a:latin typeface="Times New Roman" panose="02020603050405020304" pitchFamily="18" charset="0"/>
                <a:cs typeface="Times New Roman" panose="02020603050405020304" pitchFamily="18" charset="0"/>
              </a:rPr>
              <a:t>);</a:t>
            </a:r>
          </a:p>
          <a:p>
            <a:pPr marL="285750" indent="-285750">
              <a:buFont typeface="Arial" panose="020B0604020202020204" pitchFamily="34" charset="0"/>
              <a:buChar char="•"/>
            </a:pPr>
            <a:r>
              <a:rPr lang="ru-RU" sz="3600" dirty="0">
                <a:latin typeface="Times New Roman" panose="02020603050405020304" pitchFamily="18" charset="0"/>
                <a:cs typeface="Times New Roman" panose="02020603050405020304" pitchFamily="18" charset="0"/>
              </a:rPr>
              <a:t>Шлюз (</a:t>
            </a:r>
            <a:r>
              <a:rPr lang="ru-RU" sz="3600" i="1" dirty="0" err="1">
                <a:latin typeface="Times New Roman" panose="02020603050405020304" pitchFamily="18" charset="0"/>
                <a:cs typeface="Times New Roman" panose="02020603050405020304" pitchFamily="18" charset="0"/>
              </a:rPr>
              <a:t>gateway</a:t>
            </a:r>
            <a:r>
              <a:rPr lang="ru-RU" sz="3600" dirty="0">
                <a:latin typeface="Times New Roman" panose="02020603050405020304" pitchFamily="18" charset="0"/>
                <a:cs typeface="Times New Roman" panose="02020603050405020304" pitchFamily="18" charset="0"/>
              </a:rPr>
              <a:t>);</a:t>
            </a:r>
          </a:p>
          <a:p>
            <a:pPr marL="285750" indent="-285750">
              <a:buFont typeface="Arial" panose="020B0604020202020204" pitchFamily="34" charset="0"/>
              <a:buChar char="•"/>
            </a:pPr>
            <a:r>
              <a:rPr lang="ru-RU" sz="3600" dirty="0">
                <a:latin typeface="Times New Roman" panose="02020603050405020304" pitchFamily="18" charset="0"/>
                <a:cs typeface="Times New Roman" panose="02020603050405020304" pitchFamily="18" charset="0"/>
              </a:rPr>
              <a:t>Также к средствам обеспечения коммуникационных систем можно добавить: сетевые карты, терминаторы, мультиплексоры. </a:t>
            </a:r>
          </a:p>
        </p:txBody>
      </p:sp>
    </p:spTree>
    <p:extLst>
      <p:ext uri="{BB962C8B-B14F-4D97-AF65-F5344CB8AC3E}">
        <p14:creationId xmlns:p14="http://schemas.microsoft.com/office/powerpoint/2010/main" val="3814705243"/>
      </p:ext>
    </p:extLst>
  </p:cSld>
  <p:clrMapOvr>
    <a:masterClrMapping/>
  </p:clrMapOvr>
  <p:transition spd="slow">
    <p:cove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816901EF-79C7-4F03-86F9-49598678C965}" type="slidenum">
              <a:rPr lang="ru-RU" smtClean="0"/>
              <a:pPr/>
              <a:t>15</a:t>
            </a:fld>
            <a:endParaRPr lang="ru-RU"/>
          </a:p>
        </p:txBody>
      </p:sp>
      <p:grpSp>
        <p:nvGrpSpPr>
          <p:cNvPr id="2" name="Группа 5"/>
          <p:cNvGrpSpPr/>
          <p:nvPr/>
        </p:nvGrpSpPr>
        <p:grpSpPr>
          <a:xfrm>
            <a:off x="-36513" y="0"/>
            <a:ext cx="611188" cy="6858000"/>
            <a:chOff x="-36513" y="0"/>
            <a:chExt cx="611188" cy="6858000"/>
          </a:xfrm>
        </p:grpSpPr>
        <p:grpSp>
          <p:nvGrpSpPr>
            <p:cNvPr id="3" name="Группа 14"/>
            <p:cNvGrpSpPr>
              <a:grpSpLocks/>
            </p:cNvGrpSpPr>
            <p:nvPr/>
          </p:nvGrpSpPr>
          <p:grpSpPr bwMode="auto">
            <a:xfrm>
              <a:off x="-36513" y="0"/>
              <a:ext cx="611188" cy="6858000"/>
              <a:chOff x="-36513" y="0"/>
              <a:chExt cx="611188" cy="6858001"/>
            </a:xfrm>
          </p:grpSpPr>
          <p:sp>
            <p:nvSpPr>
              <p:cNvPr id="9" name="Прямоугольник 8"/>
              <p:cNvSpPr/>
              <p:nvPr/>
            </p:nvSpPr>
            <p:spPr>
              <a:xfrm>
                <a:off x="142844" y="1"/>
                <a:ext cx="285752" cy="6858000"/>
              </a:xfrm>
              <a:prstGeom prst="rect">
                <a:avLst/>
              </a:prstGeom>
              <a:solidFill>
                <a:srgbClr val="0000FF"/>
              </a:solidFill>
              <a:ln>
                <a:noFill/>
              </a:ln>
              <a:effectLst>
                <a:innerShdw blurRad="63500" dist="50800">
                  <a:prstClr val="black">
                    <a:alpha val="50000"/>
                  </a:prstClr>
                </a:innerShdw>
              </a:effectLst>
              <a:scene3d>
                <a:camera prst="orthographicFront"/>
                <a:lightRig rig="sof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dirty="0"/>
              </a:p>
            </p:txBody>
          </p:sp>
          <p:sp>
            <p:nvSpPr>
              <p:cNvPr id="10" name="Прямоугольник 9"/>
              <p:cNvSpPr/>
              <p:nvPr/>
            </p:nvSpPr>
            <p:spPr>
              <a:xfrm>
                <a:off x="500034" y="1"/>
                <a:ext cx="71438" cy="6858000"/>
              </a:xfrm>
              <a:prstGeom prst="rect">
                <a:avLst/>
              </a:prstGeom>
              <a:solidFill>
                <a:srgbClr val="0000FF"/>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dirty="0"/>
              </a:p>
            </p:txBody>
          </p:sp>
          <p:sp>
            <p:nvSpPr>
              <p:cNvPr id="11" name="Прямоугольник 10"/>
              <p:cNvSpPr/>
              <p:nvPr/>
            </p:nvSpPr>
            <p:spPr>
              <a:xfrm>
                <a:off x="-32" y="1"/>
                <a:ext cx="71438" cy="6858000"/>
              </a:xfrm>
              <a:prstGeom prst="rect">
                <a:avLst/>
              </a:prstGeom>
              <a:solidFill>
                <a:srgbClr val="0000FF"/>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dirty="0"/>
              </a:p>
            </p:txBody>
          </p:sp>
          <p:sp>
            <p:nvSpPr>
              <p:cNvPr id="12" name="Прямоугольник 11"/>
              <p:cNvSpPr>
                <a:spLocks noChangeArrowheads="1"/>
              </p:cNvSpPr>
              <p:nvPr/>
            </p:nvSpPr>
            <p:spPr bwMode="auto">
              <a:xfrm>
                <a:off x="428625" y="0"/>
                <a:ext cx="71438" cy="6858001"/>
              </a:xfrm>
              <a:prstGeom prst="rect">
                <a:avLst/>
              </a:prstGeom>
              <a:solidFill>
                <a:schemeClr val="bg1"/>
              </a:solidFill>
              <a:ln w="25400" algn="ctr">
                <a:noFill/>
                <a:miter lim="800000"/>
                <a:headEnd/>
                <a:tailEnd/>
              </a:ln>
            </p:spPr>
            <p:txBody>
              <a:bodyPr anchor="ctr"/>
              <a:lstStyle/>
              <a:p>
                <a:pPr algn="ctr" eaLnBrk="1" fontAlgn="auto" hangingPunct="1">
                  <a:spcBef>
                    <a:spcPts val="0"/>
                  </a:spcBef>
                  <a:spcAft>
                    <a:spcPts val="0"/>
                  </a:spcAft>
                  <a:defRPr/>
                </a:pPr>
                <a:endParaRPr lang="ru-RU" dirty="0">
                  <a:solidFill>
                    <a:schemeClr val="lt1"/>
                  </a:solidFill>
                  <a:latin typeface="+mn-lt"/>
                </a:endParaRPr>
              </a:p>
            </p:txBody>
          </p:sp>
          <p:sp>
            <p:nvSpPr>
              <p:cNvPr id="13" name="Прямоугольник 12"/>
              <p:cNvSpPr>
                <a:spLocks noChangeArrowheads="1"/>
              </p:cNvSpPr>
              <p:nvPr/>
            </p:nvSpPr>
            <p:spPr bwMode="auto">
              <a:xfrm>
                <a:off x="71438" y="0"/>
                <a:ext cx="71437" cy="6858001"/>
              </a:xfrm>
              <a:prstGeom prst="rect">
                <a:avLst/>
              </a:prstGeom>
              <a:solidFill>
                <a:schemeClr val="bg1"/>
              </a:solidFill>
              <a:ln w="25400" algn="ctr">
                <a:noFill/>
                <a:miter lim="800000"/>
                <a:headEnd/>
                <a:tailEnd/>
              </a:ln>
            </p:spPr>
            <p:txBody>
              <a:bodyPr anchor="ctr"/>
              <a:lstStyle/>
              <a:p>
                <a:pPr algn="ctr" eaLnBrk="1" fontAlgn="auto" hangingPunct="1">
                  <a:spcBef>
                    <a:spcPts val="0"/>
                  </a:spcBef>
                  <a:spcAft>
                    <a:spcPts val="0"/>
                  </a:spcAft>
                  <a:defRPr/>
                </a:pPr>
                <a:endParaRPr lang="ru-RU" dirty="0">
                  <a:solidFill>
                    <a:schemeClr val="lt1"/>
                  </a:solidFill>
                  <a:latin typeface="+mn-lt"/>
                </a:endParaRPr>
              </a:p>
            </p:txBody>
          </p:sp>
          <p:pic>
            <p:nvPicPr>
              <p:cNvPr id="14" name="Picture 17" descr="DSCN0012 копия"/>
              <p:cNvPicPr>
                <a:picLocks noChangeAspect="1" noChangeArrowheads="1"/>
              </p:cNvPicPr>
              <p:nvPr/>
            </p:nvPicPr>
            <p:blipFill>
              <a:blip r:embed="rId2" cstate="print"/>
              <a:srcRect/>
              <a:stretch>
                <a:fillRect/>
              </a:stretch>
            </p:blipFill>
            <p:spPr bwMode="auto">
              <a:xfrm rot="323041">
                <a:off x="107950" y="6076950"/>
                <a:ext cx="342900" cy="592138"/>
              </a:xfrm>
              <a:prstGeom prst="rect">
                <a:avLst/>
              </a:prstGeom>
              <a:noFill/>
              <a:effectLst/>
              <a:scene3d>
                <a:camera prst="orthographicFront"/>
                <a:lightRig rig="flat" dir="t"/>
              </a:scene3d>
              <a:sp3d prstMaterial="powder"/>
            </p:spPr>
          </p:pic>
          <p:pic>
            <p:nvPicPr>
              <p:cNvPr id="15" name="Picture 18" descr="Логотип копия"/>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513" y="6654800"/>
                <a:ext cx="611188" cy="17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8" name="Рисунок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000" y="116632"/>
              <a:ext cx="432255" cy="608712"/>
            </a:xfrm>
            <a:prstGeom prst="rect">
              <a:avLst/>
            </a:prstGeom>
          </p:spPr>
        </p:pic>
      </p:grpSp>
      <p:graphicFrame>
        <p:nvGraphicFramePr>
          <p:cNvPr id="17" name="Таблица 16"/>
          <p:cNvGraphicFramePr>
            <a:graphicFrameLocks noGrp="1"/>
          </p:cNvGraphicFramePr>
          <p:nvPr>
            <p:extLst>
              <p:ext uri="{D42A27DB-BD31-4B8C-83A1-F6EECF244321}">
                <p14:modId xmlns:p14="http://schemas.microsoft.com/office/powerpoint/2010/main" val="2644335930"/>
              </p:ext>
            </p:extLst>
          </p:nvPr>
        </p:nvGraphicFramePr>
        <p:xfrm>
          <a:off x="659353" y="80864"/>
          <a:ext cx="11185515" cy="6637347"/>
        </p:xfrm>
        <a:graphic>
          <a:graphicData uri="http://schemas.openxmlformats.org/drawingml/2006/table">
            <a:tbl>
              <a:tblPr firstRow="1" firstCol="1" bandRow="1">
                <a:tableStyleId>{5C22544A-7EE6-4342-B048-85BDC9FD1C3A}</a:tableStyleId>
              </a:tblPr>
              <a:tblGrid>
                <a:gridCol w="2745924">
                  <a:extLst>
                    <a:ext uri="{9D8B030D-6E8A-4147-A177-3AD203B41FA5}">
                      <a16:colId xmlns:a16="http://schemas.microsoft.com/office/drawing/2014/main" xmlns="" val="20000"/>
                    </a:ext>
                  </a:extLst>
                </a:gridCol>
                <a:gridCol w="2767837">
                  <a:extLst>
                    <a:ext uri="{9D8B030D-6E8A-4147-A177-3AD203B41FA5}">
                      <a16:colId xmlns:a16="http://schemas.microsoft.com/office/drawing/2014/main" xmlns="" val="20001"/>
                    </a:ext>
                  </a:extLst>
                </a:gridCol>
                <a:gridCol w="2835877">
                  <a:extLst>
                    <a:ext uri="{9D8B030D-6E8A-4147-A177-3AD203B41FA5}">
                      <a16:colId xmlns:a16="http://schemas.microsoft.com/office/drawing/2014/main" xmlns="" val="20002"/>
                    </a:ext>
                  </a:extLst>
                </a:gridCol>
                <a:gridCol w="2835877">
                  <a:extLst>
                    <a:ext uri="{9D8B030D-6E8A-4147-A177-3AD203B41FA5}">
                      <a16:colId xmlns:a16="http://schemas.microsoft.com/office/drawing/2014/main" xmlns="" val="20003"/>
                    </a:ext>
                  </a:extLst>
                </a:gridCol>
              </a:tblGrid>
              <a:tr h="172089">
                <a:tc gridSpan="4">
                  <a:txBody>
                    <a:bodyPr/>
                    <a:lstStyle/>
                    <a:p>
                      <a:pPr>
                        <a:lnSpc>
                          <a:spcPct val="107000"/>
                        </a:lnSpc>
                        <a:spcAft>
                          <a:spcPts val="0"/>
                        </a:spcAft>
                      </a:pPr>
                      <a:r>
                        <a:rPr lang="ru-RU" sz="1100" dirty="0">
                          <a:effectLst/>
                          <a:latin typeface="Times New Roman" panose="02020603050405020304" pitchFamily="18" charset="0"/>
                          <a:cs typeface="Times New Roman" panose="02020603050405020304" pitchFamily="18" charset="0"/>
                        </a:rPr>
                        <a:t>Активное оборудование</a:t>
                      </a:r>
                      <a:endParaRPr lang="ru-RU" sz="1100" dirty="0">
                        <a:effectLst/>
                        <a:latin typeface="Times New Roman" panose="02020603050405020304" pitchFamily="18" charset="0"/>
                        <a:ea typeface="Calibri"/>
                        <a:cs typeface="Times New Roman" panose="02020603050405020304" pitchFamily="18" charset="0"/>
                      </a:endParaRPr>
                    </a:p>
                  </a:txBody>
                  <a:tcPr marL="16323" marR="16323" marT="0" marB="0"/>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xmlns="" val="10000"/>
                  </a:ext>
                </a:extLst>
              </a:tr>
              <a:tr h="357413">
                <a:tc rowSpan="5">
                  <a:txBody>
                    <a:bodyPr/>
                    <a:lstStyle/>
                    <a:p>
                      <a:pPr>
                        <a:lnSpc>
                          <a:spcPct val="107000"/>
                        </a:lnSpc>
                        <a:spcAft>
                          <a:spcPts val="0"/>
                        </a:spcAft>
                      </a:pPr>
                      <a:r>
                        <a:rPr lang="ru-RU" sz="1100" dirty="0">
                          <a:effectLst/>
                          <a:latin typeface="Times New Roman" panose="02020603050405020304" pitchFamily="18" charset="0"/>
                          <a:cs typeface="Times New Roman" panose="02020603050405020304" pitchFamily="18" charset="0"/>
                        </a:rPr>
                        <a:t>Маршрутизаторы</a:t>
                      </a:r>
                      <a:endParaRPr lang="ru-RU" sz="1100" dirty="0">
                        <a:effectLst/>
                        <a:latin typeface="Times New Roman" panose="02020603050405020304" pitchFamily="18" charset="0"/>
                        <a:ea typeface="Calibri"/>
                        <a:cs typeface="Times New Roman" panose="02020603050405020304" pitchFamily="18" charset="0"/>
                      </a:endParaRPr>
                    </a:p>
                  </a:txBody>
                  <a:tcPr marL="16323" marR="16323" marT="0" marB="0"/>
                </a:tc>
                <a:tc>
                  <a:txBody>
                    <a:bodyPr/>
                    <a:lstStyle/>
                    <a:p>
                      <a:pPr>
                        <a:lnSpc>
                          <a:spcPct val="107000"/>
                        </a:lnSpc>
                        <a:spcAft>
                          <a:spcPts val="0"/>
                        </a:spcAft>
                      </a:pPr>
                      <a:r>
                        <a:rPr lang="ru-RU" sz="1100">
                          <a:effectLst/>
                          <a:latin typeface="Times New Roman" panose="02020603050405020304" pitchFamily="18" charset="0"/>
                          <a:cs typeface="Times New Roman" panose="02020603050405020304" pitchFamily="18" charset="0"/>
                        </a:rPr>
                        <a:t>MikroTik CCR1016-12S-1S+</a:t>
                      </a:r>
                      <a:endParaRPr lang="ru-RU" sz="1100">
                        <a:effectLst/>
                        <a:latin typeface="Times New Roman" panose="02020603050405020304" pitchFamily="18" charset="0"/>
                        <a:ea typeface="Calibri"/>
                        <a:cs typeface="Times New Roman" panose="02020603050405020304" pitchFamily="18" charset="0"/>
                      </a:endParaRPr>
                    </a:p>
                  </a:txBody>
                  <a:tcPr marL="16323" marR="16323" marT="0" marB="0"/>
                </a:tc>
                <a:tc>
                  <a:txBody>
                    <a:bodyPr/>
                    <a:lstStyle/>
                    <a:p>
                      <a:pPr>
                        <a:lnSpc>
                          <a:spcPct val="107000"/>
                        </a:lnSpc>
                        <a:spcAft>
                          <a:spcPts val="0"/>
                        </a:spcAft>
                      </a:pPr>
                      <a:r>
                        <a:rPr lang="ru-RU" sz="1100">
                          <a:effectLst/>
                          <a:latin typeface="Times New Roman" panose="02020603050405020304" pitchFamily="18" charset="0"/>
                          <a:cs typeface="Times New Roman" panose="02020603050405020304" pitchFamily="18" charset="0"/>
                        </a:rPr>
                        <a:t>10 Гбит/с</a:t>
                      </a:r>
                      <a:endParaRPr lang="ru-RU" sz="1100">
                        <a:effectLst/>
                        <a:latin typeface="Times New Roman" panose="02020603050405020304" pitchFamily="18" charset="0"/>
                        <a:ea typeface="Calibri"/>
                        <a:cs typeface="Times New Roman" panose="02020603050405020304" pitchFamily="18" charset="0"/>
                      </a:endParaRPr>
                    </a:p>
                  </a:txBody>
                  <a:tcPr marL="16323" marR="16323" marT="0" marB="0"/>
                </a:tc>
                <a:tc>
                  <a:txBody>
                    <a:bodyPr/>
                    <a:lstStyle/>
                    <a:p>
                      <a:pPr>
                        <a:lnSpc>
                          <a:spcPct val="107000"/>
                        </a:lnSpc>
                        <a:spcAft>
                          <a:spcPts val="0"/>
                        </a:spcAft>
                      </a:pPr>
                      <a:r>
                        <a:rPr lang="ru-RU" sz="1100" dirty="0">
                          <a:effectLst/>
                          <a:latin typeface="Times New Roman" panose="02020603050405020304" pitchFamily="18" charset="0"/>
                          <a:cs typeface="Times New Roman" panose="02020603050405020304" pitchFamily="18" charset="0"/>
                        </a:rPr>
                        <a:t>фильтрация MAC-адресов</a:t>
                      </a:r>
                      <a:br>
                        <a:rPr lang="ru-RU" sz="1100" dirty="0">
                          <a:effectLst/>
                          <a:latin typeface="Times New Roman" panose="02020603050405020304" pitchFamily="18" charset="0"/>
                          <a:cs typeface="Times New Roman" panose="02020603050405020304" pitchFamily="18" charset="0"/>
                        </a:rPr>
                      </a:br>
                      <a:r>
                        <a:rPr lang="ru-RU" sz="1100" dirty="0">
                          <a:effectLst/>
                          <a:latin typeface="Times New Roman" panose="02020603050405020304" pitchFamily="18" charset="0"/>
                          <a:cs typeface="Times New Roman" panose="02020603050405020304" pitchFamily="18" charset="0"/>
                        </a:rPr>
                        <a:t>защита от </a:t>
                      </a:r>
                      <a:r>
                        <a:rPr lang="ru-RU" sz="1100" dirty="0" err="1">
                          <a:effectLst/>
                          <a:latin typeface="Times New Roman" panose="02020603050405020304" pitchFamily="18" charset="0"/>
                          <a:cs typeface="Times New Roman" panose="02020603050405020304" pitchFamily="18" charset="0"/>
                        </a:rPr>
                        <a:t>DoS</a:t>
                      </a:r>
                      <a:r>
                        <a:rPr lang="ru-RU" sz="1100" dirty="0">
                          <a:effectLst/>
                          <a:latin typeface="Times New Roman" panose="02020603050405020304" pitchFamily="18" charset="0"/>
                          <a:cs typeface="Times New Roman" panose="02020603050405020304" pitchFamily="18" charset="0"/>
                        </a:rPr>
                        <a:t>-атак</a:t>
                      </a:r>
                      <a:endParaRPr lang="ru-RU" sz="1100" dirty="0">
                        <a:effectLst/>
                        <a:latin typeface="Times New Roman" panose="02020603050405020304" pitchFamily="18" charset="0"/>
                        <a:ea typeface="Calibri"/>
                        <a:cs typeface="Times New Roman" panose="02020603050405020304" pitchFamily="18" charset="0"/>
                      </a:endParaRPr>
                    </a:p>
                  </a:txBody>
                  <a:tcPr marL="16323" marR="16323" marT="0" marB="0"/>
                </a:tc>
                <a:extLst>
                  <a:ext uri="{0D108BD9-81ED-4DB2-BD59-A6C34878D82A}">
                    <a16:rowId xmlns:a16="http://schemas.microsoft.com/office/drawing/2014/main" xmlns="" val="10001"/>
                  </a:ext>
                </a:extLst>
              </a:tr>
              <a:tr h="344177">
                <a:tc vMerge="1">
                  <a:txBody>
                    <a:bodyPr/>
                    <a:lstStyle/>
                    <a:p>
                      <a:endParaRPr lang="ru-RU"/>
                    </a:p>
                  </a:txBody>
                  <a:tcPr/>
                </a:tc>
                <a:tc>
                  <a:txBody>
                    <a:bodyPr/>
                    <a:lstStyle/>
                    <a:p>
                      <a:pPr>
                        <a:lnSpc>
                          <a:spcPct val="107000"/>
                        </a:lnSpc>
                        <a:spcAft>
                          <a:spcPts val="435"/>
                        </a:spcAft>
                      </a:pPr>
                      <a:r>
                        <a:rPr lang="en-US" sz="1100" kern="1800" cap="all">
                          <a:effectLst/>
                          <a:latin typeface="Times New Roman" panose="02020603050405020304" pitchFamily="18" charset="0"/>
                          <a:cs typeface="Times New Roman" panose="02020603050405020304" pitchFamily="18" charset="0"/>
                        </a:rPr>
                        <a:t>CISCO C2901-CME-SRST/K9</a:t>
                      </a:r>
                      <a:endParaRPr lang="ru-RU" sz="1100">
                        <a:effectLst/>
                        <a:latin typeface="Times New Roman" panose="02020603050405020304" pitchFamily="18" charset="0"/>
                        <a:ea typeface="Calibri"/>
                        <a:cs typeface="Times New Roman" panose="02020603050405020304" pitchFamily="18" charset="0"/>
                      </a:endParaRPr>
                    </a:p>
                  </a:txBody>
                  <a:tcPr marL="16323" marR="16323" marT="0" marB="0"/>
                </a:tc>
                <a:tc>
                  <a:txBody>
                    <a:bodyPr/>
                    <a:lstStyle/>
                    <a:p>
                      <a:pPr>
                        <a:lnSpc>
                          <a:spcPct val="107000"/>
                        </a:lnSpc>
                        <a:spcAft>
                          <a:spcPts val="0"/>
                        </a:spcAft>
                      </a:pPr>
                      <a:r>
                        <a:rPr lang="en-US" sz="1100">
                          <a:effectLst/>
                          <a:latin typeface="Times New Roman" panose="02020603050405020304" pitchFamily="18" charset="0"/>
                          <a:cs typeface="Times New Roman" panose="02020603050405020304" pitchFamily="18" charset="0"/>
                        </a:rPr>
                        <a:t>2 </a:t>
                      </a:r>
                      <a:r>
                        <a:rPr lang="ru-RU" sz="1100">
                          <a:effectLst/>
                          <a:latin typeface="Times New Roman" panose="02020603050405020304" pitchFamily="18" charset="0"/>
                          <a:cs typeface="Times New Roman" panose="02020603050405020304" pitchFamily="18" charset="0"/>
                        </a:rPr>
                        <a:t>порта</a:t>
                      </a:r>
                      <a:r>
                        <a:rPr lang="en-US" sz="1100">
                          <a:effectLst/>
                          <a:latin typeface="Times New Roman" panose="02020603050405020304" pitchFamily="18" charset="0"/>
                          <a:cs typeface="Times New Roman" panose="02020603050405020304" pitchFamily="18" charset="0"/>
                        </a:rPr>
                        <a:t> Ethernet 10Base-T/100Base-TX/1000Base-T, </a:t>
                      </a:r>
                      <a:r>
                        <a:rPr lang="ru-RU" sz="1100">
                          <a:effectLst/>
                          <a:latin typeface="Times New Roman" panose="02020603050405020304" pitchFamily="18" charset="0"/>
                          <a:cs typeface="Times New Roman" panose="02020603050405020304" pitchFamily="18" charset="0"/>
                        </a:rPr>
                        <a:t>разъем</a:t>
                      </a:r>
                      <a:r>
                        <a:rPr lang="en-US" sz="1100">
                          <a:effectLst/>
                          <a:latin typeface="Times New Roman" panose="02020603050405020304" pitchFamily="18" charset="0"/>
                          <a:cs typeface="Times New Roman" panose="02020603050405020304" pitchFamily="18" charset="0"/>
                        </a:rPr>
                        <a:t> RJ-45;</a:t>
                      </a:r>
                      <a:endParaRPr lang="ru-RU" sz="1100">
                        <a:effectLst/>
                        <a:latin typeface="Times New Roman" panose="02020603050405020304" pitchFamily="18" charset="0"/>
                        <a:ea typeface="Calibri"/>
                        <a:cs typeface="Times New Roman" panose="02020603050405020304" pitchFamily="18" charset="0"/>
                      </a:endParaRPr>
                    </a:p>
                  </a:txBody>
                  <a:tcPr marL="16323" marR="16323" marT="0" marB="0"/>
                </a:tc>
                <a:tc>
                  <a:txBody>
                    <a:bodyPr/>
                    <a:lstStyle/>
                    <a:p>
                      <a:pPr>
                        <a:lnSpc>
                          <a:spcPct val="107000"/>
                        </a:lnSpc>
                        <a:spcAft>
                          <a:spcPts val="0"/>
                        </a:spcAft>
                      </a:pPr>
                      <a:r>
                        <a:rPr lang="ru-RU" sz="1100">
                          <a:effectLst/>
                          <a:latin typeface="Times New Roman" panose="02020603050405020304" pitchFamily="18" charset="0"/>
                          <a:cs typeface="Times New Roman" panose="02020603050405020304" pitchFamily="18" charset="0"/>
                        </a:rPr>
                        <a:t>Поддерживает: IPv6, MPLS Syslog;  </a:t>
                      </a:r>
                      <a:endParaRPr lang="ru-RU" sz="1100">
                        <a:effectLst/>
                        <a:latin typeface="Times New Roman" panose="02020603050405020304" pitchFamily="18" charset="0"/>
                        <a:ea typeface="Calibri"/>
                        <a:cs typeface="Times New Roman" panose="02020603050405020304" pitchFamily="18" charset="0"/>
                      </a:endParaRPr>
                    </a:p>
                  </a:txBody>
                  <a:tcPr marL="16323" marR="16323" marT="0" marB="0"/>
                </a:tc>
                <a:extLst>
                  <a:ext uri="{0D108BD9-81ED-4DB2-BD59-A6C34878D82A}">
                    <a16:rowId xmlns:a16="http://schemas.microsoft.com/office/drawing/2014/main" xmlns="" val="10002"/>
                  </a:ext>
                </a:extLst>
              </a:tr>
              <a:tr h="344177">
                <a:tc vMerge="1">
                  <a:txBody>
                    <a:bodyPr/>
                    <a:lstStyle/>
                    <a:p>
                      <a:endParaRPr lang="ru-RU"/>
                    </a:p>
                  </a:txBody>
                  <a:tcPr/>
                </a:tc>
                <a:tc>
                  <a:txBody>
                    <a:bodyPr/>
                    <a:lstStyle/>
                    <a:p>
                      <a:pPr>
                        <a:lnSpc>
                          <a:spcPct val="107000"/>
                        </a:lnSpc>
                        <a:spcAft>
                          <a:spcPts val="0"/>
                        </a:spcAft>
                      </a:pPr>
                      <a:r>
                        <a:rPr lang="ru-RU" sz="1100">
                          <a:effectLst/>
                          <a:latin typeface="Times New Roman" panose="02020603050405020304" pitchFamily="18" charset="0"/>
                          <a:cs typeface="Times New Roman" panose="02020603050405020304" pitchFamily="18" charset="0"/>
                        </a:rPr>
                        <a:t>TP-LINK TL-ER7206</a:t>
                      </a:r>
                      <a:endParaRPr lang="ru-RU" sz="1100">
                        <a:effectLst/>
                        <a:latin typeface="Times New Roman" panose="02020603050405020304" pitchFamily="18" charset="0"/>
                        <a:ea typeface="Calibri"/>
                        <a:cs typeface="Times New Roman" panose="02020603050405020304" pitchFamily="18" charset="0"/>
                      </a:endParaRPr>
                    </a:p>
                  </a:txBody>
                  <a:tcPr marL="16323" marR="16323" marT="0" marB="0"/>
                </a:tc>
                <a:tc>
                  <a:txBody>
                    <a:bodyPr/>
                    <a:lstStyle/>
                    <a:p>
                      <a:pPr>
                        <a:lnSpc>
                          <a:spcPct val="107000"/>
                        </a:lnSpc>
                        <a:spcAft>
                          <a:spcPts val="0"/>
                        </a:spcAft>
                      </a:pPr>
                      <a:r>
                        <a:rPr lang="ru-RU" sz="1100">
                          <a:effectLst/>
                          <a:latin typeface="Times New Roman" panose="02020603050405020304" pitchFamily="18" charset="0"/>
                          <a:cs typeface="Times New Roman" panose="02020603050405020304" pitchFamily="18" charset="0"/>
                        </a:rPr>
                        <a:t>Гбит/с</a:t>
                      </a:r>
                      <a:endParaRPr lang="ru-RU" sz="1100">
                        <a:effectLst/>
                        <a:latin typeface="Times New Roman" panose="02020603050405020304" pitchFamily="18" charset="0"/>
                        <a:ea typeface="Calibri"/>
                        <a:cs typeface="Times New Roman" panose="02020603050405020304" pitchFamily="18" charset="0"/>
                      </a:endParaRPr>
                    </a:p>
                  </a:txBody>
                  <a:tcPr marL="16323" marR="16323" marT="0" marB="0"/>
                </a:tc>
                <a:tc>
                  <a:txBody>
                    <a:bodyPr/>
                    <a:lstStyle/>
                    <a:p>
                      <a:pPr>
                        <a:lnSpc>
                          <a:spcPct val="107000"/>
                        </a:lnSpc>
                        <a:spcAft>
                          <a:spcPts val="0"/>
                        </a:spcAft>
                      </a:pPr>
                      <a:r>
                        <a:rPr lang="ru-RU" sz="1100">
                          <a:effectLst/>
                          <a:latin typeface="Times New Roman" panose="02020603050405020304" pitchFamily="18" charset="0"/>
                          <a:cs typeface="Times New Roman" panose="02020603050405020304" pitchFamily="18" charset="0"/>
                        </a:rPr>
                        <a:t>Ethernet</a:t>
                      </a:r>
                      <a:br>
                        <a:rPr lang="ru-RU" sz="1100">
                          <a:effectLst/>
                          <a:latin typeface="Times New Roman" panose="02020603050405020304" pitchFamily="18" charset="0"/>
                          <a:cs typeface="Times New Roman" panose="02020603050405020304" pitchFamily="18" charset="0"/>
                        </a:rPr>
                      </a:br>
                      <a:r>
                        <a:rPr lang="ru-RU" sz="1100">
                          <a:effectLst/>
                          <a:latin typeface="Times New Roman" panose="02020603050405020304" pitchFamily="18" charset="0"/>
                          <a:cs typeface="Times New Roman" panose="02020603050405020304" pitchFamily="18" charset="0"/>
                        </a:rPr>
                        <a:t>оптика (SFP/SFP+)1</a:t>
                      </a:r>
                      <a:endParaRPr lang="ru-RU" sz="1100">
                        <a:effectLst/>
                        <a:latin typeface="Times New Roman" panose="02020603050405020304" pitchFamily="18" charset="0"/>
                        <a:ea typeface="Calibri"/>
                        <a:cs typeface="Times New Roman" panose="02020603050405020304" pitchFamily="18" charset="0"/>
                      </a:endParaRPr>
                    </a:p>
                  </a:txBody>
                  <a:tcPr marL="16323" marR="16323" marT="0" marB="0"/>
                </a:tc>
                <a:extLst>
                  <a:ext uri="{0D108BD9-81ED-4DB2-BD59-A6C34878D82A}">
                    <a16:rowId xmlns:a16="http://schemas.microsoft.com/office/drawing/2014/main" xmlns="" val="10003"/>
                  </a:ext>
                </a:extLst>
              </a:tr>
              <a:tr h="344177">
                <a:tc vMerge="1">
                  <a:txBody>
                    <a:bodyPr/>
                    <a:lstStyle/>
                    <a:p>
                      <a:endParaRPr lang="ru-RU"/>
                    </a:p>
                  </a:txBody>
                  <a:tcPr/>
                </a:tc>
                <a:tc>
                  <a:txBody>
                    <a:bodyPr/>
                    <a:lstStyle/>
                    <a:p>
                      <a:pPr>
                        <a:lnSpc>
                          <a:spcPct val="107000"/>
                        </a:lnSpc>
                        <a:spcAft>
                          <a:spcPts val="0"/>
                        </a:spcAft>
                      </a:pPr>
                      <a:r>
                        <a:rPr lang="en-US" sz="1100">
                          <a:effectLst/>
                          <a:latin typeface="Times New Roman" panose="02020603050405020304" pitchFamily="18" charset="0"/>
                          <a:cs typeface="Times New Roman" panose="02020603050405020304" pitchFamily="18" charset="0"/>
                        </a:rPr>
                        <a:t>Cisco C2921-CME-SRST/K9 2921</a:t>
                      </a:r>
                      <a:endParaRPr lang="ru-RU" sz="1100">
                        <a:effectLst/>
                        <a:latin typeface="Times New Roman" panose="02020603050405020304" pitchFamily="18" charset="0"/>
                        <a:ea typeface="Calibri"/>
                        <a:cs typeface="Times New Roman" panose="02020603050405020304" pitchFamily="18" charset="0"/>
                      </a:endParaRPr>
                    </a:p>
                  </a:txBody>
                  <a:tcPr marL="16323" marR="16323" marT="0" marB="0"/>
                </a:tc>
                <a:tc>
                  <a:txBody>
                    <a:bodyPr/>
                    <a:lstStyle/>
                    <a:p>
                      <a:pPr>
                        <a:lnSpc>
                          <a:spcPct val="107000"/>
                        </a:lnSpc>
                        <a:spcAft>
                          <a:spcPts val="0"/>
                        </a:spcAft>
                      </a:pPr>
                      <a:r>
                        <a:rPr lang="en-US" sz="1100">
                          <a:effectLst/>
                          <a:latin typeface="Times New Roman" panose="02020603050405020304" pitchFamily="18" charset="0"/>
                          <a:cs typeface="Times New Roman" panose="02020603050405020304" pitchFamily="18" charset="0"/>
                        </a:rPr>
                        <a:t>Ethernet, Fast Ethernet, Gigabit Ethernet</a:t>
                      </a:r>
                      <a:endParaRPr lang="ru-RU" sz="1100">
                        <a:effectLst/>
                        <a:latin typeface="Times New Roman" panose="02020603050405020304" pitchFamily="18" charset="0"/>
                        <a:ea typeface="Calibri"/>
                        <a:cs typeface="Times New Roman" panose="02020603050405020304" pitchFamily="18" charset="0"/>
                      </a:endParaRPr>
                    </a:p>
                  </a:txBody>
                  <a:tcPr marL="16323" marR="16323" marT="0" marB="0"/>
                </a:tc>
                <a:tc>
                  <a:txBody>
                    <a:bodyPr/>
                    <a:lstStyle/>
                    <a:p>
                      <a:pPr>
                        <a:lnSpc>
                          <a:spcPct val="107000"/>
                        </a:lnSpc>
                        <a:spcAft>
                          <a:spcPts val="0"/>
                        </a:spcAft>
                      </a:pPr>
                      <a:r>
                        <a:rPr lang="ru-RU" sz="1100">
                          <a:effectLst/>
                          <a:latin typeface="Times New Roman" panose="02020603050405020304" pitchFamily="18" charset="0"/>
                          <a:cs typeface="Times New Roman" panose="02020603050405020304" pitchFamily="18" charset="0"/>
                        </a:rPr>
                        <a:t>поддерживает</a:t>
                      </a:r>
                      <a:r>
                        <a:rPr lang="en-US" sz="1100">
                          <a:effectLst/>
                          <a:latin typeface="Times New Roman" panose="02020603050405020304" pitchFamily="18" charset="0"/>
                          <a:cs typeface="Times New Roman" panose="02020603050405020304" pitchFamily="18" charset="0"/>
                        </a:rPr>
                        <a:t>: VPN, DMVPN, IPv6, MPLS, Syslog</a:t>
                      </a:r>
                      <a:endParaRPr lang="ru-RU" sz="1100">
                        <a:effectLst/>
                        <a:latin typeface="Times New Roman" panose="02020603050405020304" pitchFamily="18" charset="0"/>
                        <a:ea typeface="Calibri"/>
                        <a:cs typeface="Times New Roman" panose="02020603050405020304" pitchFamily="18" charset="0"/>
                      </a:endParaRPr>
                    </a:p>
                  </a:txBody>
                  <a:tcPr marL="16323" marR="16323" marT="0" marB="0"/>
                </a:tc>
                <a:extLst>
                  <a:ext uri="{0D108BD9-81ED-4DB2-BD59-A6C34878D82A}">
                    <a16:rowId xmlns:a16="http://schemas.microsoft.com/office/drawing/2014/main" xmlns="" val="10004"/>
                  </a:ext>
                </a:extLst>
              </a:tr>
              <a:tr h="516266">
                <a:tc vMerge="1">
                  <a:txBody>
                    <a:bodyPr/>
                    <a:lstStyle/>
                    <a:p>
                      <a:endParaRPr lang="ru-RU"/>
                    </a:p>
                  </a:txBody>
                  <a:tcPr/>
                </a:tc>
                <a:tc>
                  <a:txBody>
                    <a:bodyPr/>
                    <a:lstStyle/>
                    <a:p>
                      <a:pPr>
                        <a:lnSpc>
                          <a:spcPct val="107000"/>
                        </a:lnSpc>
                        <a:spcAft>
                          <a:spcPts val="0"/>
                        </a:spcAft>
                      </a:pPr>
                      <a:r>
                        <a:rPr lang="ru-RU" sz="1100">
                          <a:effectLst/>
                          <a:latin typeface="Times New Roman" panose="02020603050405020304" pitchFamily="18" charset="0"/>
                          <a:cs typeface="Times New Roman" panose="02020603050405020304" pitchFamily="18" charset="0"/>
                        </a:rPr>
                        <a:t>MikroTik RB2011UiAS-RM</a:t>
                      </a:r>
                      <a:endParaRPr lang="ru-RU" sz="1100">
                        <a:effectLst/>
                        <a:latin typeface="Times New Roman" panose="02020603050405020304" pitchFamily="18" charset="0"/>
                        <a:ea typeface="Calibri"/>
                        <a:cs typeface="Times New Roman" panose="02020603050405020304" pitchFamily="18" charset="0"/>
                      </a:endParaRPr>
                    </a:p>
                  </a:txBody>
                  <a:tcPr marL="16323" marR="16323" marT="0" marB="0"/>
                </a:tc>
                <a:tc>
                  <a:txBody>
                    <a:bodyPr/>
                    <a:lstStyle/>
                    <a:p>
                      <a:pPr>
                        <a:lnSpc>
                          <a:spcPct val="107000"/>
                        </a:lnSpc>
                        <a:spcAft>
                          <a:spcPts val="0"/>
                        </a:spcAft>
                      </a:pPr>
                      <a:r>
                        <a:rPr lang="ru-RU" sz="1100">
                          <a:effectLst/>
                          <a:latin typeface="Times New Roman" panose="02020603050405020304" pitchFamily="18" charset="0"/>
                          <a:cs typeface="Times New Roman" panose="02020603050405020304" pitchFamily="18" charset="0"/>
                        </a:rPr>
                        <a:t>1 Гбит/с / х5 100 Мб/с</a:t>
                      </a:r>
                      <a:endParaRPr lang="ru-RU" sz="1100">
                        <a:effectLst/>
                        <a:latin typeface="Times New Roman" panose="02020603050405020304" pitchFamily="18" charset="0"/>
                        <a:ea typeface="Calibri"/>
                        <a:cs typeface="Times New Roman" panose="02020603050405020304" pitchFamily="18" charset="0"/>
                      </a:endParaRPr>
                    </a:p>
                  </a:txBody>
                  <a:tcPr marL="16323" marR="16323" marT="0" marB="0"/>
                </a:tc>
                <a:tc>
                  <a:txBody>
                    <a:bodyPr/>
                    <a:lstStyle/>
                    <a:p>
                      <a:pPr>
                        <a:lnSpc>
                          <a:spcPct val="107000"/>
                        </a:lnSpc>
                        <a:spcAft>
                          <a:spcPts val="0"/>
                        </a:spcAft>
                      </a:pPr>
                      <a:r>
                        <a:rPr lang="ru-RU" sz="1100">
                          <a:effectLst/>
                          <a:latin typeface="Times New Roman" panose="02020603050405020304" pitchFamily="18" charset="0"/>
                          <a:cs typeface="Times New Roman" panose="02020603050405020304" pitchFamily="18" charset="0"/>
                        </a:rPr>
                        <a:t>фильтрация MAC-адресов</a:t>
                      </a:r>
                      <a:br>
                        <a:rPr lang="ru-RU" sz="1100">
                          <a:effectLst/>
                          <a:latin typeface="Times New Roman" panose="02020603050405020304" pitchFamily="18" charset="0"/>
                          <a:cs typeface="Times New Roman" panose="02020603050405020304" pitchFamily="18" charset="0"/>
                        </a:rPr>
                      </a:br>
                      <a:r>
                        <a:rPr lang="ru-RU" sz="1100">
                          <a:effectLst/>
                          <a:latin typeface="Times New Roman" panose="02020603050405020304" pitchFamily="18" charset="0"/>
                          <a:cs typeface="Times New Roman" panose="02020603050405020304" pitchFamily="18" charset="0"/>
                        </a:rPr>
                        <a:t>защита от DoS-атак</a:t>
                      </a:r>
                      <a:br>
                        <a:rPr lang="ru-RU" sz="1100">
                          <a:effectLst/>
                          <a:latin typeface="Times New Roman" panose="02020603050405020304" pitchFamily="18" charset="0"/>
                          <a:cs typeface="Times New Roman" panose="02020603050405020304" pitchFamily="18" charset="0"/>
                        </a:rPr>
                      </a:br>
                      <a:r>
                        <a:rPr lang="ru-RU" sz="1100">
                          <a:effectLst/>
                          <a:latin typeface="Times New Roman" panose="02020603050405020304" pitchFamily="18" charset="0"/>
                          <a:cs typeface="Times New Roman" panose="02020603050405020304" pitchFamily="18" charset="0"/>
                        </a:rPr>
                        <a:t>фильтрация web-содержимого</a:t>
                      </a:r>
                      <a:endParaRPr lang="ru-RU" sz="1100">
                        <a:effectLst/>
                        <a:latin typeface="Times New Roman" panose="02020603050405020304" pitchFamily="18" charset="0"/>
                        <a:ea typeface="Calibri"/>
                        <a:cs typeface="Times New Roman" panose="02020603050405020304" pitchFamily="18" charset="0"/>
                      </a:endParaRPr>
                    </a:p>
                  </a:txBody>
                  <a:tcPr marL="16323" marR="16323" marT="0" marB="0"/>
                </a:tc>
                <a:extLst>
                  <a:ext uri="{0D108BD9-81ED-4DB2-BD59-A6C34878D82A}">
                    <a16:rowId xmlns:a16="http://schemas.microsoft.com/office/drawing/2014/main" xmlns="" val="10005"/>
                  </a:ext>
                </a:extLst>
              </a:tr>
              <a:tr h="172089">
                <a:tc rowSpan="4">
                  <a:txBody>
                    <a:bodyPr/>
                    <a:lstStyle/>
                    <a:p>
                      <a:pPr>
                        <a:lnSpc>
                          <a:spcPct val="107000"/>
                        </a:lnSpc>
                        <a:spcAft>
                          <a:spcPts val="0"/>
                        </a:spcAft>
                      </a:pPr>
                      <a:r>
                        <a:rPr lang="ru-RU" sz="1100">
                          <a:effectLst/>
                          <a:latin typeface="Times New Roman" panose="02020603050405020304" pitchFamily="18" charset="0"/>
                          <a:cs typeface="Times New Roman" panose="02020603050405020304" pitchFamily="18" charset="0"/>
                        </a:rPr>
                        <a:t>Шлюз</a:t>
                      </a:r>
                      <a:endParaRPr lang="ru-RU" sz="1100">
                        <a:effectLst/>
                        <a:latin typeface="Times New Roman" panose="02020603050405020304" pitchFamily="18" charset="0"/>
                        <a:ea typeface="Calibri"/>
                        <a:cs typeface="Times New Roman" panose="02020603050405020304" pitchFamily="18" charset="0"/>
                      </a:endParaRPr>
                    </a:p>
                  </a:txBody>
                  <a:tcPr marL="16323" marR="16323" marT="0" marB="0"/>
                </a:tc>
                <a:tc>
                  <a:txBody>
                    <a:bodyPr/>
                    <a:lstStyle/>
                    <a:p>
                      <a:pPr>
                        <a:lnSpc>
                          <a:spcPct val="107000"/>
                        </a:lnSpc>
                        <a:spcAft>
                          <a:spcPts val="0"/>
                        </a:spcAft>
                      </a:pPr>
                      <a:r>
                        <a:rPr lang="ru-RU" sz="1100">
                          <a:effectLst/>
                          <a:latin typeface="Times New Roman" panose="02020603050405020304" pitchFamily="18" charset="0"/>
                          <a:cs typeface="Times New Roman" panose="02020603050405020304" pitchFamily="18" charset="0"/>
                        </a:rPr>
                        <a:t>Grandstream HandyTone-701</a:t>
                      </a:r>
                      <a:endParaRPr lang="ru-RU" sz="1100">
                        <a:effectLst/>
                        <a:latin typeface="Times New Roman" panose="02020603050405020304" pitchFamily="18" charset="0"/>
                        <a:ea typeface="Calibri"/>
                        <a:cs typeface="Times New Roman" panose="02020603050405020304" pitchFamily="18" charset="0"/>
                      </a:endParaRPr>
                    </a:p>
                  </a:txBody>
                  <a:tcPr marL="16323" marR="16323" marT="0" marB="0"/>
                </a:tc>
                <a:tc>
                  <a:txBody>
                    <a:bodyPr/>
                    <a:lstStyle/>
                    <a:p>
                      <a:pPr>
                        <a:lnSpc>
                          <a:spcPct val="107000"/>
                        </a:lnSpc>
                        <a:spcAft>
                          <a:spcPts val="0"/>
                        </a:spcAft>
                      </a:pPr>
                      <a:r>
                        <a:rPr lang="ru-RU" sz="1100">
                          <a:effectLst/>
                          <a:latin typeface="Times New Roman" panose="02020603050405020304" pitchFamily="18" charset="0"/>
                          <a:cs typeface="Times New Roman" panose="02020603050405020304" pitchFamily="18" charset="0"/>
                        </a:rPr>
                        <a:t>аналоговый адаптер на 1 порт</a:t>
                      </a:r>
                      <a:endParaRPr lang="ru-RU" sz="1100">
                        <a:effectLst/>
                        <a:latin typeface="Times New Roman" panose="02020603050405020304" pitchFamily="18" charset="0"/>
                        <a:ea typeface="Calibri"/>
                        <a:cs typeface="Times New Roman" panose="02020603050405020304" pitchFamily="18" charset="0"/>
                      </a:endParaRPr>
                    </a:p>
                  </a:txBody>
                  <a:tcPr marL="16323" marR="16323" marT="0" marB="0"/>
                </a:tc>
                <a:tc>
                  <a:txBody>
                    <a:bodyPr/>
                    <a:lstStyle/>
                    <a:p>
                      <a:pPr>
                        <a:lnSpc>
                          <a:spcPct val="107000"/>
                        </a:lnSpc>
                        <a:spcAft>
                          <a:spcPts val="0"/>
                        </a:spcAft>
                      </a:pPr>
                      <a:r>
                        <a:rPr lang="ru-RU" sz="1100">
                          <a:effectLst/>
                          <a:latin typeface="Times New Roman" panose="02020603050405020304" pitchFamily="18" charset="0"/>
                          <a:cs typeface="Times New Roman" panose="02020603050405020304" pitchFamily="18" charset="0"/>
                        </a:rPr>
                        <a:t>поддержка комплексных голосовых кодеков</a:t>
                      </a:r>
                      <a:endParaRPr lang="ru-RU" sz="1100">
                        <a:effectLst/>
                        <a:latin typeface="Times New Roman" panose="02020603050405020304" pitchFamily="18" charset="0"/>
                        <a:ea typeface="Calibri"/>
                        <a:cs typeface="Times New Roman" panose="02020603050405020304" pitchFamily="18" charset="0"/>
                      </a:endParaRPr>
                    </a:p>
                  </a:txBody>
                  <a:tcPr marL="16323" marR="16323" marT="0" marB="0"/>
                </a:tc>
                <a:extLst>
                  <a:ext uri="{0D108BD9-81ED-4DB2-BD59-A6C34878D82A}">
                    <a16:rowId xmlns:a16="http://schemas.microsoft.com/office/drawing/2014/main" xmlns="" val="10006"/>
                  </a:ext>
                </a:extLst>
              </a:tr>
              <a:tr h="344177">
                <a:tc vMerge="1">
                  <a:txBody>
                    <a:bodyPr/>
                    <a:lstStyle/>
                    <a:p>
                      <a:endParaRPr lang="ru-RU"/>
                    </a:p>
                  </a:txBody>
                  <a:tcPr/>
                </a:tc>
                <a:tc>
                  <a:txBody>
                    <a:bodyPr/>
                    <a:lstStyle/>
                    <a:p>
                      <a:pPr>
                        <a:lnSpc>
                          <a:spcPct val="107000"/>
                        </a:lnSpc>
                        <a:spcAft>
                          <a:spcPts val="0"/>
                        </a:spcAft>
                      </a:pPr>
                      <a:r>
                        <a:rPr lang="ru-RU" sz="1100" dirty="0">
                          <a:effectLst/>
                          <a:latin typeface="Times New Roman" panose="02020603050405020304" pitchFamily="18" charset="0"/>
                          <a:cs typeface="Times New Roman" panose="02020603050405020304" pitchFamily="18" charset="0"/>
                        </a:rPr>
                        <a:t>SPA112 </a:t>
                      </a:r>
                      <a:r>
                        <a:rPr lang="ru-RU" sz="1100" dirty="0" err="1">
                          <a:effectLst/>
                          <a:latin typeface="Times New Roman" panose="02020603050405020304" pitchFamily="18" charset="0"/>
                          <a:cs typeface="Times New Roman" panose="02020603050405020304" pitchFamily="18" charset="0"/>
                        </a:rPr>
                        <a:t>Cisco</a:t>
                      </a:r>
                      <a:endParaRPr lang="ru-RU" sz="1100" dirty="0">
                        <a:effectLst/>
                        <a:latin typeface="Times New Roman" panose="02020603050405020304" pitchFamily="18" charset="0"/>
                        <a:ea typeface="Calibri"/>
                        <a:cs typeface="Times New Roman" panose="02020603050405020304" pitchFamily="18" charset="0"/>
                      </a:endParaRPr>
                    </a:p>
                  </a:txBody>
                  <a:tcPr marL="16323" marR="16323" marT="0" marB="0"/>
                </a:tc>
                <a:tc>
                  <a:txBody>
                    <a:bodyPr/>
                    <a:lstStyle/>
                    <a:p>
                      <a:pPr>
                        <a:lnSpc>
                          <a:spcPct val="107000"/>
                        </a:lnSpc>
                        <a:spcAft>
                          <a:spcPts val="0"/>
                        </a:spcAft>
                      </a:pPr>
                      <a:r>
                        <a:rPr lang="ru-RU" sz="1100">
                          <a:effectLst/>
                          <a:latin typeface="Times New Roman" panose="02020603050405020304" pitchFamily="18" charset="0"/>
                          <a:cs typeface="Times New Roman" panose="02020603050405020304" pitchFamily="18" charset="0"/>
                        </a:rPr>
                        <a:t>с 2 портами FXS для подключения аналоговых ТФ</a:t>
                      </a:r>
                      <a:endParaRPr lang="ru-RU" sz="1100">
                        <a:effectLst/>
                        <a:latin typeface="Times New Roman" panose="02020603050405020304" pitchFamily="18" charset="0"/>
                        <a:ea typeface="Calibri"/>
                        <a:cs typeface="Times New Roman" panose="02020603050405020304" pitchFamily="18" charset="0"/>
                      </a:endParaRPr>
                    </a:p>
                  </a:txBody>
                  <a:tcPr marL="16323" marR="16323" marT="0" marB="0"/>
                </a:tc>
                <a:tc>
                  <a:txBody>
                    <a:bodyPr/>
                    <a:lstStyle/>
                    <a:p>
                      <a:pPr>
                        <a:lnSpc>
                          <a:spcPct val="107000"/>
                        </a:lnSpc>
                        <a:spcAft>
                          <a:spcPts val="0"/>
                        </a:spcAft>
                      </a:pPr>
                      <a:r>
                        <a:rPr lang="ru-RU" sz="1100">
                          <a:effectLst/>
                          <a:latin typeface="Times New Roman" panose="02020603050405020304" pitchFamily="18" charset="0"/>
                          <a:cs typeface="Times New Roman" panose="02020603050405020304" pitchFamily="18" charset="0"/>
                        </a:rPr>
                        <a:t>трехсторонняя конференцсвязь</a:t>
                      </a:r>
                    </a:p>
                    <a:p>
                      <a:pPr>
                        <a:lnSpc>
                          <a:spcPct val="107000"/>
                        </a:lnSpc>
                        <a:spcAft>
                          <a:spcPts val="0"/>
                        </a:spcAft>
                      </a:pPr>
                      <a:r>
                        <a:rPr lang="ru-RU" sz="1100">
                          <a:effectLst/>
                          <a:latin typeface="Times New Roman" panose="02020603050405020304" pitchFamily="18" charset="0"/>
                          <a:cs typeface="Times New Roman" panose="02020603050405020304" pitchFamily="18" charset="0"/>
                        </a:rPr>
                        <a:t> </a:t>
                      </a:r>
                      <a:endParaRPr lang="ru-RU" sz="1100">
                        <a:effectLst/>
                        <a:latin typeface="Times New Roman" panose="02020603050405020304" pitchFamily="18" charset="0"/>
                        <a:ea typeface="Calibri"/>
                        <a:cs typeface="Times New Roman" panose="02020603050405020304" pitchFamily="18" charset="0"/>
                      </a:endParaRPr>
                    </a:p>
                  </a:txBody>
                  <a:tcPr marL="16323" marR="16323" marT="0" marB="0"/>
                </a:tc>
                <a:extLst>
                  <a:ext uri="{0D108BD9-81ED-4DB2-BD59-A6C34878D82A}">
                    <a16:rowId xmlns:a16="http://schemas.microsoft.com/office/drawing/2014/main" xmlns="" val="10007"/>
                  </a:ext>
                </a:extLst>
              </a:tr>
              <a:tr h="172089">
                <a:tc vMerge="1">
                  <a:txBody>
                    <a:bodyPr/>
                    <a:lstStyle/>
                    <a:p>
                      <a:endParaRPr lang="ru-RU"/>
                    </a:p>
                  </a:txBody>
                  <a:tcPr/>
                </a:tc>
                <a:tc>
                  <a:txBody>
                    <a:bodyPr/>
                    <a:lstStyle/>
                    <a:p>
                      <a:pPr>
                        <a:lnSpc>
                          <a:spcPct val="107000"/>
                        </a:lnSpc>
                        <a:spcAft>
                          <a:spcPts val="0"/>
                        </a:spcAft>
                      </a:pPr>
                      <a:r>
                        <a:rPr lang="ru-RU" sz="1100">
                          <a:effectLst/>
                          <a:latin typeface="Times New Roman" panose="02020603050405020304" pitchFamily="18" charset="0"/>
                          <a:cs typeface="Times New Roman" panose="02020603050405020304" pitchFamily="18" charset="0"/>
                        </a:rPr>
                        <a:t>YEASTAR TA200</a:t>
                      </a:r>
                      <a:endParaRPr lang="ru-RU" sz="1100">
                        <a:effectLst/>
                        <a:latin typeface="Times New Roman" panose="02020603050405020304" pitchFamily="18" charset="0"/>
                        <a:ea typeface="Calibri"/>
                        <a:cs typeface="Times New Roman" panose="02020603050405020304" pitchFamily="18" charset="0"/>
                      </a:endParaRPr>
                    </a:p>
                  </a:txBody>
                  <a:tcPr marL="16323" marR="16323" marT="0" marB="0"/>
                </a:tc>
                <a:tc>
                  <a:txBody>
                    <a:bodyPr/>
                    <a:lstStyle/>
                    <a:p>
                      <a:pPr>
                        <a:lnSpc>
                          <a:spcPct val="107000"/>
                        </a:lnSpc>
                        <a:spcAft>
                          <a:spcPts val="0"/>
                        </a:spcAft>
                      </a:pPr>
                      <a:r>
                        <a:rPr lang="ru-RU" sz="1100">
                          <a:effectLst/>
                          <a:latin typeface="Times New Roman" panose="02020603050405020304" pitchFamily="18" charset="0"/>
                          <a:cs typeface="Times New Roman" panose="02020603050405020304" pitchFamily="18" charset="0"/>
                        </a:rPr>
                        <a:t>с 2 SIP-портами, портом Micro USB и RJ-45</a:t>
                      </a:r>
                      <a:endParaRPr lang="ru-RU" sz="1100">
                        <a:effectLst/>
                        <a:latin typeface="Times New Roman" panose="02020603050405020304" pitchFamily="18" charset="0"/>
                        <a:ea typeface="Calibri"/>
                        <a:cs typeface="Times New Roman" panose="02020603050405020304" pitchFamily="18" charset="0"/>
                      </a:endParaRPr>
                    </a:p>
                  </a:txBody>
                  <a:tcPr marL="16323" marR="16323" marT="0" marB="0"/>
                </a:tc>
                <a:tc>
                  <a:txBody>
                    <a:bodyPr/>
                    <a:lstStyle/>
                    <a:p>
                      <a:pPr>
                        <a:lnSpc>
                          <a:spcPct val="107000"/>
                        </a:lnSpc>
                        <a:spcAft>
                          <a:spcPts val="0"/>
                        </a:spcAft>
                      </a:pPr>
                      <a:r>
                        <a:rPr lang="ru-RU" sz="1100">
                          <a:effectLst/>
                          <a:latin typeface="Times New Roman" panose="02020603050405020304" pitchFamily="18" charset="0"/>
                          <a:cs typeface="Times New Roman" panose="02020603050405020304" pitchFamily="18" charset="0"/>
                        </a:rPr>
                        <a:t>для перехода на IP-телефонию</a:t>
                      </a:r>
                      <a:endParaRPr lang="ru-RU" sz="1100">
                        <a:effectLst/>
                        <a:latin typeface="Times New Roman" panose="02020603050405020304" pitchFamily="18" charset="0"/>
                        <a:ea typeface="Calibri"/>
                        <a:cs typeface="Times New Roman" panose="02020603050405020304" pitchFamily="18" charset="0"/>
                      </a:endParaRPr>
                    </a:p>
                  </a:txBody>
                  <a:tcPr marL="16323" marR="16323" marT="0" marB="0"/>
                </a:tc>
                <a:extLst>
                  <a:ext uri="{0D108BD9-81ED-4DB2-BD59-A6C34878D82A}">
                    <a16:rowId xmlns:a16="http://schemas.microsoft.com/office/drawing/2014/main" xmlns="" val="10008"/>
                  </a:ext>
                </a:extLst>
              </a:tr>
              <a:tr h="344177">
                <a:tc vMerge="1">
                  <a:txBody>
                    <a:bodyPr/>
                    <a:lstStyle/>
                    <a:p>
                      <a:endParaRPr lang="ru-RU"/>
                    </a:p>
                  </a:txBody>
                  <a:tcPr/>
                </a:tc>
                <a:tc>
                  <a:txBody>
                    <a:bodyPr/>
                    <a:lstStyle/>
                    <a:p>
                      <a:pPr>
                        <a:lnSpc>
                          <a:spcPct val="107000"/>
                        </a:lnSpc>
                        <a:spcAft>
                          <a:spcPts val="0"/>
                        </a:spcAft>
                      </a:pPr>
                      <a:r>
                        <a:rPr lang="ru-RU" sz="1100">
                          <a:effectLst/>
                          <a:latin typeface="Times New Roman" panose="02020603050405020304" pitchFamily="18" charset="0"/>
                          <a:cs typeface="Times New Roman" panose="02020603050405020304" pitchFamily="18" charset="0"/>
                        </a:rPr>
                        <a:t>MP204B AudioCodes</a:t>
                      </a:r>
                      <a:endParaRPr lang="ru-RU" sz="1100">
                        <a:effectLst/>
                        <a:latin typeface="Times New Roman" panose="02020603050405020304" pitchFamily="18" charset="0"/>
                        <a:ea typeface="Calibri"/>
                        <a:cs typeface="Times New Roman" panose="02020603050405020304" pitchFamily="18" charset="0"/>
                      </a:endParaRPr>
                    </a:p>
                  </a:txBody>
                  <a:tcPr marL="16323" marR="16323" marT="0" marB="0"/>
                </a:tc>
                <a:tc>
                  <a:txBody>
                    <a:bodyPr/>
                    <a:lstStyle/>
                    <a:p>
                      <a:pPr>
                        <a:lnSpc>
                          <a:spcPct val="107000"/>
                        </a:lnSpc>
                        <a:spcAft>
                          <a:spcPts val="0"/>
                        </a:spcAft>
                      </a:pPr>
                      <a:r>
                        <a:rPr lang="ru-RU" sz="1100">
                          <a:effectLst/>
                          <a:latin typeface="Times New Roman" panose="02020603050405020304" pitchFamily="18" charset="0"/>
                          <a:cs typeface="Times New Roman" panose="02020603050405020304" pitchFamily="18" charset="0"/>
                        </a:rPr>
                        <a:t>Четырехпортовый (FXO) шлюз</a:t>
                      </a:r>
                      <a:endParaRPr lang="ru-RU" sz="1100">
                        <a:effectLst/>
                        <a:latin typeface="Times New Roman" panose="02020603050405020304" pitchFamily="18" charset="0"/>
                        <a:ea typeface="Calibri"/>
                        <a:cs typeface="Times New Roman" panose="02020603050405020304" pitchFamily="18" charset="0"/>
                      </a:endParaRPr>
                    </a:p>
                  </a:txBody>
                  <a:tcPr marL="16323" marR="16323" marT="0" marB="0"/>
                </a:tc>
                <a:tc>
                  <a:txBody>
                    <a:bodyPr/>
                    <a:lstStyle/>
                    <a:p>
                      <a:pPr>
                        <a:lnSpc>
                          <a:spcPct val="107000"/>
                        </a:lnSpc>
                        <a:spcAft>
                          <a:spcPts val="0"/>
                        </a:spcAft>
                      </a:pPr>
                      <a:r>
                        <a:rPr lang="ru-RU" sz="1100">
                          <a:effectLst/>
                          <a:latin typeface="Times New Roman" panose="02020603050405020304" pitchFamily="18" charset="0"/>
                          <a:cs typeface="Times New Roman" panose="02020603050405020304" pitchFamily="18" charset="0"/>
                        </a:rPr>
                        <a:t>Подключение к устройствам широкополосного доступа</a:t>
                      </a:r>
                      <a:endParaRPr lang="ru-RU" sz="1100">
                        <a:effectLst/>
                        <a:latin typeface="Times New Roman" panose="02020603050405020304" pitchFamily="18" charset="0"/>
                        <a:ea typeface="Calibri"/>
                        <a:cs typeface="Times New Roman" panose="02020603050405020304" pitchFamily="18" charset="0"/>
                      </a:endParaRPr>
                    </a:p>
                  </a:txBody>
                  <a:tcPr marL="16323" marR="16323" marT="0" marB="0"/>
                </a:tc>
                <a:extLst>
                  <a:ext uri="{0D108BD9-81ED-4DB2-BD59-A6C34878D82A}">
                    <a16:rowId xmlns:a16="http://schemas.microsoft.com/office/drawing/2014/main" xmlns="" val="10009"/>
                  </a:ext>
                </a:extLst>
              </a:tr>
              <a:tr h="172089">
                <a:tc rowSpan="4">
                  <a:txBody>
                    <a:bodyPr/>
                    <a:lstStyle/>
                    <a:p>
                      <a:pPr>
                        <a:lnSpc>
                          <a:spcPct val="107000"/>
                        </a:lnSpc>
                        <a:spcAft>
                          <a:spcPts val="0"/>
                        </a:spcAft>
                      </a:pPr>
                      <a:r>
                        <a:rPr lang="ru-RU" sz="1100">
                          <a:effectLst/>
                          <a:latin typeface="Times New Roman" panose="02020603050405020304" pitchFamily="18" charset="0"/>
                          <a:cs typeface="Times New Roman" panose="02020603050405020304" pitchFamily="18" charset="0"/>
                        </a:rPr>
                        <a:t>Коммутаторы</a:t>
                      </a:r>
                      <a:endParaRPr lang="ru-RU" sz="1100">
                        <a:effectLst/>
                        <a:latin typeface="Times New Roman" panose="02020603050405020304" pitchFamily="18" charset="0"/>
                        <a:ea typeface="Calibri"/>
                        <a:cs typeface="Times New Roman" panose="02020603050405020304" pitchFamily="18" charset="0"/>
                      </a:endParaRPr>
                    </a:p>
                  </a:txBody>
                  <a:tcPr marL="16323" marR="16323" marT="0" marB="0"/>
                </a:tc>
                <a:tc>
                  <a:txBody>
                    <a:bodyPr/>
                    <a:lstStyle/>
                    <a:p>
                      <a:pPr>
                        <a:lnSpc>
                          <a:spcPct val="107000"/>
                        </a:lnSpc>
                        <a:spcAft>
                          <a:spcPts val="0"/>
                        </a:spcAft>
                      </a:pPr>
                      <a:r>
                        <a:rPr lang="en-US" sz="1100">
                          <a:effectLst/>
                          <a:latin typeface="Times New Roman" panose="02020603050405020304" pitchFamily="18" charset="0"/>
                          <a:cs typeface="Times New Roman" panose="02020603050405020304" pitchFamily="18" charset="0"/>
                        </a:rPr>
                        <a:t>HP 5120</a:t>
                      </a:r>
                      <a:endParaRPr lang="ru-RU" sz="1100">
                        <a:effectLst/>
                        <a:latin typeface="Times New Roman" panose="02020603050405020304" pitchFamily="18" charset="0"/>
                        <a:ea typeface="Calibri"/>
                        <a:cs typeface="Times New Roman" panose="02020603050405020304" pitchFamily="18" charset="0"/>
                      </a:endParaRPr>
                    </a:p>
                  </a:txBody>
                  <a:tcPr marL="16323" marR="16323" marT="0" marB="0"/>
                </a:tc>
                <a:tc>
                  <a:txBody>
                    <a:bodyPr/>
                    <a:lstStyle/>
                    <a:p>
                      <a:pPr>
                        <a:lnSpc>
                          <a:spcPct val="107000"/>
                        </a:lnSpc>
                        <a:spcAft>
                          <a:spcPts val="0"/>
                        </a:spcAft>
                      </a:pPr>
                      <a:r>
                        <a:rPr lang="ru-RU" sz="1100">
                          <a:effectLst/>
                          <a:latin typeface="Times New Roman" panose="02020603050405020304" pitchFamily="18" charset="0"/>
                          <a:cs typeface="Times New Roman" panose="02020603050405020304" pitchFamily="18" charset="0"/>
                        </a:rPr>
                        <a:t>Для всех портов 10/100/1000</a:t>
                      </a:r>
                      <a:endParaRPr lang="ru-RU" sz="1100">
                        <a:effectLst/>
                        <a:latin typeface="Times New Roman" panose="02020603050405020304" pitchFamily="18" charset="0"/>
                        <a:ea typeface="Calibri"/>
                        <a:cs typeface="Times New Roman" panose="02020603050405020304" pitchFamily="18" charset="0"/>
                      </a:endParaRPr>
                    </a:p>
                  </a:txBody>
                  <a:tcPr marL="16323" marR="16323" marT="0" marB="0"/>
                </a:tc>
                <a:tc>
                  <a:txBody>
                    <a:bodyPr/>
                    <a:lstStyle/>
                    <a:p>
                      <a:pPr>
                        <a:lnSpc>
                          <a:spcPct val="107000"/>
                        </a:lnSpc>
                        <a:spcAft>
                          <a:spcPts val="0"/>
                        </a:spcAft>
                      </a:pPr>
                      <a:r>
                        <a:rPr lang="ru-RU" sz="1100">
                          <a:effectLst/>
                          <a:latin typeface="Times New Roman" panose="02020603050405020304" pitchFamily="18" charset="0"/>
                          <a:cs typeface="Times New Roman" panose="02020603050405020304" pitchFamily="18" charset="0"/>
                        </a:rPr>
                        <a:t>192 Гб/с</a:t>
                      </a:r>
                      <a:endParaRPr lang="ru-RU" sz="1100">
                        <a:effectLst/>
                        <a:latin typeface="Times New Roman" panose="02020603050405020304" pitchFamily="18" charset="0"/>
                        <a:ea typeface="Calibri"/>
                        <a:cs typeface="Times New Roman" panose="02020603050405020304" pitchFamily="18" charset="0"/>
                      </a:endParaRPr>
                    </a:p>
                  </a:txBody>
                  <a:tcPr marL="16323" marR="16323" marT="0" marB="0"/>
                </a:tc>
                <a:extLst>
                  <a:ext uri="{0D108BD9-81ED-4DB2-BD59-A6C34878D82A}">
                    <a16:rowId xmlns:a16="http://schemas.microsoft.com/office/drawing/2014/main" xmlns="" val="10010"/>
                  </a:ext>
                </a:extLst>
              </a:tr>
              <a:tr h="172089">
                <a:tc vMerge="1">
                  <a:txBody>
                    <a:bodyPr/>
                    <a:lstStyle/>
                    <a:p>
                      <a:endParaRPr lang="ru-RU"/>
                    </a:p>
                  </a:txBody>
                  <a:tcPr/>
                </a:tc>
                <a:tc>
                  <a:txBody>
                    <a:bodyPr/>
                    <a:lstStyle/>
                    <a:p>
                      <a:pPr>
                        <a:lnSpc>
                          <a:spcPct val="107000"/>
                        </a:lnSpc>
                        <a:spcAft>
                          <a:spcPts val="0"/>
                        </a:spcAft>
                      </a:pPr>
                      <a:r>
                        <a:rPr lang="en-US" sz="1100">
                          <a:effectLst/>
                          <a:latin typeface="Times New Roman" panose="02020603050405020304" pitchFamily="18" charset="0"/>
                          <a:cs typeface="Times New Roman" panose="02020603050405020304" pitchFamily="18" charset="0"/>
                        </a:rPr>
                        <a:t>HP 2910</a:t>
                      </a:r>
                      <a:endParaRPr lang="ru-RU" sz="1100">
                        <a:effectLst/>
                        <a:latin typeface="Times New Roman" panose="02020603050405020304" pitchFamily="18" charset="0"/>
                        <a:ea typeface="Calibri"/>
                        <a:cs typeface="Times New Roman" panose="02020603050405020304" pitchFamily="18" charset="0"/>
                      </a:endParaRPr>
                    </a:p>
                  </a:txBody>
                  <a:tcPr marL="16323" marR="16323" marT="0" marB="0"/>
                </a:tc>
                <a:tc>
                  <a:txBody>
                    <a:bodyPr/>
                    <a:lstStyle/>
                    <a:p>
                      <a:pPr>
                        <a:lnSpc>
                          <a:spcPct val="107000"/>
                        </a:lnSpc>
                        <a:spcAft>
                          <a:spcPts val="0"/>
                        </a:spcAft>
                      </a:pPr>
                      <a:r>
                        <a:rPr lang="ru-RU" sz="1100">
                          <a:effectLst/>
                          <a:latin typeface="Times New Roman" panose="02020603050405020304" pitchFamily="18" charset="0"/>
                          <a:cs typeface="Times New Roman" panose="02020603050405020304" pitchFamily="18" charset="0"/>
                        </a:rPr>
                        <a:t>Для всех портов 10/100</a:t>
                      </a:r>
                      <a:endParaRPr lang="ru-RU" sz="1100">
                        <a:effectLst/>
                        <a:latin typeface="Times New Roman" panose="02020603050405020304" pitchFamily="18" charset="0"/>
                        <a:ea typeface="Calibri"/>
                        <a:cs typeface="Times New Roman" panose="02020603050405020304" pitchFamily="18" charset="0"/>
                      </a:endParaRPr>
                    </a:p>
                  </a:txBody>
                  <a:tcPr marL="16323" marR="16323" marT="0" marB="0"/>
                </a:tc>
                <a:tc>
                  <a:txBody>
                    <a:bodyPr/>
                    <a:lstStyle/>
                    <a:p>
                      <a:pPr>
                        <a:lnSpc>
                          <a:spcPct val="107000"/>
                        </a:lnSpc>
                        <a:spcAft>
                          <a:spcPts val="0"/>
                        </a:spcAft>
                      </a:pPr>
                      <a:r>
                        <a:rPr lang="ru-RU" sz="1100">
                          <a:effectLst/>
                          <a:latin typeface="Times New Roman" panose="02020603050405020304" pitchFamily="18" charset="0"/>
                          <a:cs typeface="Times New Roman" panose="02020603050405020304" pitchFamily="18" charset="0"/>
                        </a:rPr>
                        <a:t>144 Гб/с</a:t>
                      </a:r>
                      <a:endParaRPr lang="ru-RU" sz="1100">
                        <a:effectLst/>
                        <a:latin typeface="Times New Roman" panose="02020603050405020304" pitchFamily="18" charset="0"/>
                        <a:ea typeface="Calibri"/>
                        <a:cs typeface="Times New Roman" panose="02020603050405020304" pitchFamily="18" charset="0"/>
                      </a:endParaRPr>
                    </a:p>
                  </a:txBody>
                  <a:tcPr marL="16323" marR="16323" marT="0" marB="0"/>
                </a:tc>
                <a:extLst>
                  <a:ext uri="{0D108BD9-81ED-4DB2-BD59-A6C34878D82A}">
                    <a16:rowId xmlns:a16="http://schemas.microsoft.com/office/drawing/2014/main" xmlns="" val="10011"/>
                  </a:ext>
                </a:extLst>
              </a:tr>
              <a:tr h="172089">
                <a:tc vMerge="1">
                  <a:txBody>
                    <a:bodyPr/>
                    <a:lstStyle/>
                    <a:p>
                      <a:endParaRPr lang="ru-RU"/>
                    </a:p>
                  </a:txBody>
                  <a:tcPr/>
                </a:tc>
                <a:tc>
                  <a:txBody>
                    <a:bodyPr/>
                    <a:lstStyle/>
                    <a:p>
                      <a:pPr>
                        <a:lnSpc>
                          <a:spcPct val="107000"/>
                        </a:lnSpc>
                        <a:spcAft>
                          <a:spcPts val="0"/>
                        </a:spcAft>
                      </a:pPr>
                      <a:r>
                        <a:rPr lang="en-US" sz="1100">
                          <a:effectLst/>
                          <a:latin typeface="Times New Roman" panose="02020603050405020304" pitchFamily="18" charset="0"/>
                          <a:cs typeface="Times New Roman" panose="02020603050405020304" pitchFamily="18" charset="0"/>
                        </a:rPr>
                        <a:t>HP 3600</a:t>
                      </a:r>
                      <a:endParaRPr lang="ru-RU" sz="1100">
                        <a:effectLst/>
                        <a:latin typeface="Times New Roman" panose="02020603050405020304" pitchFamily="18" charset="0"/>
                        <a:ea typeface="Calibri"/>
                        <a:cs typeface="Times New Roman" panose="02020603050405020304" pitchFamily="18" charset="0"/>
                      </a:endParaRPr>
                    </a:p>
                  </a:txBody>
                  <a:tcPr marL="16323" marR="16323" marT="0" marB="0"/>
                </a:tc>
                <a:tc>
                  <a:txBody>
                    <a:bodyPr/>
                    <a:lstStyle/>
                    <a:p>
                      <a:pPr>
                        <a:lnSpc>
                          <a:spcPct val="107000"/>
                        </a:lnSpc>
                        <a:spcAft>
                          <a:spcPts val="0"/>
                        </a:spcAft>
                      </a:pPr>
                      <a:r>
                        <a:rPr lang="ru-RU" sz="1100">
                          <a:effectLst/>
                          <a:latin typeface="Times New Roman" panose="02020603050405020304" pitchFamily="18" charset="0"/>
                          <a:cs typeface="Times New Roman" panose="02020603050405020304" pitchFamily="18" charset="0"/>
                        </a:rPr>
                        <a:t>Для всех портов 10/100/1000</a:t>
                      </a:r>
                      <a:endParaRPr lang="ru-RU" sz="1100">
                        <a:effectLst/>
                        <a:latin typeface="Times New Roman" panose="02020603050405020304" pitchFamily="18" charset="0"/>
                        <a:ea typeface="Calibri"/>
                        <a:cs typeface="Times New Roman" panose="02020603050405020304" pitchFamily="18" charset="0"/>
                      </a:endParaRPr>
                    </a:p>
                  </a:txBody>
                  <a:tcPr marL="16323" marR="16323" marT="0" marB="0"/>
                </a:tc>
                <a:tc>
                  <a:txBody>
                    <a:bodyPr/>
                    <a:lstStyle/>
                    <a:p>
                      <a:pPr>
                        <a:lnSpc>
                          <a:spcPct val="107000"/>
                        </a:lnSpc>
                        <a:spcAft>
                          <a:spcPts val="0"/>
                        </a:spcAft>
                      </a:pPr>
                      <a:r>
                        <a:rPr lang="ru-RU" sz="1100">
                          <a:effectLst/>
                          <a:latin typeface="Times New Roman" panose="02020603050405020304" pitchFamily="18" charset="0"/>
                          <a:cs typeface="Times New Roman" panose="02020603050405020304" pitchFamily="18" charset="0"/>
                        </a:rPr>
                        <a:t>48 Гбит/с</a:t>
                      </a:r>
                      <a:endParaRPr lang="ru-RU" sz="1100">
                        <a:effectLst/>
                        <a:latin typeface="Times New Roman" panose="02020603050405020304" pitchFamily="18" charset="0"/>
                        <a:ea typeface="Calibri"/>
                        <a:cs typeface="Times New Roman" panose="02020603050405020304" pitchFamily="18" charset="0"/>
                      </a:endParaRPr>
                    </a:p>
                  </a:txBody>
                  <a:tcPr marL="16323" marR="16323" marT="0" marB="0"/>
                </a:tc>
                <a:extLst>
                  <a:ext uri="{0D108BD9-81ED-4DB2-BD59-A6C34878D82A}">
                    <a16:rowId xmlns:a16="http://schemas.microsoft.com/office/drawing/2014/main" xmlns="" val="10012"/>
                  </a:ext>
                </a:extLst>
              </a:tr>
              <a:tr h="172089">
                <a:tc vMerge="1">
                  <a:txBody>
                    <a:bodyPr/>
                    <a:lstStyle/>
                    <a:p>
                      <a:endParaRPr lang="ru-RU"/>
                    </a:p>
                  </a:txBody>
                  <a:tcPr/>
                </a:tc>
                <a:tc>
                  <a:txBody>
                    <a:bodyPr/>
                    <a:lstStyle/>
                    <a:p>
                      <a:pPr>
                        <a:lnSpc>
                          <a:spcPct val="107000"/>
                        </a:lnSpc>
                        <a:spcAft>
                          <a:spcPts val="0"/>
                        </a:spcAft>
                      </a:pPr>
                      <a:r>
                        <a:rPr lang="en-US" sz="1100">
                          <a:effectLst/>
                          <a:latin typeface="Times New Roman" panose="02020603050405020304" pitchFamily="18" charset="0"/>
                          <a:cs typeface="Times New Roman" panose="02020603050405020304" pitchFamily="18" charset="0"/>
                        </a:rPr>
                        <a:t>HP 5500</a:t>
                      </a:r>
                      <a:endParaRPr lang="ru-RU" sz="1100">
                        <a:effectLst/>
                        <a:latin typeface="Times New Roman" panose="02020603050405020304" pitchFamily="18" charset="0"/>
                        <a:ea typeface="Calibri"/>
                        <a:cs typeface="Times New Roman" panose="02020603050405020304" pitchFamily="18" charset="0"/>
                      </a:endParaRPr>
                    </a:p>
                  </a:txBody>
                  <a:tcPr marL="16323" marR="16323" marT="0" marB="0"/>
                </a:tc>
                <a:tc>
                  <a:txBody>
                    <a:bodyPr/>
                    <a:lstStyle/>
                    <a:p>
                      <a:pPr>
                        <a:lnSpc>
                          <a:spcPct val="107000"/>
                        </a:lnSpc>
                        <a:spcAft>
                          <a:spcPts val="0"/>
                        </a:spcAft>
                      </a:pPr>
                      <a:r>
                        <a:rPr lang="ru-RU" sz="1100">
                          <a:effectLst/>
                          <a:latin typeface="Times New Roman" panose="02020603050405020304" pitchFamily="18" charset="0"/>
                          <a:cs typeface="Times New Roman" panose="02020603050405020304" pitchFamily="18" charset="0"/>
                        </a:rPr>
                        <a:t>Лля всех портов 10/100</a:t>
                      </a:r>
                      <a:endParaRPr lang="ru-RU" sz="1100">
                        <a:effectLst/>
                        <a:latin typeface="Times New Roman" panose="02020603050405020304" pitchFamily="18" charset="0"/>
                        <a:ea typeface="Calibri"/>
                        <a:cs typeface="Times New Roman" panose="02020603050405020304" pitchFamily="18" charset="0"/>
                      </a:endParaRPr>
                    </a:p>
                  </a:txBody>
                  <a:tcPr marL="16323" marR="16323" marT="0" marB="0"/>
                </a:tc>
                <a:tc>
                  <a:txBody>
                    <a:bodyPr/>
                    <a:lstStyle/>
                    <a:p>
                      <a:pPr>
                        <a:lnSpc>
                          <a:spcPct val="107000"/>
                        </a:lnSpc>
                        <a:spcAft>
                          <a:spcPts val="0"/>
                        </a:spcAft>
                      </a:pPr>
                      <a:r>
                        <a:rPr lang="ru-RU" sz="1100">
                          <a:effectLst/>
                          <a:latin typeface="Times New Roman" panose="02020603050405020304" pitchFamily="18" charset="0"/>
                          <a:cs typeface="Times New Roman" panose="02020603050405020304" pitchFamily="18" charset="0"/>
                        </a:rPr>
                        <a:t>96 Гбит/с</a:t>
                      </a:r>
                      <a:endParaRPr lang="ru-RU" sz="1100">
                        <a:effectLst/>
                        <a:latin typeface="Times New Roman" panose="02020603050405020304" pitchFamily="18" charset="0"/>
                        <a:ea typeface="Calibri"/>
                        <a:cs typeface="Times New Roman" panose="02020603050405020304" pitchFamily="18" charset="0"/>
                      </a:endParaRPr>
                    </a:p>
                  </a:txBody>
                  <a:tcPr marL="16323" marR="16323" marT="0" marB="0"/>
                </a:tc>
                <a:extLst>
                  <a:ext uri="{0D108BD9-81ED-4DB2-BD59-A6C34878D82A}">
                    <a16:rowId xmlns:a16="http://schemas.microsoft.com/office/drawing/2014/main" xmlns="" val="10013"/>
                  </a:ext>
                </a:extLst>
              </a:tr>
              <a:tr h="172089">
                <a:tc>
                  <a:txBody>
                    <a:bodyPr/>
                    <a:lstStyle/>
                    <a:p>
                      <a:pPr>
                        <a:lnSpc>
                          <a:spcPct val="107000"/>
                        </a:lnSpc>
                        <a:spcAft>
                          <a:spcPts val="0"/>
                        </a:spcAft>
                      </a:pPr>
                      <a:r>
                        <a:rPr lang="ru-RU" sz="1100">
                          <a:effectLst/>
                          <a:latin typeface="Times New Roman" panose="02020603050405020304" pitchFamily="18" charset="0"/>
                          <a:cs typeface="Times New Roman" panose="02020603050405020304" pitchFamily="18" charset="0"/>
                        </a:rPr>
                        <a:t>Мосты</a:t>
                      </a:r>
                      <a:endParaRPr lang="ru-RU" sz="1100">
                        <a:effectLst/>
                        <a:latin typeface="Times New Roman" panose="02020603050405020304" pitchFamily="18" charset="0"/>
                        <a:ea typeface="Calibri"/>
                        <a:cs typeface="Times New Roman" panose="02020603050405020304" pitchFamily="18" charset="0"/>
                      </a:endParaRPr>
                    </a:p>
                  </a:txBody>
                  <a:tcPr marL="16323" marR="16323" marT="0" marB="0"/>
                </a:tc>
                <a:tc>
                  <a:txBody>
                    <a:bodyPr/>
                    <a:lstStyle/>
                    <a:p>
                      <a:pPr>
                        <a:lnSpc>
                          <a:spcPct val="107000"/>
                        </a:lnSpc>
                        <a:spcAft>
                          <a:spcPts val="0"/>
                        </a:spcAft>
                      </a:pPr>
                      <a:r>
                        <a:rPr lang="ru-RU" sz="1100">
                          <a:effectLst/>
                          <a:latin typeface="Times New Roman" panose="02020603050405020304" pitchFamily="18" charset="0"/>
                          <a:cs typeface="Times New Roman" panose="02020603050405020304" pitchFamily="18" charset="0"/>
                        </a:rPr>
                        <a:t>Локальный мост</a:t>
                      </a:r>
                      <a:endParaRPr lang="ru-RU" sz="1100">
                        <a:effectLst/>
                        <a:latin typeface="Times New Roman" panose="02020603050405020304" pitchFamily="18" charset="0"/>
                        <a:ea typeface="Calibri"/>
                        <a:cs typeface="Times New Roman" panose="02020603050405020304" pitchFamily="18" charset="0"/>
                      </a:endParaRPr>
                    </a:p>
                  </a:txBody>
                  <a:tcPr marL="16323" marR="16323" marT="0" marB="0"/>
                </a:tc>
                <a:tc gridSpan="2">
                  <a:txBody>
                    <a:bodyPr/>
                    <a:lstStyle/>
                    <a:p>
                      <a:pPr>
                        <a:lnSpc>
                          <a:spcPct val="107000"/>
                        </a:lnSpc>
                        <a:spcAft>
                          <a:spcPts val="0"/>
                        </a:spcAft>
                      </a:pPr>
                      <a:r>
                        <a:rPr lang="ru-RU" sz="1100">
                          <a:effectLst/>
                          <a:latin typeface="Times New Roman" panose="02020603050405020304" pitchFamily="18" charset="0"/>
                          <a:cs typeface="Times New Roman" panose="02020603050405020304" pitchFamily="18" charset="0"/>
                        </a:rPr>
                        <a:t>Соединения двух близко расположенных локальных сетей</a:t>
                      </a:r>
                      <a:endParaRPr lang="ru-RU" sz="1100">
                        <a:effectLst/>
                        <a:latin typeface="Times New Roman" panose="02020603050405020304" pitchFamily="18" charset="0"/>
                        <a:ea typeface="Calibri"/>
                        <a:cs typeface="Times New Roman" panose="02020603050405020304" pitchFamily="18" charset="0"/>
                      </a:endParaRPr>
                    </a:p>
                  </a:txBody>
                  <a:tcPr marL="16323" marR="16323" marT="0" marB="0"/>
                </a:tc>
                <a:tc hMerge="1">
                  <a:txBody>
                    <a:bodyPr/>
                    <a:lstStyle/>
                    <a:p>
                      <a:endParaRPr lang="ru-RU"/>
                    </a:p>
                  </a:txBody>
                  <a:tcPr/>
                </a:tc>
                <a:extLst>
                  <a:ext uri="{0D108BD9-81ED-4DB2-BD59-A6C34878D82A}">
                    <a16:rowId xmlns:a16="http://schemas.microsoft.com/office/drawing/2014/main" xmlns="" val="10014"/>
                  </a:ext>
                </a:extLst>
              </a:tr>
              <a:tr h="516266">
                <a:tc>
                  <a:txBody>
                    <a:bodyPr/>
                    <a:lstStyle/>
                    <a:p>
                      <a:pPr>
                        <a:lnSpc>
                          <a:spcPct val="107000"/>
                        </a:lnSpc>
                        <a:spcAft>
                          <a:spcPts val="0"/>
                        </a:spcAft>
                      </a:pPr>
                      <a:r>
                        <a:rPr lang="ru-RU" sz="1100">
                          <a:effectLst/>
                          <a:latin typeface="Times New Roman" panose="02020603050405020304" pitchFamily="18" charset="0"/>
                          <a:cs typeface="Times New Roman" panose="02020603050405020304" pitchFamily="18" charset="0"/>
                        </a:rPr>
                        <a:t> </a:t>
                      </a:r>
                      <a:endParaRPr lang="ru-RU" sz="1100">
                        <a:effectLst/>
                        <a:latin typeface="Times New Roman" panose="02020603050405020304" pitchFamily="18" charset="0"/>
                        <a:ea typeface="Calibri"/>
                        <a:cs typeface="Times New Roman" panose="02020603050405020304" pitchFamily="18" charset="0"/>
                      </a:endParaRPr>
                    </a:p>
                  </a:txBody>
                  <a:tcPr marL="16323" marR="16323" marT="0" marB="0"/>
                </a:tc>
                <a:tc>
                  <a:txBody>
                    <a:bodyPr/>
                    <a:lstStyle/>
                    <a:p>
                      <a:pPr>
                        <a:lnSpc>
                          <a:spcPct val="107000"/>
                        </a:lnSpc>
                        <a:spcAft>
                          <a:spcPts val="0"/>
                        </a:spcAft>
                      </a:pPr>
                      <a:r>
                        <a:rPr lang="ru-RU" sz="1100">
                          <a:effectLst/>
                          <a:latin typeface="Times New Roman" panose="02020603050405020304" pitchFamily="18" charset="0"/>
                          <a:cs typeface="Times New Roman" panose="02020603050405020304" pitchFamily="18" charset="0"/>
                        </a:rPr>
                        <a:t>Беспроводные мосты</a:t>
                      </a:r>
                      <a:endParaRPr lang="ru-RU" sz="1100">
                        <a:effectLst/>
                        <a:latin typeface="Times New Roman" panose="02020603050405020304" pitchFamily="18" charset="0"/>
                        <a:ea typeface="Calibri"/>
                        <a:cs typeface="Times New Roman" panose="02020603050405020304" pitchFamily="18" charset="0"/>
                      </a:endParaRPr>
                    </a:p>
                  </a:txBody>
                  <a:tcPr marL="16323" marR="16323" marT="0" marB="0"/>
                </a:tc>
                <a:tc>
                  <a:txBody>
                    <a:bodyPr/>
                    <a:lstStyle/>
                    <a:p>
                      <a:pPr>
                        <a:lnSpc>
                          <a:spcPct val="107000"/>
                        </a:lnSpc>
                        <a:spcAft>
                          <a:spcPts val="0"/>
                        </a:spcAft>
                      </a:pPr>
                      <a:r>
                        <a:rPr lang="ru-RU" sz="1100">
                          <a:effectLst/>
                          <a:latin typeface="Times New Roman" panose="02020603050405020304" pitchFamily="18" charset="0"/>
                          <a:cs typeface="Times New Roman" panose="02020603050405020304" pitchFamily="18" charset="0"/>
                        </a:rPr>
                        <a:t>Представляют собой точки доступа</a:t>
                      </a:r>
                      <a:endParaRPr lang="ru-RU" sz="1100">
                        <a:effectLst/>
                        <a:latin typeface="Times New Roman" panose="02020603050405020304" pitchFamily="18" charset="0"/>
                        <a:ea typeface="Calibri"/>
                        <a:cs typeface="Times New Roman" panose="02020603050405020304" pitchFamily="18" charset="0"/>
                      </a:endParaRPr>
                    </a:p>
                  </a:txBody>
                  <a:tcPr marL="16323" marR="16323" marT="0" marB="0"/>
                </a:tc>
                <a:tc>
                  <a:txBody>
                    <a:bodyPr/>
                    <a:lstStyle/>
                    <a:p>
                      <a:pPr>
                        <a:lnSpc>
                          <a:spcPct val="107000"/>
                        </a:lnSpc>
                        <a:spcAft>
                          <a:spcPts val="0"/>
                        </a:spcAft>
                      </a:pPr>
                      <a:r>
                        <a:rPr lang="ru-RU" sz="1100">
                          <a:effectLst/>
                          <a:latin typeface="Times New Roman" panose="02020603050405020304" pitchFamily="18" charset="0"/>
                          <a:cs typeface="Times New Roman" panose="02020603050405020304" pitchFamily="18" charset="0"/>
                        </a:rPr>
                        <a:t>На скорости 54 Мбит/с, может обслуживать до 64 клиентов (выше скорость, тем больше клиентов)</a:t>
                      </a:r>
                      <a:endParaRPr lang="ru-RU" sz="1100">
                        <a:effectLst/>
                        <a:latin typeface="Times New Roman" panose="02020603050405020304" pitchFamily="18" charset="0"/>
                        <a:ea typeface="Calibri"/>
                        <a:cs typeface="Times New Roman" panose="02020603050405020304" pitchFamily="18" charset="0"/>
                      </a:endParaRPr>
                    </a:p>
                  </a:txBody>
                  <a:tcPr marL="16323" marR="16323" marT="0" marB="0"/>
                </a:tc>
                <a:extLst>
                  <a:ext uri="{0D108BD9-81ED-4DB2-BD59-A6C34878D82A}">
                    <a16:rowId xmlns:a16="http://schemas.microsoft.com/office/drawing/2014/main" xmlns="" val="10015"/>
                  </a:ext>
                </a:extLst>
              </a:tr>
              <a:tr h="172089">
                <a:tc>
                  <a:txBody>
                    <a:bodyPr/>
                    <a:lstStyle/>
                    <a:p>
                      <a:pPr>
                        <a:lnSpc>
                          <a:spcPct val="107000"/>
                        </a:lnSpc>
                        <a:spcAft>
                          <a:spcPts val="0"/>
                        </a:spcAft>
                      </a:pPr>
                      <a:r>
                        <a:rPr lang="ru-RU" sz="1100">
                          <a:effectLst/>
                          <a:latin typeface="Times New Roman" panose="02020603050405020304" pitchFamily="18" charset="0"/>
                          <a:cs typeface="Times New Roman" panose="02020603050405020304" pitchFamily="18" charset="0"/>
                        </a:rPr>
                        <a:t>Сетевые экраны</a:t>
                      </a:r>
                      <a:endParaRPr lang="ru-RU" sz="1100">
                        <a:effectLst/>
                        <a:latin typeface="Times New Roman" panose="02020603050405020304" pitchFamily="18" charset="0"/>
                        <a:ea typeface="Calibri"/>
                        <a:cs typeface="Times New Roman" panose="02020603050405020304" pitchFamily="18" charset="0"/>
                      </a:endParaRPr>
                    </a:p>
                  </a:txBody>
                  <a:tcPr marL="16323" marR="16323" marT="0" marB="0"/>
                </a:tc>
                <a:tc>
                  <a:txBody>
                    <a:bodyPr/>
                    <a:lstStyle/>
                    <a:p>
                      <a:pPr>
                        <a:lnSpc>
                          <a:spcPct val="107000"/>
                        </a:lnSpc>
                        <a:spcAft>
                          <a:spcPts val="0"/>
                        </a:spcAft>
                      </a:pPr>
                      <a:r>
                        <a:rPr lang="en-US" sz="1100">
                          <a:effectLst/>
                          <a:latin typeface="Times New Roman" panose="02020603050405020304" pitchFamily="18" charset="0"/>
                          <a:cs typeface="Times New Roman" panose="02020603050405020304" pitchFamily="18" charset="0"/>
                        </a:rPr>
                        <a:t>Threat Detection System</a:t>
                      </a:r>
                      <a:endParaRPr lang="ru-RU" sz="1100">
                        <a:effectLst/>
                        <a:latin typeface="Times New Roman" panose="02020603050405020304" pitchFamily="18" charset="0"/>
                        <a:ea typeface="Calibri"/>
                        <a:cs typeface="Times New Roman" panose="02020603050405020304" pitchFamily="18" charset="0"/>
                      </a:endParaRPr>
                    </a:p>
                  </a:txBody>
                  <a:tcPr marL="16323" marR="16323" marT="0" marB="0"/>
                </a:tc>
                <a:tc gridSpan="2">
                  <a:txBody>
                    <a:bodyPr/>
                    <a:lstStyle/>
                    <a:p>
                      <a:pPr>
                        <a:lnSpc>
                          <a:spcPct val="107000"/>
                        </a:lnSpc>
                        <a:spcAft>
                          <a:spcPts val="0"/>
                        </a:spcAft>
                      </a:pPr>
                      <a:r>
                        <a:rPr lang="ru-RU" sz="1100">
                          <a:effectLst/>
                          <a:latin typeface="Times New Roman" panose="02020603050405020304" pitchFamily="18" charset="0"/>
                          <a:cs typeface="Times New Roman" panose="02020603050405020304" pitchFamily="18" charset="0"/>
                        </a:rPr>
                        <a:t>Требования к СОВ, Профили защиты СОВ</a:t>
                      </a:r>
                      <a:endParaRPr lang="ru-RU" sz="1100">
                        <a:effectLst/>
                        <a:latin typeface="Times New Roman" panose="02020603050405020304" pitchFamily="18" charset="0"/>
                        <a:ea typeface="Calibri"/>
                        <a:cs typeface="Times New Roman" panose="02020603050405020304" pitchFamily="18" charset="0"/>
                      </a:endParaRPr>
                    </a:p>
                  </a:txBody>
                  <a:tcPr marL="16323" marR="16323" marT="0" marB="0"/>
                </a:tc>
                <a:tc hMerge="1">
                  <a:txBody>
                    <a:bodyPr/>
                    <a:lstStyle/>
                    <a:p>
                      <a:endParaRPr lang="ru-RU"/>
                    </a:p>
                  </a:txBody>
                  <a:tcPr/>
                </a:tc>
                <a:extLst>
                  <a:ext uri="{0D108BD9-81ED-4DB2-BD59-A6C34878D82A}">
                    <a16:rowId xmlns:a16="http://schemas.microsoft.com/office/drawing/2014/main" xmlns="" val="10016"/>
                  </a:ext>
                </a:extLst>
              </a:tr>
              <a:tr h="172089">
                <a:tc>
                  <a:txBody>
                    <a:bodyPr/>
                    <a:lstStyle/>
                    <a:p>
                      <a:pPr>
                        <a:lnSpc>
                          <a:spcPct val="107000"/>
                        </a:lnSpc>
                        <a:spcAft>
                          <a:spcPts val="0"/>
                        </a:spcAft>
                      </a:pPr>
                      <a:r>
                        <a:rPr lang="ru-RU" sz="1100">
                          <a:effectLst/>
                          <a:latin typeface="Times New Roman" panose="02020603050405020304" pitchFamily="18" charset="0"/>
                          <a:cs typeface="Times New Roman" panose="02020603050405020304" pitchFamily="18" charset="0"/>
                        </a:rPr>
                        <a:t> </a:t>
                      </a:r>
                      <a:endParaRPr lang="ru-RU" sz="1100">
                        <a:effectLst/>
                        <a:latin typeface="Times New Roman" panose="02020603050405020304" pitchFamily="18" charset="0"/>
                        <a:ea typeface="Calibri"/>
                        <a:cs typeface="Times New Roman" panose="02020603050405020304" pitchFamily="18" charset="0"/>
                      </a:endParaRPr>
                    </a:p>
                  </a:txBody>
                  <a:tcPr marL="16323" marR="16323" marT="0" marB="0"/>
                </a:tc>
                <a:tc>
                  <a:txBody>
                    <a:bodyPr/>
                    <a:lstStyle/>
                    <a:p>
                      <a:pPr>
                        <a:lnSpc>
                          <a:spcPct val="107000"/>
                        </a:lnSpc>
                        <a:spcAft>
                          <a:spcPts val="0"/>
                        </a:spcAft>
                      </a:pPr>
                      <a:r>
                        <a:rPr lang="en-US" sz="1100">
                          <a:effectLst/>
                          <a:latin typeface="Times New Roman" panose="02020603050405020304" pitchFamily="18" charset="0"/>
                          <a:cs typeface="Times New Roman" panose="02020603050405020304" pitchFamily="18" charset="0"/>
                        </a:rPr>
                        <a:t>PT Network Attack Discovery</a:t>
                      </a:r>
                      <a:endParaRPr lang="ru-RU" sz="1100">
                        <a:effectLst/>
                        <a:latin typeface="Times New Roman" panose="02020603050405020304" pitchFamily="18" charset="0"/>
                        <a:ea typeface="Calibri"/>
                        <a:cs typeface="Times New Roman" panose="02020603050405020304" pitchFamily="18" charset="0"/>
                      </a:endParaRPr>
                    </a:p>
                  </a:txBody>
                  <a:tcPr marL="16323" marR="16323" marT="0" marB="0"/>
                </a:tc>
                <a:tc gridSpan="2">
                  <a:txBody>
                    <a:bodyPr/>
                    <a:lstStyle/>
                    <a:p>
                      <a:pPr>
                        <a:lnSpc>
                          <a:spcPct val="107000"/>
                        </a:lnSpc>
                        <a:spcAft>
                          <a:spcPts val="0"/>
                        </a:spcAft>
                      </a:pPr>
                      <a:r>
                        <a:rPr lang="ru-RU" sz="1100">
                          <a:effectLst/>
                          <a:latin typeface="Times New Roman" panose="02020603050405020304" pitchFamily="18" charset="0"/>
                          <a:cs typeface="Times New Roman" panose="02020603050405020304" pitchFamily="18" charset="0"/>
                        </a:rPr>
                        <a:t>Уровень сети, четвёртый класс защиты</a:t>
                      </a:r>
                      <a:endParaRPr lang="ru-RU" sz="1100">
                        <a:effectLst/>
                        <a:latin typeface="Times New Roman" panose="02020603050405020304" pitchFamily="18" charset="0"/>
                        <a:ea typeface="Calibri"/>
                        <a:cs typeface="Times New Roman" panose="02020603050405020304" pitchFamily="18" charset="0"/>
                      </a:endParaRPr>
                    </a:p>
                  </a:txBody>
                  <a:tcPr marL="16323" marR="16323" marT="0" marB="0"/>
                </a:tc>
                <a:tc hMerge="1">
                  <a:txBody>
                    <a:bodyPr/>
                    <a:lstStyle/>
                    <a:p>
                      <a:endParaRPr lang="ru-RU"/>
                    </a:p>
                  </a:txBody>
                  <a:tcPr/>
                </a:tc>
                <a:extLst>
                  <a:ext uri="{0D108BD9-81ED-4DB2-BD59-A6C34878D82A}">
                    <a16:rowId xmlns:a16="http://schemas.microsoft.com/office/drawing/2014/main" xmlns="" val="10017"/>
                  </a:ext>
                </a:extLst>
              </a:tr>
              <a:tr h="172089">
                <a:tc>
                  <a:txBody>
                    <a:bodyPr/>
                    <a:lstStyle/>
                    <a:p>
                      <a:pPr>
                        <a:lnSpc>
                          <a:spcPct val="107000"/>
                        </a:lnSpc>
                        <a:spcAft>
                          <a:spcPts val="0"/>
                        </a:spcAft>
                      </a:pPr>
                      <a:r>
                        <a:rPr lang="ru-RU" sz="1100">
                          <a:effectLst/>
                          <a:latin typeface="Times New Roman" panose="02020603050405020304" pitchFamily="18" charset="0"/>
                          <a:cs typeface="Times New Roman" panose="02020603050405020304" pitchFamily="18" charset="0"/>
                        </a:rPr>
                        <a:t> </a:t>
                      </a:r>
                      <a:endParaRPr lang="ru-RU" sz="1100">
                        <a:effectLst/>
                        <a:latin typeface="Times New Roman" panose="02020603050405020304" pitchFamily="18" charset="0"/>
                        <a:ea typeface="Calibri"/>
                        <a:cs typeface="Times New Roman" panose="02020603050405020304" pitchFamily="18" charset="0"/>
                      </a:endParaRPr>
                    </a:p>
                  </a:txBody>
                  <a:tcPr marL="16323" marR="16323" marT="0" marB="0"/>
                </a:tc>
                <a:tc>
                  <a:txBody>
                    <a:bodyPr/>
                    <a:lstStyle/>
                    <a:p>
                      <a:pPr>
                        <a:lnSpc>
                          <a:spcPct val="107000"/>
                        </a:lnSpc>
                        <a:spcAft>
                          <a:spcPts val="0"/>
                        </a:spcAft>
                      </a:pPr>
                      <a:r>
                        <a:rPr lang="ru-RU" sz="1100">
                          <a:effectLst/>
                          <a:latin typeface="Times New Roman" panose="02020603050405020304" pitchFamily="18" charset="0"/>
                          <a:cs typeface="Times New Roman" panose="02020603050405020304" pitchFamily="18" charset="0"/>
                        </a:rPr>
                        <a:t>ПО «Аркан»</a:t>
                      </a:r>
                      <a:endParaRPr lang="ru-RU" sz="1100">
                        <a:effectLst/>
                        <a:latin typeface="Times New Roman" panose="02020603050405020304" pitchFamily="18" charset="0"/>
                        <a:ea typeface="Calibri"/>
                        <a:cs typeface="Times New Roman" panose="02020603050405020304" pitchFamily="18" charset="0"/>
                      </a:endParaRPr>
                    </a:p>
                  </a:txBody>
                  <a:tcPr marL="16323" marR="16323" marT="0" marB="0"/>
                </a:tc>
                <a:tc gridSpan="2">
                  <a:txBody>
                    <a:bodyPr/>
                    <a:lstStyle/>
                    <a:p>
                      <a:pPr>
                        <a:lnSpc>
                          <a:spcPct val="107000"/>
                        </a:lnSpc>
                        <a:spcAft>
                          <a:spcPts val="0"/>
                        </a:spcAft>
                      </a:pPr>
                      <a:r>
                        <a:rPr lang="ru-RU" sz="1100">
                          <a:effectLst/>
                          <a:latin typeface="Times New Roman" panose="02020603050405020304" pitchFamily="18" charset="0"/>
                          <a:cs typeface="Times New Roman" panose="02020603050405020304" pitchFamily="18" charset="0"/>
                        </a:rPr>
                        <a:t>Уровень сети, четвёртый класс защиты</a:t>
                      </a:r>
                      <a:endParaRPr lang="ru-RU" sz="1100">
                        <a:effectLst/>
                        <a:latin typeface="Times New Roman" panose="02020603050405020304" pitchFamily="18" charset="0"/>
                        <a:ea typeface="Calibri"/>
                        <a:cs typeface="Times New Roman" panose="02020603050405020304" pitchFamily="18" charset="0"/>
                      </a:endParaRPr>
                    </a:p>
                  </a:txBody>
                  <a:tcPr marL="16323" marR="16323" marT="0" marB="0"/>
                </a:tc>
                <a:tc hMerge="1">
                  <a:txBody>
                    <a:bodyPr/>
                    <a:lstStyle/>
                    <a:p>
                      <a:endParaRPr lang="ru-RU"/>
                    </a:p>
                  </a:txBody>
                  <a:tcPr/>
                </a:tc>
                <a:extLst>
                  <a:ext uri="{0D108BD9-81ED-4DB2-BD59-A6C34878D82A}">
                    <a16:rowId xmlns:a16="http://schemas.microsoft.com/office/drawing/2014/main" xmlns="" val="10018"/>
                  </a:ext>
                </a:extLst>
              </a:tr>
              <a:tr h="172089">
                <a:tc>
                  <a:txBody>
                    <a:bodyPr/>
                    <a:lstStyle/>
                    <a:p>
                      <a:pPr>
                        <a:lnSpc>
                          <a:spcPct val="107000"/>
                        </a:lnSpc>
                        <a:spcAft>
                          <a:spcPts val="0"/>
                        </a:spcAft>
                      </a:pPr>
                      <a:r>
                        <a:rPr lang="ru-RU" sz="1100">
                          <a:effectLst/>
                          <a:latin typeface="Times New Roman" panose="02020603050405020304" pitchFamily="18" charset="0"/>
                          <a:cs typeface="Times New Roman" panose="02020603050405020304" pitchFamily="18" charset="0"/>
                        </a:rPr>
                        <a:t> </a:t>
                      </a:r>
                      <a:endParaRPr lang="ru-RU" sz="1100">
                        <a:effectLst/>
                        <a:latin typeface="Times New Roman" panose="02020603050405020304" pitchFamily="18" charset="0"/>
                        <a:ea typeface="Calibri"/>
                        <a:cs typeface="Times New Roman" panose="02020603050405020304" pitchFamily="18" charset="0"/>
                      </a:endParaRPr>
                    </a:p>
                  </a:txBody>
                  <a:tcPr marL="16323" marR="16323" marT="0" marB="0"/>
                </a:tc>
                <a:tc>
                  <a:txBody>
                    <a:bodyPr/>
                    <a:lstStyle/>
                    <a:p>
                      <a:pPr>
                        <a:lnSpc>
                          <a:spcPct val="107000"/>
                        </a:lnSpc>
                        <a:spcAft>
                          <a:spcPts val="0"/>
                        </a:spcAft>
                      </a:pPr>
                      <a:r>
                        <a:rPr lang="ru-RU" sz="1100">
                          <a:effectLst/>
                          <a:latin typeface="Times New Roman" panose="02020603050405020304" pitchFamily="18" charset="0"/>
                          <a:cs typeface="Times New Roman" panose="02020603050405020304" pitchFamily="18" charset="0"/>
                        </a:rPr>
                        <a:t>UserGate</a:t>
                      </a:r>
                      <a:endParaRPr lang="ru-RU" sz="1100">
                        <a:effectLst/>
                        <a:latin typeface="Times New Roman" panose="02020603050405020304" pitchFamily="18" charset="0"/>
                        <a:ea typeface="Calibri"/>
                        <a:cs typeface="Times New Roman" panose="02020603050405020304" pitchFamily="18" charset="0"/>
                      </a:endParaRPr>
                    </a:p>
                  </a:txBody>
                  <a:tcPr marL="16323" marR="16323" marT="0" marB="0"/>
                </a:tc>
                <a:tc gridSpan="2">
                  <a:txBody>
                    <a:bodyPr/>
                    <a:lstStyle/>
                    <a:p>
                      <a:pPr>
                        <a:lnSpc>
                          <a:spcPct val="107000"/>
                        </a:lnSpc>
                        <a:spcAft>
                          <a:spcPts val="0"/>
                        </a:spcAft>
                      </a:pPr>
                      <a:r>
                        <a:rPr lang="ru-RU" sz="1100">
                          <a:effectLst/>
                          <a:latin typeface="Times New Roman" panose="02020603050405020304" pitchFamily="18" charset="0"/>
                          <a:cs typeface="Times New Roman" panose="02020603050405020304" pitchFamily="18" charset="0"/>
                        </a:rPr>
                        <a:t>Тип «Б», четвёртый класс защиты</a:t>
                      </a:r>
                      <a:endParaRPr lang="ru-RU" sz="1100">
                        <a:effectLst/>
                        <a:latin typeface="Times New Roman" panose="02020603050405020304" pitchFamily="18" charset="0"/>
                        <a:ea typeface="Calibri"/>
                        <a:cs typeface="Times New Roman" panose="02020603050405020304" pitchFamily="18" charset="0"/>
                      </a:endParaRPr>
                    </a:p>
                  </a:txBody>
                  <a:tcPr marL="16323" marR="16323" marT="0" marB="0"/>
                </a:tc>
                <a:tc hMerge="1">
                  <a:txBody>
                    <a:bodyPr/>
                    <a:lstStyle/>
                    <a:p>
                      <a:endParaRPr lang="ru-RU"/>
                    </a:p>
                  </a:txBody>
                  <a:tcPr/>
                </a:tc>
                <a:extLst>
                  <a:ext uri="{0D108BD9-81ED-4DB2-BD59-A6C34878D82A}">
                    <a16:rowId xmlns:a16="http://schemas.microsoft.com/office/drawing/2014/main" xmlns="" val="10019"/>
                  </a:ext>
                </a:extLst>
              </a:tr>
              <a:tr h="172089">
                <a:tc>
                  <a:txBody>
                    <a:bodyPr/>
                    <a:lstStyle/>
                    <a:p>
                      <a:pPr>
                        <a:lnSpc>
                          <a:spcPct val="107000"/>
                        </a:lnSpc>
                        <a:spcAft>
                          <a:spcPts val="0"/>
                        </a:spcAft>
                      </a:pPr>
                      <a:r>
                        <a:rPr lang="ru-RU" sz="1100">
                          <a:effectLst/>
                          <a:latin typeface="Times New Roman" panose="02020603050405020304" pitchFamily="18" charset="0"/>
                          <a:cs typeface="Times New Roman" panose="02020603050405020304" pitchFamily="18" charset="0"/>
                        </a:rPr>
                        <a:t>Сетевые карты</a:t>
                      </a:r>
                      <a:endParaRPr lang="ru-RU" sz="1100">
                        <a:effectLst/>
                        <a:latin typeface="Times New Roman" panose="02020603050405020304" pitchFamily="18" charset="0"/>
                        <a:ea typeface="Calibri"/>
                        <a:cs typeface="Times New Roman" panose="02020603050405020304" pitchFamily="18" charset="0"/>
                      </a:endParaRPr>
                    </a:p>
                  </a:txBody>
                  <a:tcPr marL="16323" marR="16323" marT="0" marB="0"/>
                </a:tc>
                <a:tc>
                  <a:txBody>
                    <a:bodyPr/>
                    <a:lstStyle/>
                    <a:p>
                      <a:pPr>
                        <a:lnSpc>
                          <a:spcPct val="107000"/>
                        </a:lnSpc>
                        <a:spcAft>
                          <a:spcPts val="0"/>
                        </a:spcAft>
                      </a:pPr>
                      <a:r>
                        <a:rPr lang="ru-RU" sz="1100">
                          <a:effectLst/>
                          <a:latin typeface="Times New Roman" panose="02020603050405020304" pitchFamily="18" charset="0"/>
                          <a:cs typeface="Times New Roman" panose="02020603050405020304" pitchFamily="18" charset="0"/>
                        </a:rPr>
                        <a:t>Intel I210-T1</a:t>
                      </a:r>
                      <a:endParaRPr lang="ru-RU" sz="1100">
                        <a:effectLst/>
                        <a:latin typeface="Times New Roman" panose="02020603050405020304" pitchFamily="18" charset="0"/>
                        <a:ea typeface="Calibri"/>
                        <a:cs typeface="Times New Roman" panose="02020603050405020304" pitchFamily="18" charset="0"/>
                      </a:endParaRPr>
                    </a:p>
                  </a:txBody>
                  <a:tcPr marL="16323" marR="16323" marT="0" marB="0"/>
                </a:tc>
                <a:tc>
                  <a:txBody>
                    <a:bodyPr/>
                    <a:lstStyle/>
                    <a:p>
                      <a:pPr>
                        <a:lnSpc>
                          <a:spcPct val="107000"/>
                        </a:lnSpc>
                        <a:spcAft>
                          <a:spcPts val="0"/>
                        </a:spcAft>
                      </a:pPr>
                      <a:r>
                        <a:rPr lang="ru-RU" sz="1100">
                          <a:effectLst/>
                          <a:latin typeface="Times New Roman" panose="02020603050405020304" pitchFamily="18" charset="0"/>
                          <a:cs typeface="Times New Roman" panose="02020603050405020304" pitchFamily="18" charset="0"/>
                        </a:rPr>
                        <a:t>100, 100 и 1000Мбит/сек</a:t>
                      </a:r>
                      <a:endParaRPr lang="ru-RU" sz="1100">
                        <a:effectLst/>
                        <a:latin typeface="Times New Roman" panose="02020603050405020304" pitchFamily="18" charset="0"/>
                        <a:ea typeface="Calibri"/>
                        <a:cs typeface="Times New Roman" panose="02020603050405020304" pitchFamily="18" charset="0"/>
                      </a:endParaRPr>
                    </a:p>
                  </a:txBody>
                  <a:tcPr marL="16323" marR="16323" marT="0" marB="0"/>
                </a:tc>
                <a:tc>
                  <a:txBody>
                    <a:bodyPr/>
                    <a:lstStyle/>
                    <a:p>
                      <a:pPr>
                        <a:lnSpc>
                          <a:spcPct val="107000"/>
                        </a:lnSpc>
                        <a:spcAft>
                          <a:spcPts val="0"/>
                        </a:spcAft>
                      </a:pPr>
                      <a:r>
                        <a:rPr lang="ru-RU" sz="1100">
                          <a:effectLst/>
                          <a:latin typeface="Times New Roman" panose="02020603050405020304" pitchFamily="18" charset="0"/>
                          <a:cs typeface="Times New Roman" panose="02020603050405020304" pitchFamily="18" charset="0"/>
                        </a:rPr>
                        <a:t>до 1 Гбит/сек</a:t>
                      </a:r>
                      <a:endParaRPr lang="ru-RU" sz="1100">
                        <a:effectLst/>
                        <a:latin typeface="Times New Roman" panose="02020603050405020304" pitchFamily="18" charset="0"/>
                        <a:ea typeface="Calibri"/>
                        <a:cs typeface="Times New Roman" panose="02020603050405020304" pitchFamily="18" charset="0"/>
                      </a:endParaRPr>
                    </a:p>
                  </a:txBody>
                  <a:tcPr marL="16323" marR="16323" marT="0" marB="0"/>
                </a:tc>
                <a:extLst>
                  <a:ext uri="{0D108BD9-81ED-4DB2-BD59-A6C34878D82A}">
                    <a16:rowId xmlns:a16="http://schemas.microsoft.com/office/drawing/2014/main" xmlns="" val="10020"/>
                  </a:ext>
                </a:extLst>
              </a:tr>
              <a:tr h="172089">
                <a:tc>
                  <a:txBody>
                    <a:bodyPr/>
                    <a:lstStyle/>
                    <a:p>
                      <a:pPr>
                        <a:lnSpc>
                          <a:spcPct val="107000"/>
                        </a:lnSpc>
                        <a:spcAft>
                          <a:spcPts val="0"/>
                        </a:spcAft>
                      </a:pPr>
                      <a:r>
                        <a:rPr lang="ru-RU" sz="1100">
                          <a:effectLst/>
                          <a:latin typeface="Times New Roman" panose="02020603050405020304" pitchFamily="18" charset="0"/>
                          <a:cs typeface="Times New Roman" panose="02020603050405020304" pitchFamily="18" charset="0"/>
                        </a:rPr>
                        <a:t> </a:t>
                      </a:r>
                      <a:endParaRPr lang="ru-RU" sz="1100">
                        <a:effectLst/>
                        <a:latin typeface="Times New Roman" panose="02020603050405020304" pitchFamily="18" charset="0"/>
                        <a:ea typeface="Calibri"/>
                        <a:cs typeface="Times New Roman" panose="02020603050405020304" pitchFamily="18" charset="0"/>
                      </a:endParaRPr>
                    </a:p>
                  </a:txBody>
                  <a:tcPr marL="16323" marR="16323" marT="0" marB="0"/>
                </a:tc>
                <a:tc>
                  <a:txBody>
                    <a:bodyPr/>
                    <a:lstStyle/>
                    <a:p>
                      <a:pPr>
                        <a:lnSpc>
                          <a:spcPct val="107000"/>
                        </a:lnSpc>
                        <a:spcAft>
                          <a:spcPts val="0"/>
                        </a:spcAft>
                      </a:pPr>
                      <a:r>
                        <a:rPr lang="ru-RU" sz="1100">
                          <a:effectLst/>
                          <a:latin typeface="Times New Roman" panose="02020603050405020304" pitchFamily="18" charset="0"/>
                          <a:cs typeface="Times New Roman" panose="02020603050405020304" pitchFamily="18" charset="0"/>
                        </a:rPr>
                        <a:t>Intel X550-T2</a:t>
                      </a:r>
                      <a:endParaRPr lang="ru-RU" sz="1100">
                        <a:effectLst/>
                        <a:latin typeface="Times New Roman" panose="02020603050405020304" pitchFamily="18" charset="0"/>
                        <a:ea typeface="Calibri"/>
                        <a:cs typeface="Times New Roman" panose="02020603050405020304" pitchFamily="18" charset="0"/>
                      </a:endParaRPr>
                    </a:p>
                  </a:txBody>
                  <a:tcPr marL="16323" marR="16323" marT="0" marB="0"/>
                </a:tc>
                <a:tc>
                  <a:txBody>
                    <a:bodyPr/>
                    <a:lstStyle/>
                    <a:p>
                      <a:pPr>
                        <a:lnSpc>
                          <a:spcPct val="107000"/>
                        </a:lnSpc>
                        <a:spcAft>
                          <a:spcPts val="0"/>
                        </a:spcAft>
                      </a:pPr>
                      <a:r>
                        <a:rPr lang="ru-RU" sz="1100">
                          <a:effectLst/>
                          <a:latin typeface="Times New Roman" panose="02020603050405020304" pitchFamily="18" charset="0"/>
                          <a:cs typeface="Times New Roman" panose="02020603050405020304" pitchFamily="18" charset="0"/>
                        </a:rPr>
                        <a:t>Интерфейс PCI-E</a:t>
                      </a:r>
                      <a:endParaRPr lang="ru-RU" sz="1100">
                        <a:effectLst/>
                        <a:latin typeface="Times New Roman" panose="02020603050405020304" pitchFamily="18" charset="0"/>
                        <a:ea typeface="Calibri"/>
                        <a:cs typeface="Times New Roman" panose="02020603050405020304" pitchFamily="18" charset="0"/>
                      </a:endParaRPr>
                    </a:p>
                  </a:txBody>
                  <a:tcPr marL="16323" marR="16323" marT="0" marB="0"/>
                </a:tc>
                <a:tc>
                  <a:txBody>
                    <a:bodyPr/>
                    <a:lstStyle/>
                    <a:p>
                      <a:pPr>
                        <a:lnSpc>
                          <a:spcPct val="107000"/>
                        </a:lnSpc>
                        <a:spcAft>
                          <a:spcPts val="0"/>
                        </a:spcAft>
                      </a:pPr>
                      <a:r>
                        <a:rPr lang="ru-RU" sz="1100">
                          <a:effectLst/>
                          <a:latin typeface="Times New Roman" panose="02020603050405020304" pitchFamily="18" charset="0"/>
                          <a:cs typeface="Times New Roman" panose="02020603050405020304" pitchFamily="18" charset="0"/>
                        </a:rPr>
                        <a:t>до 10 Гбит/сек</a:t>
                      </a:r>
                      <a:endParaRPr lang="ru-RU" sz="1100">
                        <a:effectLst/>
                        <a:latin typeface="Times New Roman" panose="02020603050405020304" pitchFamily="18" charset="0"/>
                        <a:ea typeface="Calibri"/>
                        <a:cs typeface="Times New Roman" panose="02020603050405020304" pitchFamily="18" charset="0"/>
                      </a:endParaRPr>
                    </a:p>
                  </a:txBody>
                  <a:tcPr marL="16323" marR="16323" marT="0" marB="0"/>
                </a:tc>
                <a:extLst>
                  <a:ext uri="{0D108BD9-81ED-4DB2-BD59-A6C34878D82A}">
                    <a16:rowId xmlns:a16="http://schemas.microsoft.com/office/drawing/2014/main" xmlns="" val="10021"/>
                  </a:ext>
                </a:extLst>
              </a:tr>
              <a:tr h="172089">
                <a:tc>
                  <a:txBody>
                    <a:bodyPr/>
                    <a:lstStyle/>
                    <a:p>
                      <a:pPr>
                        <a:lnSpc>
                          <a:spcPct val="107000"/>
                        </a:lnSpc>
                        <a:spcAft>
                          <a:spcPts val="0"/>
                        </a:spcAft>
                      </a:pPr>
                      <a:r>
                        <a:rPr lang="ru-RU" sz="1100">
                          <a:effectLst/>
                          <a:latin typeface="Times New Roman" panose="02020603050405020304" pitchFamily="18" charset="0"/>
                          <a:cs typeface="Times New Roman" panose="02020603050405020304" pitchFamily="18" charset="0"/>
                        </a:rPr>
                        <a:t> </a:t>
                      </a:r>
                      <a:endParaRPr lang="ru-RU" sz="1100">
                        <a:effectLst/>
                        <a:latin typeface="Times New Roman" panose="02020603050405020304" pitchFamily="18" charset="0"/>
                        <a:ea typeface="Calibri"/>
                        <a:cs typeface="Times New Roman" panose="02020603050405020304" pitchFamily="18" charset="0"/>
                      </a:endParaRPr>
                    </a:p>
                  </a:txBody>
                  <a:tcPr marL="16323" marR="16323" marT="0" marB="0"/>
                </a:tc>
                <a:tc>
                  <a:txBody>
                    <a:bodyPr/>
                    <a:lstStyle/>
                    <a:p>
                      <a:pPr>
                        <a:lnSpc>
                          <a:spcPct val="107000"/>
                        </a:lnSpc>
                        <a:spcAft>
                          <a:spcPts val="0"/>
                        </a:spcAft>
                      </a:pPr>
                      <a:r>
                        <a:rPr lang="ru-RU" sz="1100">
                          <a:effectLst/>
                          <a:latin typeface="Times New Roman" panose="02020603050405020304" pitchFamily="18" charset="0"/>
                          <a:cs typeface="Times New Roman" panose="02020603050405020304" pitchFamily="18" charset="0"/>
                        </a:rPr>
                        <a:t>ASUS XG-C100C</a:t>
                      </a:r>
                      <a:endParaRPr lang="ru-RU" sz="1100">
                        <a:effectLst/>
                        <a:latin typeface="Times New Roman" panose="02020603050405020304" pitchFamily="18" charset="0"/>
                        <a:ea typeface="Calibri"/>
                        <a:cs typeface="Times New Roman" panose="02020603050405020304" pitchFamily="18" charset="0"/>
                      </a:endParaRPr>
                    </a:p>
                  </a:txBody>
                  <a:tcPr marL="16323" marR="16323" marT="0" marB="0"/>
                </a:tc>
                <a:tc>
                  <a:txBody>
                    <a:bodyPr/>
                    <a:lstStyle/>
                    <a:p>
                      <a:pPr>
                        <a:lnSpc>
                          <a:spcPct val="107000"/>
                        </a:lnSpc>
                        <a:spcAft>
                          <a:spcPts val="0"/>
                        </a:spcAft>
                      </a:pPr>
                      <a:r>
                        <a:rPr lang="ru-RU" sz="1100">
                          <a:effectLst/>
                          <a:latin typeface="Times New Roman" panose="02020603050405020304" pitchFamily="18" charset="0"/>
                          <a:cs typeface="Times New Roman" panose="02020603050405020304" pitchFamily="18" charset="0"/>
                        </a:rPr>
                        <a:t>интерфейс PCI-Т/м</a:t>
                      </a:r>
                      <a:endParaRPr lang="ru-RU" sz="1100">
                        <a:effectLst/>
                        <a:latin typeface="Times New Roman" panose="02020603050405020304" pitchFamily="18" charset="0"/>
                        <a:ea typeface="Calibri"/>
                        <a:cs typeface="Times New Roman" panose="02020603050405020304" pitchFamily="18" charset="0"/>
                      </a:endParaRPr>
                    </a:p>
                  </a:txBody>
                  <a:tcPr marL="16323" marR="16323" marT="0" marB="0"/>
                </a:tc>
                <a:tc>
                  <a:txBody>
                    <a:bodyPr/>
                    <a:lstStyle/>
                    <a:p>
                      <a:pPr>
                        <a:lnSpc>
                          <a:spcPct val="107000"/>
                        </a:lnSpc>
                        <a:spcAft>
                          <a:spcPts val="0"/>
                        </a:spcAft>
                      </a:pPr>
                      <a:r>
                        <a:rPr lang="ru-RU" sz="1100">
                          <a:effectLst/>
                          <a:latin typeface="Times New Roman" panose="02020603050405020304" pitchFamily="18" charset="0"/>
                          <a:cs typeface="Times New Roman" panose="02020603050405020304" pitchFamily="18" charset="0"/>
                        </a:rPr>
                        <a:t>до 10 Гбит/сек</a:t>
                      </a:r>
                      <a:endParaRPr lang="ru-RU" sz="1100">
                        <a:effectLst/>
                        <a:latin typeface="Times New Roman" panose="02020603050405020304" pitchFamily="18" charset="0"/>
                        <a:ea typeface="Calibri"/>
                        <a:cs typeface="Times New Roman" panose="02020603050405020304" pitchFamily="18" charset="0"/>
                      </a:endParaRPr>
                    </a:p>
                  </a:txBody>
                  <a:tcPr marL="16323" marR="16323" marT="0" marB="0"/>
                </a:tc>
                <a:extLst>
                  <a:ext uri="{0D108BD9-81ED-4DB2-BD59-A6C34878D82A}">
                    <a16:rowId xmlns:a16="http://schemas.microsoft.com/office/drawing/2014/main" xmlns="" val="10022"/>
                  </a:ext>
                </a:extLst>
              </a:tr>
              <a:tr h="172089">
                <a:tc>
                  <a:txBody>
                    <a:bodyPr/>
                    <a:lstStyle/>
                    <a:p>
                      <a:pPr>
                        <a:lnSpc>
                          <a:spcPct val="107000"/>
                        </a:lnSpc>
                        <a:spcAft>
                          <a:spcPts val="0"/>
                        </a:spcAft>
                      </a:pPr>
                      <a:r>
                        <a:rPr lang="ru-RU" sz="1100">
                          <a:effectLst/>
                          <a:latin typeface="Times New Roman" panose="02020603050405020304" pitchFamily="18" charset="0"/>
                          <a:cs typeface="Times New Roman" panose="02020603050405020304" pitchFamily="18" charset="0"/>
                        </a:rPr>
                        <a:t>Терминаторы</a:t>
                      </a:r>
                      <a:endParaRPr lang="ru-RU" sz="1100">
                        <a:effectLst/>
                        <a:latin typeface="Times New Roman" panose="02020603050405020304" pitchFamily="18" charset="0"/>
                        <a:ea typeface="Calibri"/>
                        <a:cs typeface="Times New Roman" panose="02020603050405020304" pitchFamily="18" charset="0"/>
                      </a:endParaRPr>
                    </a:p>
                  </a:txBody>
                  <a:tcPr marL="16323" marR="16323" marT="0" marB="0"/>
                </a:tc>
                <a:tc gridSpan="3">
                  <a:txBody>
                    <a:bodyPr/>
                    <a:lstStyle/>
                    <a:p>
                      <a:pPr>
                        <a:lnSpc>
                          <a:spcPct val="107000"/>
                        </a:lnSpc>
                        <a:spcAft>
                          <a:spcPts val="0"/>
                        </a:spcAft>
                      </a:pPr>
                      <a:r>
                        <a:rPr lang="ru-RU" sz="1100">
                          <a:effectLst/>
                          <a:latin typeface="Times New Roman" panose="02020603050405020304" pitchFamily="18" charset="0"/>
                          <a:cs typeface="Times New Roman" panose="02020603050405020304" pitchFamily="18" charset="0"/>
                        </a:rPr>
                        <a:t>Специальные заглушки, которые создают в локальной сети требуемое сопротивление нагрузки</a:t>
                      </a:r>
                      <a:endParaRPr lang="ru-RU" sz="1100">
                        <a:effectLst/>
                        <a:latin typeface="Times New Roman" panose="02020603050405020304" pitchFamily="18" charset="0"/>
                        <a:ea typeface="Calibri"/>
                        <a:cs typeface="Times New Roman" panose="02020603050405020304" pitchFamily="18" charset="0"/>
                      </a:endParaRPr>
                    </a:p>
                  </a:txBody>
                  <a:tcPr marL="16323" marR="16323" marT="0" marB="0"/>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xmlns="" val="10023"/>
                  </a:ext>
                </a:extLst>
              </a:tr>
              <a:tr h="172089">
                <a:tc rowSpan="2">
                  <a:txBody>
                    <a:bodyPr/>
                    <a:lstStyle/>
                    <a:p>
                      <a:pPr>
                        <a:lnSpc>
                          <a:spcPct val="107000"/>
                        </a:lnSpc>
                        <a:spcAft>
                          <a:spcPts val="0"/>
                        </a:spcAft>
                      </a:pPr>
                      <a:r>
                        <a:rPr lang="ru-RU" sz="1100">
                          <a:effectLst/>
                          <a:latin typeface="Times New Roman" panose="02020603050405020304" pitchFamily="18" charset="0"/>
                          <a:cs typeface="Times New Roman" panose="02020603050405020304" pitchFamily="18" charset="0"/>
                        </a:rPr>
                        <a:t>Мультиплексоры</a:t>
                      </a:r>
                      <a:endParaRPr lang="ru-RU" sz="1100">
                        <a:effectLst/>
                        <a:latin typeface="Times New Roman" panose="02020603050405020304" pitchFamily="18" charset="0"/>
                        <a:ea typeface="Calibri"/>
                        <a:cs typeface="Times New Roman" panose="02020603050405020304" pitchFamily="18" charset="0"/>
                      </a:endParaRPr>
                    </a:p>
                  </a:txBody>
                  <a:tcPr marL="16323" marR="16323" marT="0" marB="0"/>
                </a:tc>
                <a:tc>
                  <a:txBody>
                    <a:bodyPr/>
                    <a:lstStyle/>
                    <a:p>
                      <a:pPr>
                        <a:lnSpc>
                          <a:spcPct val="107000"/>
                        </a:lnSpc>
                        <a:spcAft>
                          <a:spcPts val="0"/>
                        </a:spcAft>
                      </a:pPr>
                      <a:r>
                        <a:rPr lang="ru-RU" sz="1100">
                          <a:effectLst/>
                          <a:latin typeface="Times New Roman" panose="02020603050405020304" pitchFamily="18" charset="0"/>
                          <a:cs typeface="Times New Roman" panose="02020603050405020304" pitchFamily="18" charset="0"/>
                        </a:rPr>
                        <a:t>SDH уровня STM-1</a:t>
                      </a:r>
                      <a:endParaRPr lang="ru-RU" sz="1100">
                        <a:effectLst/>
                        <a:latin typeface="Times New Roman" panose="02020603050405020304" pitchFamily="18" charset="0"/>
                        <a:ea typeface="Calibri"/>
                        <a:cs typeface="Times New Roman" panose="02020603050405020304" pitchFamily="18" charset="0"/>
                      </a:endParaRPr>
                    </a:p>
                  </a:txBody>
                  <a:tcPr marL="16323" marR="16323" marT="0" marB="0"/>
                </a:tc>
                <a:tc>
                  <a:txBody>
                    <a:bodyPr/>
                    <a:lstStyle/>
                    <a:p>
                      <a:pPr>
                        <a:lnSpc>
                          <a:spcPct val="107000"/>
                        </a:lnSpc>
                        <a:spcAft>
                          <a:spcPts val="0"/>
                        </a:spcAft>
                      </a:pPr>
                      <a:r>
                        <a:rPr lang="ru-RU" sz="1100">
                          <a:effectLst/>
                          <a:latin typeface="Times New Roman" panose="02020603050405020304" pitchFamily="18" charset="0"/>
                          <a:cs typeface="Times New Roman" panose="02020603050405020304" pitchFamily="18" charset="0"/>
                        </a:rPr>
                        <a:t>потоки Е1 и Ethernet</a:t>
                      </a:r>
                      <a:endParaRPr lang="ru-RU" sz="1100">
                        <a:effectLst/>
                        <a:latin typeface="Times New Roman" panose="02020603050405020304" pitchFamily="18" charset="0"/>
                        <a:ea typeface="Calibri"/>
                        <a:cs typeface="Times New Roman" panose="02020603050405020304" pitchFamily="18" charset="0"/>
                      </a:endParaRPr>
                    </a:p>
                  </a:txBody>
                  <a:tcPr marL="16323" marR="16323" marT="0" marB="0"/>
                </a:tc>
                <a:tc>
                  <a:txBody>
                    <a:bodyPr/>
                    <a:lstStyle/>
                    <a:p>
                      <a:pPr>
                        <a:lnSpc>
                          <a:spcPct val="107000"/>
                        </a:lnSpc>
                        <a:spcAft>
                          <a:spcPts val="0"/>
                        </a:spcAft>
                      </a:pPr>
                      <a:r>
                        <a:rPr lang="ru-RU" sz="1100">
                          <a:effectLst/>
                          <a:latin typeface="Times New Roman" panose="02020603050405020304" pitchFamily="18" charset="0"/>
                          <a:cs typeface="Times New Roman" panose="02020603050405020304" pitchFamily="18" charset="0"/>
                        </a:rPr>
                        <a:t>в оптоволоконных транспортных сетях</a:t>
                      </a:r>
                      <a:endParaRPr lang="ru-RU" sz="1100">
                        <a:effectLst/>
                        <a:latin typeface="Times New Roman" panose="02020603050405020304" pitchFamily="18" charset="0"/>
                        <a:ea typeface="Calibri"/>
                        <a:cs typeface="Times New Roman" panose="02020603050405020304" pitchFamily="18" charset="0"/>
                      </a:endParaRPr>
                    </a:p>
                  </a:txBody>
                  <a:tcPr marL="16323" marR="16323" marT="0" marB="0"/>
                </a:tc>
                <a:extLst>
                  <a:ext uri="{0D108BD9-81ED-4DB2-BD59-A6C34878D82A}">
                    <a16:rowId xmlns:a16="http://schemas.microsoft.com/office/drawing/2014/main" xmlns="" val="10024"/>
                  </a:ext>
                </a:extLst>
              </a:tr>
              <a:tr h="344177">
                <a:tc vMerge="1">
                  <a:txBody>
                    <a:bodyPr/>
                    <a:lstStyle/>
                    <a:p>
                      <a:endParaRPr lang="ru-RU"/>
                    </a:p>
                  </a:txBody>
                  <a:tcPr/>
                </a:tc>
                <a:tc>
                  <a:txBody>
                    <a:bodyPr/>
                    <a:lstStyle/>
                    <a:p>
                      <a:pPr>
                        <a:lnSpc>
                          <a:spcPct val="107000"/>
                        </a:lnSpc>
                        <a:spcAft>
                          <a:spcPts val="0"/>
                        </a:spcAft>
                      </a:pPr>
                      <a:r>
                        <a:rPr lang="ru-RU" sz="1100">
                          <a:effectLst/>
                          <a:latin typeface="Times New Roman" panose="02020603050405020304" pitchFamily="18" charset="0"/>
                          <a:cs typeface="Times New Roman" panose="02020603050405020304" pitchFamily="18" charset="0"/>
                        </a:rPr>
                        <a:t>MC04-SDH-TM(ADM)-1</a:t>
                      </a:r>
                      <a:endParaRPr lang="ru-RU" sz="1100">
                        <a:effectLst/>
                        <a:latin typeface="Times New Roman" panose="02020603050405020304" pitchFamily="18" charset="0"/>
                        <a:ea typeface="Calibri"/>
                        <a:cs typeface="Times New Roman" panose="02020603050405020304" pitchFamily="18" charset="0"/>
                      </a:endParaRPr>
                    </a:p>
                  </a:txBody>
                  <a:tcPr marL="16323" marR="16323" marT="0" marB="0"/>
                </a:tc>
                <a:tc>
                  <a:txBody>
                    <a:bodyPr/>
                    <a:lstStyle/>
                    <a:p>
                      <a:pPr>
                        <a:lnSpc>
                          <a:spcPct val="107000"/>
                        </a:lnSpc>
                        <a:spcAft>
                          <a:spcPts val="0"/>
                        </a:spcAft>
                      </a:pPr>
                      <a:r>
                        <a:rPr lang="ru-RU" sz="1100">
                          <a:effectLst/>
                          <a:latin typeface="Times New Roman" panose="02020603050405020304" pitchFamily="18" charset="0"/>
                          <a:cs typeface="Times New Roman" panose="02020603050405020304" pitchFamily="18" charset="0"/>
                        </a:rPr>
                        <a:t>потоков E1 и/или данных Ethernet 10/100Base–T</a:t>
                      </a:r>
                      <a:endParaRPr lang="ru-RU" sz="1100">
                        <a:effectLst/>
                        <a:latin typeface="Times New Roman" panose="02020603050405020304" pitchFamily="18" charset="0"/>
                        <a:ea typeface="Calibri"/>
                        <a:cs typeface="Times New Roman" panose="02020603050405020304" pitchFamily="18" charset="0"/>
                      </a:endParaRPr>
                    </a:p>
                  </a:txBody>
                  <a:tcPr marL="16323" marR="16323" marT="0" marB="0"/>
                </a:tc>
                <a:tc>
                  <a:txBody>
                    <a:bodyPr/>
                    <a:lstStyle/>
                    <a:p>
                      <a:pPr>
                        <a:lnSpc>
                          <a:spcPct val="107000"/>
                        </a:lnSpc>
                        <a:spcAft>
                          <a:spcPts val="0"/>
                        </a:spcAft>
                      </a:pPr>
                      <a:r>
                        <a:rPr lang="ru-RU" sz="1100" dirty="0">
                          <a:effectLst/>
                          <a:latin typeface="Times New Roman" panose="02020603050405020304" pitchFamily="18" charset="0"/>
                          <a:cs typeface="Times New Roman" panose="02020603050405020304" pitchFamily="18" charset="0"/>
                        </a:rPr>
                        <a:t>по волоконно-оптическим кабелям с использованием технологии SDH (STM-1)</a:t>
                      </a:r>
                      <a:endParaRPr lang="ru-RU" sz="1100" dirty="0">
                        <a:effectLst/>
                        <a:latin typeface="Times New Roman" panose="02020603050405020304" pitchFamily="18" charset="0"/>
                        <a:ea typeface="Calibri"/>
                        <a:cs typeface="Times New Roman" panose="02020603050405020304" pitchFamily="18" charset="0"/>
                      </a:endParaRPr>
                    </a:p>
                  </a:txBody>
                  <a:tcPr marL="16323" marR="16323" marT="0" marB="0"/>
                </a:tc>
                <a:extLst>
                  <a:ext uri="{0D108BD9-81ED-4DB2-BD59-A6C34878D82A}">
                    <a16:rowId xmlns:a16="http://schemas.microsoft.com/office/drawing/2014/main" xmlns="" val="10025"/>
                  </a:ext>
                </a:extLst>
              </a:tr>
            </a:tbl>
          </a:graphicData>
        </a:graphic>
      </p:graphicFrame>
      <p:sp>
        <p:nvSpPr>
          <p:cNvPr id="18" name="Прямоугольник 17"/>
          <p:cNvSpPr/>
          <p:nvPr/>
        </p:nvSpPr>
        <p:spPr>
          <a:xfrm>
            <a:off x="4750351" y="6526410"/>
            <a:ext cx="2882969" cy="307777"/>
          </a:xfrm>
          <a:prstGeom prst="rect">
            <a:avLst/>
          </a:prstGeom>
        </p:spPr>
        <p:txBody>
          <a:bodyPr wrap="none">
            <a:spAutoFit/>
          </a:bodyPr>
          <a:lstStyle/>
          <a:p>
            <a:r>
              <a:rPr lang="ru-RU" sz="1400" dirty="0">
                <a:latin typeface="Times New Roman" panose="02020603050405020304" pitchFamily="18" charset="0"/>
                <a:cs typeface="Times New Roman" panose="02020603050405020304" pitchFamily="18" charset="0"/>
              </a:rPr>
              <a:t>Таблица 1. Активное оборудование</a:t>
            </a:r>
          </a:p>
        </p:txBody>
      </p:sp>
    </p:spTree>
    <p:extLst>
      <p:ext uri="{BB962C8B-B14F-4D97-AF65-F5344CB8AC3E}">
        <p14:creationId xmlns:p14="http://schemas.microsoft.com/office/powerpoint/2010/main" val="3814705243"/>
      </p:ext>
    </p:extLst>
  </p:cSld>
  <p:clrMapOvr>
    <a:masterClrMapping/>
  </p:clrMapOvr>
  <p:transition spd="slow">
    <p:cove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816901EF-79C7-4F03-86F9-49598678C965}" type="slidenum">
              <a:rPr lang="ru-RU" smtClean="0"/>
              <a:pPr/>
              <a:t>16</a:t>
            </a:fld>
            <a:endParaRPr lang="ru-RU"/>
          </a:p>
        </p:txBody>
      </p:sp>
      <p:grpSp>
        <p:nvGrpSpPr>
          <p:cNvPr id="2" name="Группа 5"/>
          <p:cNvGrpSpPr/>
          <p:nvPr/>
        </p:nvGrpSpPr>
        <p:grpSpPr>
          <a:xfrm>
            <a:off x="-36513" y="0"/>
            <a:ext cx="611188" cy="6858000"/>
            <a:chOff x="-36513" y="0"/>
            <a:chExt cx="611188" cy="6858000"/>
          </a:xfrm>
        </p:grpSpPr>
        <p:grpSp>
          <p:nvGrpSpPr>
            <p:cNvPr id="3" name="Группа 14"/>
            <p:cNvGrpSpPr>
              <a:grpSpLocks/>
            </p:cNvGrpSpPr>
            <p:nvPr/>
          </p:nvGrpSpPr>
          <p:grpSpPr bwMode="auto">
            <a:xfrm>
              <a:off x="-36513" y="0"/>
              <a:ext cx="611188" cy="6858000"/>
              <a:chOff x="-36513" y="0"/>
              <a:chExt cx="611188" cy="6858001"/>
            </a:xfrm>
          </p:grpSpPr>
          <p:sp>
            <p:nvSpPr>
              <p:cNvPr id="9" name="Прямоугольник 8"/>
              <p:cNvSpPr/>
              <p:nvPr/>
            </p:nvSpPr>
            <p:spPr>
              <a:xfrm>
                <a:off x="142844" y="1"/>
                <a:ext cx="285752" cy="6858000"/>
              </a:xfrm>
              <a:prstGeom prst="rect">
                <a:avLst/>
              </a:prstGeom>
              <a:solidFill>
                <a:srgbClr val="0000FF"/>
              </a:solidFill>
              <a:ln>
                <a:noFill/>
              </a:ln>
              <a:effectLst>
                <a:innerShdw blurRad="63500" dist="50800">
                  <a:prstClr val="black">
                    <a:alpha val="50000"/>
                  </a:prstClr>
                </a:innerShdw>
              </a:effectLst>
              <a:scene3d>
                <a:camera prst="orthographicFront"/>
                <a:lightRig rig="sof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dirty="0"/>
              </a:p>
            </p:txBody>
          </p:sp>
          <p:sp>
            <p:nvSpPr>
              <p:cNvPr id="10" name="Прямоугольник 9"/>
              <p:cNvSpPr/>
              <p:nvPr/>
            </p:nvSpPr>
            <p:spPr>
              <a:xfrm>
                <a:off x="500034" y="1"/>
                <a:ext cx="71438" cy="6858000"/>
              </a:xfrm>
              <a:prstGeom prst="rect">
                <a:avLst/>
              </a:prstGeom>
              <a:solidFill>
                <a:srgbClr val="0000FF"/>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dirty="0"/>
              </a:p>
            </p:txBody>
          </p:sp>
          <p:sp>
            <p:nvSpPr>
              <p:cNvPr id="11" name="Прямоугольник 10"/>
              <p:cNvSpPr/>
              <p:nvPr/>
            </p:nvSpPr>
            <p:spPr>
              <a:xfrm>
                <a:off x="-32" y="1"/>
                <a:ext cx="71438" cy="6858000"/>
              </a:xfrm>
              <a:prstGeom prst="rect">
                <a:avLst/>
              </a:prstGeom>
              <a:solidFill>
                <a:srgbClr val="0000FF"/>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dirty="0"/>
              </a:p>
            </p:txBody>
          </p:sp>
          <p:sp>
            <p:nvSpPr>
              <p:cNvPr id="12" name="Прямоугольник 11"/>
              <p:cNvSpPr>
                <a:spLocks noChangeArrowheads="1"/>
              </p:cNvSpPr>
              <p:nvPr/>
            </p:nvSpPr>
            <p:spPr bwMode="auto">
              <a:xfrm>
                <a:off x="428625" y="0"/>
                <a:ext cx="71438" cy="6858001"/>
              </a:xfrm>
              <a:prstGeom prst="rect">
                <a:avLst/>
              </a:prstGeom>
              <a:solidFill>
                <a:schemeClr val="bg1"/>
              </a:solidFill>
              <a:ln w="25400" algn="ctr">
                <a:noFill/>
                <a:miter lim="800000"/>
                <a:headEnd/>
                <a:tailEnd/>
              </a:ln>
            </p:spPr>
            <p:txBody>
              <a:bodyPr anchor="ctr"/>
              <a:lstStyle/>
              <a:p>
                <a:pPr algn="ctr" eaLnBrk="1" fontAlgn="auto" hangingPunct="1">
                  <a:spcBef>
                    <a:spcPts val="0"/>
                  </a:spcBef>
                  <a:spcAft>
                    <a:spcPts val="0"/>
                  </a:spcAft>
                  <a:defRPr/>
                </a:pPr>
                <a:endParaRPr lang="ru-RU" dirty="0">
                  <a:solidFill>
                    <a:schemeClr val="lt1"/>
                  </a:solidFill>
                  <a:latin typeface="+mn-lt"/>
                </a:endParaRPr>
              </a:p>
            </p:txBody>
          </p:sp>
          <p:sp>
            <p:nvSpPr>
              <p:cNvPr id="13" name="Прямоугольник 12"/>
              <p:cNvSpPr>
                <a:spLocks noChangeArrowheads="1"/>
              </p:cNvSpPr>
              <p:nvPr/>
            </p:nvSpPr>
            <p:spPr bwMode="auto">
              <a:xfrm>
                <a:off x="71438" y="0"/>
                <a:ext cx="71437" cy="6858001"/>
              </a:xfrm>
              <a:prstGeom prst="rect">
                <a:avLst/>
              </a:prstGeom>
              <a:solidFill>
                <a:schemeClr val="bg1"/>
              </a:solidFill>
              <a:ln w="25400" algn="ctr">
                <a:noFill/>
                <a:miter lim="800000"/>
                <a:headEnd/>
                <a:tailEnd/>
              </a:ln>
            </p:spPr>
            <p:txBody>
              <a:bodyPr anchor="ctr"/>
              <a:lstStyle/>
              <a:p>
                <a:pPr algn="ctr" eaLnBrk="1" fontAlgn="auto" hangingPunct="1">
                  <a:spcBef>
                    <a:spcPts val="0"/>
                  </a:spcBef>
                  <a:spcAft>
                    <a:spcPts val="0"/>
                  </a:spcAft>
                  <a:defRPr/>
                </a:pPr>
                <a:endParaRPr lang="ru-RU" dirty="0">
                  <a:solidFill>
                    <a:schemeClr val="lt1"/>
                  </a:solidFill>
                  <a:latin typeface="+mn-lt"/>
                </a:endParaRPr>
              </a:p>
            </p:txBody>
          </p:sp>
          <p:pic>
            <p:nvPicPr>
              <p:cNvPr id="14" name="Picture 17" descr="DSCN0012 копия"/>
              <p:cNvPicPr>
                <a:picLocks noChangeAspect="1" noChangeArrowheads="1"/>
              </p:cNvPicPr>
              <p:nvPr/>
            </p:nvPicPr>
            <p:blipFill>
              <a:blip r:embed="rId2" cstate="print"/>
              <a:srcRect/>
              <a:stretch>
                <a:fillRect/>
              </a:stretch>
            </p:blipFill>
            <p:spPr bwMode="auto">
              <a:xfrm rot="323041">
                <a:off x="107950" y="6076950"/>
                <a:ext cx="342900" cy="592138"/>
              </a:xfrm>
              <a:prstGeom prst="rect">
                <a:avLst/>
              </a:prstGeom>
              <a:noFill/>
              <a:effectLst/>
              <a:scene3d>
                <a:camera prst="orthographicFront"/>
                <a:lightRig rig="flat" dir="t"/>
              </a:scene3d>
              <a:sp3d prstMaterial="powder"/>
            </p:spPr>
          </p:pic>
          <p:pic>
            <p:nvPicPr>
              <p:cNvPr id="15" name="Picture 18" descr="Логотип копия"/>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513" y="6654800"/>
                <a:ext cx="611188" cy="17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8" name="Рисунок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000" y="116632"/>
              <a:ext cx="432255" cy="608712"/>
            </a:xfrm>
            <a:prstGeom prst="rect">
              <a:avLst/>
            </a:prstGeom>
          </p:spPr>
        </p:pic>
      </p:grpSp>
      <p:graphicFrame>
        <p:nvGraphicFramePr>
          <p:cNvPr id="6" name="Таблица 5"/>
          <p:cNvGraphicFramePr>
            <a:graphicFrameLocks noGrp="1"/>
          </p:cNvGraphicFramePr>
          <p:nvPr>
            <p:extLst>
              <p:ext uri="{D42A27DB-BD31-4B8C-83A1-F6EECF244321}">
                <p14:modId xmlns:p14="http://schemas.microsoft.com/office/powerpoint/2010/main" val="2771337393"/>
              </p:ext>
            </p:extLst>
          </p:nvPr>
        </p:nvGraphicFramePr>
        <p:xfrm>
          <a:off x="773595" y="2605878"/>
          <a:ext cx="10862731" cy="3767140"/>
        </p:xfrm>
        <a:graphic>
          <a:graphicData uri="http://schemas.openxmlformats.org/drawingml/2006/table">
            <a:tbl>
              <a:tblPr firstRow="1" firstCol="1" bandRow="1">
                <a:tableStyleId>{5C22544A-7EE6-4342-B048-85BDC9FD1C3A}</a:tableStyleId>
              </a:tblPr>
              <a:tblGrid>
                <a:gridCol w="2666684">
                  <a:extLst>
                    <a:ext uri="{9D8B030D-6E8A-4147-A177-3AD203B41FA5}">
                      <a16:colId xmlns:a16="http://schemas.microsoft.com/office/drawing/2014/main" xmlns="" val="20000"/>
                    </a:ext>
                  </a:extLst>
                </a:gridCol>
                <a:gridCol w="2687965">
                  <a:extLst>
                    <a:ext uri="{9D8B030D-6E8A-4147-A177-3AD203B41FA5}">
                      <a16:colId xmlns:a16="http://schemas.microsoft.com/office/drawing/2014/main" xmlns="" val="20001"/>
                    </a:ext>
                  </a:extLst>
                </a:gridCol>
                <a:gridCol w="2754041">
                  <a:extLst>
                    <a:ext uri="{9D8B030D-6E8A-4147-A177-3AD203B41FA5}">
                      <a16:colId xmlns:a16="http://schemas.microsoft.com/office/drawing/2014/main" xmlns="" val="20002"/>
                    </a:ext>
                  </a:extLst>
                </a:gridCol>
                <a:gridCol w="2754041">
                  <a:extLst>
                    <a:ext uri="{9D8B030D-6E8A-4147-A177-3AD203B41FA5}">
                      <a16:colId xmlns:a16="http://schemas.microsoft.com/office/drawing/2014/main" xmlns="" val="20003"/>
                    </a:ext>
                  </a:extLst>
                </a:gridCol>
              </a:tblGrid>
              <a:tr h="60787">
                <a:tc gridSpan="4">
                  <a:txBody>
                    <a:bodyPr/>
                    <a:lstStyle/>
                    <a:p>
                      <a:pPr>
                        <a:lnSpc>
                          <a:spcPct val="107000"/>
                        </a:lnSpc>
                        <a:spcAft>
                          <a:spcPts val="0"/>
                        </a:spcAft>
                      </a:pPr>
                      <a:r>
                        <a:rPr lang="ru-RU" sz="1100" dirty="0">
                          <a:effectLst/>
                          <a:latin typeface="Times New Roman" panose="02020603050405020304" pitchFamily="18" charset="0"/>
                          <a:cs typeface="Times New Roman" panose="02020603050405020304" pitchFamily="18" charset="0"/>
                        </a:rPr>
                        <a:t>Пассивное оборудование</a:t>
                      </a:r>
                      <a:endParaRPr lang="ru-RU" sz="1100" dirty="0">
                        <a:effectLst/>
                        <a:latin typeface="Times New Roman" panose="02020603050405020304" pitchFamily="18" charset="0"/>
                        <a:ea typeface="Calibri"/>
                        <a:cs typeface="Times New Roman" panose="02020603050405020304" pitchFamily="18" charset="0"/>
                      </a:endParaRPr>
                    </a:p>
                  </a:txBody>
                  <a:tcPr marL="16323" marR="16323" marT="0" marB="0"/>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xmlns="" val="10000"/>
                  </a:ext>
                </a:extLst>
              </a:tr>
              <a:tr h="159246">
                <a:tc>
                  <a:txBody>
                    <a:bodyPr/>
                    <a:lstStyle/>
                    <a:p>
                      <a:pPr>
                        <a:lnSpc>
                          <a:spcPct val="107000"/>
                        </a:lnSpc>
                        <a:spcAft>
                          <a:spcPts val="0"/>
                        </a:spcAft>
                      </a:pPr>
                      <a:r>
                        <a:rPr lang="ru-RU" sz="1100" dirty="0">
                          <a:effectLst/>
                          <a:latin typeface="Times New Roman" panose="02020603050405020304" pitchFamily="18" charset="0"/>
                          <a:cs typeface="Times New Roman" panose="02020603050405020304" pitchFamily="18" charset="0"/>
                        </a:rPr>
                        <a:t>Кабель</a:t>
                      </a:r>
                      <a:endParaRPr lang="ru-RU" sz="1100" dirty="0">
                        <a:effectLst/>
                        <a:latin typeface="Times New Roman" panose="02020603050405020304" pitchFamily="18" charset="0"/>
                        <a:ea typeface="Calibri"/>
                        <a:cs typeface="Times New Roman" panose="02020603050405020304" pitchFamily="18" charset="0"/>
                      </a:endParaRPr>
                    </a:p>
                  </a:txBody>
                  <a:tcPr marL="16323" marR="16323" marT="0" marB="0"/>
                </a:tc>
                <a:tc>
                  <a:txBody>
                    <a:bodyPr/>
                    <a:lstStyle/>
                    <a:p>
                      <a:pPr>
                        <a:lnSpc>
                          <a:spcPct val="107000"/>
                        </a:lnSpc>
                        <a:spcAft>
                          <a:spcPts val="0"/>
                        </a:spcAft>
                      </a:pPr>
                      <a:r>
                        <a:rPr lang="ru-RU" sz="1100">
                          <a:effectLst/>
                          <a:latin typeface="Times New Roman" panose="02020603050405020304" pitchFamily="18" charset="0"/>
                          <a:cs typeface="Times New Roman" panose="02020603050405020304" pitchFamily="18" charset="0"/>
                        </a:rPr>
                        <a:t>Коаксиальный - тонкий (thin);- толстый (thick)</a:t>
                      </a:r>
                      <a:endParaRPr lang="ru-RU" sz="1100">
                        <a:effectLst/>
                        <a:latin typeface="Times New Roman" panose="02020603050405020304" pitchFamily="18" charset="0"/>
                        <a:ea typeface="Calibri"/>
                        <a:cs typeface="Times New Roman" panose="02020603050405020304" pitchFamily="18" charset="0"/>
                      </a:endParaRPr>
                    </a:p>
                  </a:txBody>
                  <a:tcPr marL="16323" marR="16323" marT="0" marB="0"/>
                </a:tc>
                <a:tc>
                  <a:txBody>
                    <a:bodyPr/>
                    <a:lstStyle/>
                    <a:p>
                      <a:pPr>
                        <a:lnSpc>
                          <a:spcPct val="107000"/>
                        </a:lnSpc>
                        <a:spcAft>
                          <a:spcPts val="0"/>
                        </a:spcAft>
                      </a:pPr>
                      <a:r>
                        <a:rPr lang="ru-RU" sz="1100">
                          <a:effectLst/>
                          <a:latin typeface="Times New Roman" panose="02020603050405020304" pitchFamily="18" charset="0"/>
                          <a:cs typeface="Times New Roman" panose="02020603050405020304" pitchFamily="18" charset="0"/>
                        </a:rPr>
                        <a:t>185 м.; 500м./ 30 и 100 узлов</a:t>
                      </a:r>
                      <a:endParaRPr lang="ru-RU" sz="1100">
                        <a:effectLst/>
                        <a:latin typeface="Times New Roman" panose="02020603050405020304" pitchFamily="18" charset="0"/>
                        <a:ea typeface="Calibri"/>
                        <a:cs typeface="Times New Roman" panose="02020603050405020304" pitchFamily="18" charset="0"/>
                      </a:endParaRPr>
                    </a:p>
                  </a:txBody>
                  <a:tcPr marL="16323" marR="16323" marT="0" marB="0"/>
                </a:tc>
                <a:tc>
                  <a:txBody>
                    <a:bodyPr/>
                    <a:lstStyle/>
                    <a:p>
                      <a:pPr>
                        <a:lnSpc>
                          <a:spcPct val="107000"/>
                        </a:lnSpc>
                        <a:spcAft>
                          <a:spcPts val="0"/>
                        </a:spcAft>
                      </a:pPr>
                      <a:r>
                        <a:rPr lang="ru-RU" sz="1100">
                          <a:effectLst/>
                          <a:latin typeface="Times New Roman" panose="02020603050405020304" pitchFamily="18" charset="0"/>
                          <a:cs typeface="Times New Roman" panose="02020603050405020304" pitchFamily="18" charset="0"/>
                        </a:rPr>
                        <a:t>Не более 10 Мбит/с</a:t>
                      </a:r>
                      <a:endParaRPr lang="ru-RU" sz="1100">
                        <a:effectLst/>
                        <a:latin typeface="Times New Roman" panose="02020603050405020304" pitchFamily="18" charset="0"/>
                        <a:ea typeface="Calibri"/>
                        <a:cs typeface="Times New Roman" panose="02020603050405020304" pitchFamily="18" charset="0"/>
                      </a:endParaRPr>
                    </a:p>
                  </a:txBody>
                  <a:tcPr marL="16323" marR="16323" marT="0" marB="0"/>
                </a:tc>
                <a:extLst>
                  <a:ext uri="{0D108BD9-81ED-4DB2-BD59-A6C34878D82A}">
                    <a16:rowId xmlns:a16="http://schemas.microsoft.com/office/drawing/2014/main" xmlns="" val="10001"/>
                  </a:ext>
                </a:extLst>
              </a:tr>
              <a:tr h="159246">
                <a:tc>
                  <a:txBody>
                    <a:bodyPr/>
                    <a:lstStyle/>
                    <a:p>
                      <a:pPr>
                        <a:lnSpc>
                          <a:spcPct val="107000"/>
                        </a:lnSpc>
                        <a:spcAft>
                          <a:spcPts val="0"/>
                        </a:spcAft>
                      </a:pPr>
                      <a:r>
                        <a:rPr lang="ru-RU" sz="1100" dirty="0">
                          <a:effectLst/>
                          <a:latin typeface="Times New Roman" panose="02020603050405020304" pitchFamily="18" charset="0"/>
                          <a:cs typeface="Times New Roman" panose="02020603050405020304" pitchFamily="18" charset="0"/>
                        </a:rPr>
                        <a:t> </a:t>
                      </a:r>
                      <a:endParaRPr lang="ru-RU" sz="1100" dirty="0">
                        <a:effectLst/>
                        <a:latin typeface="Times New Roman" panose="02020603050405020304" pitchFamily="18" charset="0"/>
                        <a:ea typeface="Calibri"/>
                        <a:cs typeface="Times New Roman" panose="02020603050405020304" pitchFamily="18" charset="0"/>
                      </a:endParaRPr>
                    </a:p>
                  </a:txBody>
                  <a:tcPr marL="16323" marR="16323" marT="0" marB="0"/>
                </a:tc>
                <a:tc>
                  <a:txBody>
                    <a:bodyPr/>
                    <a:lstStyle/>
                    <a:p>
                      <a:pPr>
                        <a:lnSpc>
                          <a:spcPct val="107000"/>
                        </a:lnSpc>
                        <a:spcAft>
                          <a:spcPts val="0"/>
                        </a:spcAft>
                      </a:pPr>
                      <a:r>
                        <a:rPr lang="ru-RU" sz="1100">
                          <a:effectLst/>
                          <a:latin typeface="Times New Roman" panose="02020603050405020304" pitchFamily="18" charset="0"/>
                          <a:cs typeface="Times New Roman" panose="02020603050405020304" pitchFamily="18" charset="0"/>
                        </a:rPr>
                        <a:t>Витая пара: неэкранированная; экранированная</a:t>
                      </a:r>
                      <a:endParaRPr lang="ru-RU" sz="1100">
                        <a:effectLst/>
                        <a:latin typeface="Times New Roman" panose="02020603050405020304" pitchFamily="18" charset="0"/>
                        <a:ea typeface="Calibri"/>
                        <a:cs typeface="Times New Roman" panose="02020603050405020304" pitchFamily="18" charset="0"/>
                      </a:endParaRPr>
                    </a:p>
                  </a:txBody>
                  <a:tcPr marL="16323" marR="16323" marT="0" marB="0"/>
                </a:tc>
                <a:tc>
                  <a:txBody>
                    <a:bodyPr/>
                    <a:lstStyle/>
                    <a:p>
                      <a:pPr>
                        <a:lnSpc>
                          <a:spcPct val="107000"/>
                        </a:lnSpc>
                        <a:spcAft>
                          <a:spcPts val="0"/>
                        </a:spcAft>
                      </a:pPr>
                      <a:r>
                        <a:rPr lang="ru-RU" sz="1100">
                          <a:effectLst/>
                          <a:latin typeface="Times New Roman" panose="02020603050405020304" pitchFamily="18" charset="0"/>
                          <a:cs typeface="Times New Roman" panose="02020603050405020304" pitchFamily="18" charset="0"/>
                        </a:rPr>
                        <a:t>100 м, 2 узла</a:t>
                      </a:r>
                      <a:endParaRPr lang="ru-RU" sz="1100">
                        <a:effectLst/>
                        <a:latin typeface="Times New Roman" panose="02020603050405020304" pitchFamily="18" charset="0"/>
                        <a:ea typeface="Calibri"/>
                        <a:cs typeface="Times New Roman" panose="02020603050405020304" pitchFamily="18" charset="0"/>
                      </a:endParaRPr>
                    </a:p>
                  </a:txBody>
                  <a:tcPr marL="16323" marR="16323" marT="0" marB="0"/>
                </a:tc>
                <a:tc>
                  <a:txBody>
                    <a:bodyPr/>
                    <a:lstStyle/>
                    <a:p>
                      <a:pPr>
                        <a:lnSpc>
                          <a:spcPct val="107000"/>
                        </a:lnSpc>
                        <a:spcAft>
                          <a:spcPts val="0"/>
                        </a:spcAft>
                      </a:pPr>
                      <a:r>
                        <a:rPr lang="ru-RU" sz="1100">
                          <a:effectLst/>
                          <a:latin typeface="Times New Roman" panose="02020603050405020304" pitchFamily="18" charset="0"/>
                          <a:cs typeface="Times New Roman" panose="02020603050405020304" pitchFamily="18" charset="0"/>
                        </a:rPr>
                        <a:t>более 10 Мбит/с</a:t>
                      </a:r>
                      <a:endParaRPr lang="ru-RU" sz="1100">
                        <a:effectLst/>
                        <a:latin typeface="Times New Roman" panose="02020603050405020304" pitchFamily="18" charset="0"/>
                        <a:ea typeface="Calibri"/>
                        <a:cs typeface="Times New Roman" panose="02020603050405020304" pitchFamily="18" charset="0"/>
                      </a:endParaRPr>
                    </a:p>
                  </a:txBody>
                  <a:tcPr marL="16323" marR="16323" marT="0" marB="0"/>
                </a:tc>
                <a:extLst>
                  <a:ext uri="{0D108BD9-81ED-4DB2-BD59-A6C34878D82A}">
                    <a16:rowId xmlns:a16="http://schemas.microsoft.com/office/drawing/2014/main" xmlns="" val="10002"/>
                  </a:ext>
                </a:extLst>
              </a:tr>
              <a:tr h="212329">
                <a:tc>
                  <a:txBody>
                    <a:bodyPr/>
                    <a:lstStyle/>
                    <a:p>
                      <a:pPr>
                        <a:lnSpc>
                          <a:spcPct val="107000"/>
                        </a:lnSpc>
                        <a:spcAft>
                          <a:spcPts val="0"/>
                        </a:spcAft>
                      </a:pPr>
                      <a:r>
                        <a:rPr lang="ru-RU" sz="1100" dirty="0">
                          <a:effectLst/>
                          <a:latin typeface="Times New Roman" panose="02020603050405020304" pitchFamily="18" charset="0"/>
                          <a:cs typeface="Times New Roman" panose="02020603050405020304" pitchFamily="18" charset="0"/>
                        </a:rPr>
                        <a:t> </a:t>
                      </a:r>
                      <a:endParaRPr lang="ru-RU" sz="1100" dirty="0">
                        <a:effectLst/>
                        <a:latin typeface="Times New Roman" panose="02020603050405020304" pitchFamily="18" charset="0"/>
                        <a:ea typeface="Calibri"/>
                        <a:cs typeface="Times New Roman" panose="02020603050405020304" pitchFamily="18" charset="0"/>
                      </a:endParaRPr>
                    </a:p>
                  </a:txBody>
                  <a:tcPr marL="16323" marR="16323" marT="0" marB="0"/>
                </a:tc>
                <a:tc>
                  <a:txBody>
                    <a:bodyPr/>
                    <a:lstStyle/>
                    <a:p>
                      <a:pPr>
                        <a:lnSpc>
                          <a:spcPct val="107000"/>
                        </a:lnSpc>
                        <a:spcAft>
                          <a:spcPts val="0"/>
                        </a:spcAft>
                      </a:pPr>
                      <a:r>
                        <a:rPr lang="ru-RU" sz="1100">
                          <a:effectLst/>
                          <a:latin typeface="Times New Roman" panose="02020603050405020304" pitchFamily="18" charset="0"/>
                          <a:cs typeface="Times New Roman" panose="02020603050405020304" pitchFamily="18" charset="0"/>
                        </a:rPr>
                        <a:t>Оптоволокно: одномодовое, многомодовое</a:t>
                      </a:r>
                      <a:endParaRPr lang="ru-RU" sz="1100">
                        <a:effectLst/>
                        <a:latin typeface="Times New Roman" panose="02020603050405020304" pitchFamily="18" charset="0"/>
                        <a:ea typeface="Calibri"/>
                        <a:cs typeface="Times New Roman" panose="02020603050405020304" pitchFamily="18" charset="0"/>
                      </a:endParaRPr>
                    </a:p>
                  </a:txBody>
                  <a:tcPr marL="16323" marR="16323" marT="0" marB="0"/>
                </a:tc>
                <a:tc>
                  <a:txBody>
                    <a:bodyPr/>
                    <a:lstStyle/>
                    <a:p>
                      <a:pPr>
                        <a:lnSpc>
                          <a:spcPct val="107000"/>
                        </a:lnSpc>
                        <a:spcAft>
                          <a:spcPts val="0"/>
                        </a:spcAft>
                      </a:pPr>
                      <a:r>
                        <a:rPr lang="ru-RU" sz="1100">
                          <a:effectLst/>
                          <a:latin typeface="Times New Roman" panose="02020603050405020304" pitchFamily="18" charset="0"/>
                          <a:cs typeface="Times New Roman" panose="02020603050405020304" pitchFamily="18" charset="0"/>
                        </a:rPr>
                        <a:t>1000м для многомодового;2000м для одномодового. 2 узла</a:t>
                      </a:r>
                      <a:endParaRPr lang="ru-RU" sz="1100">
                        <a:effectLst/>
                        <a:latin typeface="Times New Roman" panose="02020603050405020304" pitchFamily="18" charset="0"/>
                        <a:ea typeface="Calibri"/>
                        <a:cs typeface="Times New Roman" panose="02020603050405020304" pitchFamily="18" charset="0"/>
                      </a:endParaRPr>
                    </a:p>
                  </a:txBody>
                  <a:tcPr marL="16323" marR="16323" marT="0" marB="0"/>
                </a:tc>
                <a:tc>
                  <a:txBody>
                    <a:bodyPr/>
                    <a:lstStyle/>
                    <a:p>
                      <a:pPr>
                        <a:lnSpc>
                          <a:spcPct val="107000"/>
                        </a:lnSpc>
                        <a:spcAft>
                          <a:spcPts val="0"/>
                        </a:spcAft>
                      </a:pPr>
                      <a:r>
                        <a:rPr lang="ru-RU" sz="1100">
                          <a:effectLst/>
                          <a:latin typeface="Times New Roman" panose="02020603050405020304" pitchFamily="18" charset="0"/>
                          <a:cs typeface="Times New Roman" panose="02020603050405020304" pitchFamily="18" charset="0"/>
                        </a:rPr>
                        <a:t>более 10 Мбит/с</a:t>
                      </a:r>
                      <a:endParaRPr lang="ru-RU" sz="1100">
                        <a:effectLst/>
                        <a:latin typeface="Times New Roman" panose="02020603050405020304" pitchFamily="18" charset="0"/>
                        <a:ea typeface="Calibri"/>
                        <a:cs typeface="Times New Roman" panose="02020603050405020304" pitchFamily="18" charset="0"/>
                      </a:endParaRPr>
                    </a:p>
                  </a:txBody>
                  <a:tcPr marL="16323" marR="16323" marT="0" marB="0"/>
                </a:tc>
                <a:extLst>
                  <a:ext uri="{0D108BD9-81ED-4DB2-BD59-A6C34878D82A}">
                    <a16:rowId xmlns:a16="http://schemas.microsoft.com/office/drawing/2014/main" xmlns="" val="10003"/>
                  </a:ext>
                </a:extLst>
              </a:tr>
              <a:tr h="106164">
                <a:tc>
                  <a:txBody>
                    <a:bodyPr/>
                    <a:lstStyle/>
                    <a:p>
                      <a:pPr>
                        <a:lnSpc>
                          <a:spcPct val="107000"/>
                        </a:lnSpc>
                        <a:spcAft>
                          <a:spcPts val="0"/>
                        </a:spcAft>
                      </a:pPr>
                      <a:r>
                        <a:rPr lang="ru-RU" sz="1100" dirty="0">
                          <a:effectLst/>
                          <a:latin typeface="Times New Roman" panose="02020603050405020304" pitchFamily="18" charset="0"/>
                          <a:cs typeface="Times New Roman" panose="02020603050405020304" pitchFamily="18" charset="0"/>
                        </a:rPr>
                        <a:t>Элемент кабеля</a:t>
                      </a:r>
                      <a:endParaRPr lang="ru-RU" sz="1100" dirty="0">
                        <a:effectLst/>
                        <a:latin typeface="Times New Roman" panose="02020603050405020304" pitchFamily="18" charset="0"/>
                        <a:ea typeface="Calibri"/>
                        <a:cs typeface="Times New Roman" panose="02020603050405020304" pitchFamily="18" charset="0"/>
                      </a:endParaRPr>
                    </a:p>
                  </a:txBody>
                  <a:tcPr marL="16323" marR="16323" marT="0" marB="0"/>
                </a:tc>
                <a:tc gridSpan="3">
                  <a:txBody>
                    <a:bodyPr/>
                    <a:lstStyle/>
                    <a:p>
                      <a:pPr>
                        <a:lnSpc>
                          <a:spcPct val="107000"/>
                        </a:lnSpc>
                        <a:spcAft>
                          <a:spcPts val="0"/>
                        </a:spcAft>
                      </a:pPr>
                      <a:r>
                        <a:rPr lang="ru-RU" sz="1100">
                          <a:effectLst/>
                          <a:latin typeface="Times New Roman" panose="02020603050405020304" pitchFamily="18" charset="0"/>
                          <a:cs typeface="Times New Roman" panose="02020603050405020304" pitchFamily="18" charset="0"/>
                        </a:rPr>
                        <a:t>минимальная конструктивная единица кабеля, достаточная для транспортировки сигнала хотя бы в одном направлении</a:t>
                      </a:r>
                      <a:endParaRPr lang="ru-RU" sz="1100">
                        <a:effectLst/>
                        <a:latin typeface="Times New Roman" panose="02020603050405020304" pitchFamily="18" charset="0"/>
                        <a:ea typeface="Calibri"/>
                        <a:cs typeface="Times New Roman" panose="02020603050405020304" pitchFamily="18" charset="0"/>
                      </a:endParaRPr>
                    </a:p>
                  </a:txBody>
                  <a:tcPr marL="16323" marR="16323" marT="0" marB="0"/>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xmlns="" val="10004"/>
                  </a:ext>
                </a:extLst>
              </a:tr>
              <a:tr h="159246">
                <a:tc>
                  <a:txBody>
                    <a:bodyPr/>
                    <a:lstStyle/>
                    <a:p>
                      <a:pPr>
                        <a:lnSpc>
                          <a:spcPct val="107000"/>
                        </a:lnSpc>
                        <a:spcAft>
                          <a:spcPts val="0"/>
                        </a:spcAft>
                      </a:pPr>
                      <a:r>
                        <a:rPr lang="ru-RU" sz="1100">
                          <a:effectLst/>
                          <a:latin typeface="Times New Roman" panose="02020603050405020304" pitchFamily="18" charset="0"/>
                          <a:cs typeface="Times New Roman" panose="02020603050405020304" pitchFamily="18" charset="0"/>
                        </a:rPr>
                        <a:t>Шнур</a:t>
                      </a:r>
                      <a:endParaRPr lang="ru-RU" sz="1100">
                        <a:effectLst/>
                        <a:latin typeface="Times New Roman" panose="02020603050405020304" pitchFamily="18" charset="0"/>
                        <a:ea typeface="Calibri"/>
                        <a:cs typeface="Times New Roman" panose="02020603050405020304" pitchFamily="18" charset="0"/>
                      </a:endParaRPr>
                    </a:p>
                  </a:txBody>
                  <a:tcPr marL="16323" marR="16323" marT="0" marB="0"/>
                </a:tc>
                <a:tc gridSpan="3">
                  <a:txBody>
                    <a:bodyPr/>
                    <a:lstStyle/>
                    <a:p>
                      <a:pPr>
                        <a:lnSpc>
                          <a:spcPct val="107000"/>
                        </a:lnSpc>
                        <a:spcAft>
                          <a:spcPts val="0"/>
                        </a:spcAft>
                      </a:pPr>
                      <a:r>
                        <a:rPr lang="ru-RU" sz="1100" dirty="0">
                          <a:effectLst/>
                          <a:latin typeface="Times New Roman" panose="02020603050405020304" pitchFamily="18" charset="0"/>
                          <a:cs typeface="Times New Roman" panose="02020603050405020304" pitchFamily="18" charset="0"/>
                        </a:rPr>
                        <a:t>называют небольшой отрезок гибкого кабеля с разъемами на концах. шнуры реализуют подключение абонентов к розеткам кабельной проводки, коммуникационного оборудования</a:t>
                      </a:r>
                      <a:endParaRPr lang="ru-RU" sz="1100" dirty="0">
                        <a:effectLst/>
                        <a:latin typeface="Times New Roman" panose="02020603050405020304" pitchFamily="18" charset="0"/>
                        <a:ea typeface="Calibri"/>
                        <a:cs typeface="Times New Roman" panose="02020603050405020304" pitchFamily="18" charset="0"/>
                      </a:endParaRPr>
                    </a:p>
                  </a:txBody>
                  <a:tcPr marL="16323" marR="16323" marT="0" marB="0"/>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xmlns="" val="10005"/>
                  </a:ext>
                </a:extLst>
              </a:tr>
              <a:tr h="424658">
                <a:tc rowSpan="5">
                  <a:txBody>
                    <a:bodyPr/>
                    <a:lstStyle/>
                    <a:p>
                      <a:pPr>
                        <a:lnSpc>
                          <a:spcPct val="107000"/>
                        </a:lnSpc>
                        <a:spcAft>
                          <a:spcPts val="0"/>
                        </a:spcAft>
                      </a:pPr>
                      <a:r>
                        <a:rPr lang="ru-RU" sz="1100">
                          <a:effectLst/>
                          <a:latin typeface="Times New Roman" panose="02020603050405020304" pitchFamily="18" charset="0"/>
                          <a:cs typeface="Times New Roman" panose="02020603050405020304" pitchFamily="18" charset="0"/>
                        </a:rPr>
                        <a:t>Перемычка</a:t>
                      </a:r>
                      <a:endParaRPr lang="ru-RU" sz="1100">
                        <a:effectLst/>
                        <a:latin typeface="Times New Roman" panose="02020603050405020304" pitchFamily="18" charset="0"/>
                        <a:ea typeface="Calibri"/>
                        <a:cs typeface="Times New Roman" panose="02020603050405020304" pitchFamily="18" charset="0"/>
                      </a:endParaRPr>
                    </a:p>
                  </a:txBody>
                  <a:tcPr marL="16323" marR="16323" marT="0" marB="0"/>
                </a:tc>
                <a:tc>
                  <a:txBody>
                    <a:bodyPr/>
                    <a:lstStyle/>
                    <a:p>
                      <a:pPr>
                        <a:lnSpc>
                          <a:spcPct val="107000"/>
                        </a:lnSpc>
                        <a:spcAft>
                          <a:spcPts val="0"/>
                        </a:spcAft>
                      </a:pPr>
                      <a:r>
                        <a:rPr lang="ru-RU" sz="1100" dirty="0" err="1">
                          <a:effectLst/>
                          <a:latin typeface="Times New Roman" panose="02020603050405020304" pitchFamily="18" charset="0"/>
                          <a:cs typeface="Times New Roman" panose="02020603050405020304" pitchFamily="18" charset="0"/>
                        </a:rPr>
                        <a:t>клеммники</a:t>
                      </a:r>
                      <a:endParaRPr lang="ru-RU" sz="1100" dirty="0">
                        <a:effectLst/>
                        <a:latin typeface="Times New Roman" panose="02020603050405020304" pitchFamily="18" charset="0"/>
                        <a:cs typeface="Times New Roman" panose="02020603050405020304" pitchFamily="18" charset="0"/>
                      </a:endParaRPr>
                    </a:p>
                    <a:p>
                      <a:pPr>
                        <a:lnSpc>
                          <a:spcPct val="107000"/>
                        </a:lnSpc>
                        <a:spcAft>
                          <a:spcPts val="0"/>
                        </a:spcAft>
                      </a:pPr>
                      <a:r>
                        <a:rPr lang="ru-RU" sz="1100" dirty="0">
                          <a:effectLst/>
                          <a:latin typeface="Times New Roman" panose="02020603050405020304" pitchFamily="18" charset="0"/>
                          <a:cs typeface="Times New Roman" panose="02020603050405020304" pitchFamily="18" charset="0"/>
                        </a:rPr>
                        <a:t> </a:t>
                      </a:r>
                      <a:endParaRPr lang="ru-RU" sz="1100" dirty="0">
                        <a:effectLst/>
                        <a:latin typeface="Times New Roman" panose="02020603050405020304" pitchFamily="18" charset="0"/>
                        <a:ea typeface="Calibri"/>
                        <a:cs typeface="Times New Roman" panose="02020603050405020304" pitchFamily="18" charset="0"/>
                      </a:endParaRPr>
                    </a:p>
                  </a:txBody>
                  <a:tcPr marL="16323" marR="16323" marT="0" marB="0"/>
                </a:tc>
                <a:tc>
                  <a:txBody>
                    <a:bodyPr/>
                    <a:lstStyle/>
                    <a:p>
                      <a:pPr>
                        <a:lnSpc>
                          <a:spcPct val="107000"/>
                        </a:lnSpc>
                        <a:spcAft>
                          <a:spcPts val="0"/>
                        </a:spcAft>
                      </a:pPr>
                      <a:r>
                        <a:rPr lang="ru-RU" sz="1100" dirty="0">
                          <a:effectLst/>
                          <a:latin typeface="Times New Roman" panose="02020603050405020304" pitchFamily="18" charset="0"/>
                          <a:cs typeface="Times New Roman" panose="02020603050405020304" pitchFamily="18" charset="0"/>
                        </a:rPr>
                        <a:t>соединители для отдельных проводов;</a:t>
                      </a:r>
                    </a:p>
                    <a:p>
                      <a:pPr>
                        <a:lnSpc>
                          <a:spcPct val="107000"/>
                        </a:lnSpc>
                        <a:spcAft>
                          <a:spcPts val="0"/>
                        </a:spcAft>
                      </a:pPr>
                      <a:r>
                        <a:rPr lang="ru-RU" sz="1100" dirty="0">
                          <a:effectLst/>
                          <a:latin typeface="Times New Roman" panose="02020603050405020304" pitchFamily="18" charset="0"/>
                          <a:cs typeface="Times New Roman" panose="02020603050405020304" pitchFamily="18" charset="0"/>
                        </a:rPr>
                        <a:t>для плат, которые используются в электронике;</a:t>
                      </a:r>
                    </a:p>
                    <a:p>
                      <a:pPr>
                        <a:lnSpc>
                          <a:spcPct val="107000"/>
                        </a:lnSpc>
                        <a:spcAft>
                          <a:spcPts val="0"/>
                        </a:spcAft>
                      </a:pPr>
                      <a:r>
                        <a:rPr lang="ru-RU" sz="1100" dirty="0">
                          <a:effectLst/>
                          <a:latin typeface="Times New Roman" panose="02020603050405020304" pitchFamily="18" charset="0"/>
                          <a:cs typeface="Times New Roman" panose="02020603050405020304" pitchFamily="18" charset="0"/>
                        </a:rPr>
                        <a:t>так называемые </a:t>
                      </a:r>
                      <a:r>
                        <a:rPr lang="ru-RU" sz="1100" dirty="0" err="1">
                          <a:effectLst/>
                          <a:latin typeface="Times New Roman" panose="02020603050405020304" pitchFamily="18" charset="0"/>
                          <a:cs typeface="Times New Roman" panose="02020603050405020304" pitchFamily="18" charset="0"/>
                        </a:rPr>
                        <a:t>DIN-рейки;устанавливаемые</a:t>
                      </a:r>
                      <a:r>
                        <a:rPr lang="ru-RU" sz="1100" dirty="0">
                          <a:effectLst/>
                          <a:latin typeface="Times New Roman" panose="02020603050405020304" pitchFamily="18" charset="0"/>
                          <a:cs typeface="Times New Roman" panose="02020603050405020304" pitchFamily="18" charset="0"/>
                        </a:rPr>
                        <a:t> около кросс-модулей</a:t>
                      </a:r>
                      <a:endParaRPr lang="ru-RU" sz="1100" dirty="0">
                        <a:effectLst/>
                        <a:latin typeface="Times New Roman" panose="02020603050405020304" pitchFamily="18" charset="0"/>
                        <a:ea typeface="Calibri"/>
                        <a:cs typeface="Times New Roman" panose="02020603050405020304" pitchFamily="18" charset="0"/>
                      </a:endParaRPr>
                    </a:p>
                  </a:txBody>
                  <a:tcPr marL="16323" marR="16323" marT="0" marB="0"/>
                </a:tc>
                <a:tc>
                  <a:txBody>
                    <a:bodyPr/>
                    <a:lstStyle/>
                    <a:p>
                      <a:pPr>
                        <a:lnSpc>
                          <a:spcPct val="107000"/>
                        </a:lnSpc>
                        <a:spcAft>
                          <a:spcPts val="0"/>
                        </a:spcAft>
                      </a:pPr>
                      <a:r>
                        <a:rPr lang="ru-RU" sz="1100">
                          <a:effectLst/>
                          <a:latin typeface="Times New Roman" panose="02020603050405020304" pitchFamily="18" charset="0"/>
                          <a:cs typeface="Times New Roman" panose="02020603050405020304" pitchFamily="18" charset="0"/>
                        </a:rPr>
                        <a:t>Винтовые</a:t>
                      </a:r>
                    </a:p>
                    <a:p>
                      <a:pPr>
                        <a:lnSpc>
                          <a:spcPct val="107000"/>
                        </a:lnSpc>
                        <a:spcAft>
                          <a:spcPts val="0"/>
                        </a:spcAft>
                      </a:pPr>
                      <a:r>
                        <a:rPr lang="ru-RU" sz="1100">
                          <a:effectLst/>
                          <a:latin typeface="Times New Roman" panose="02020603050405020304" pitchFamily="18" charset="0"/>
                          <a:cs typeface="Times New Roman" panose="02020603050405020304" pitchFamily="18" charset="0"/>
                        </a:rPr>
                        <a:t>Разъемные</a:t>
                      </a:r>
                    </a:p>
                    <a:p>
                      <a:pPr>
                        <a:lnSpc>
                          <a:spcPct val="107000"/>
                        </a:lnSpc>
                        <a:spcAft>
                          <a:spcPts val="0"/>
                        </a:spcAft>
                      </a:pPr>
                      <a:r>
                        <a:rPr lang="ru-RU" sz="1100">
                          <a:effectLst/>
                          <a:latin typeface="Times New Roman" panose="02020603050405020304" pitchFamily="18" charset="0"/>
                          <a:cs typeface="Times New Roman" panose="02020603050405020304" pitchFamily="18" charset="0"/>
                        </a:rPr>
                        <a:t>С предохранителем</a:t>
                      </a:r>
                    </a:p>
                    <a:p>
                      <a:pPr>
                        <a:lnSpc>
                          <a:spcPct val="107000"/>
                        </a:lnSpc>
                        <a:spcAft>
                          <a:spcPts val="0"/>
                        </a:spcAft>
                      </a:pPr>
                      <a:r>
                        <a:rPr lang="ru-RU" sz="1100">
                          <a:effectLst>
                            <a:outerShdw blurRad="50800" dist="38100" algn="tr" rotWithShape="0">
                              <a:prstClr val="black">
                                <a:alpha val="40000"/>
                              </a:prstClr>
                            </a:outerShdw>
                          </a:effectLst>
                          <a:latin typeface="Times New Roman" panose="02020603050405020304" pitchFamily="18" charset="0"/>
                          <a:cs typeface="Times New Roman" panose="02020603050405020304" pitchFamily="18" charset="0"/>
                        </a:rPr>
                        <a:t>Д</a:t>
                      </a:r>
                      <a:r>
                        <a:rPr lang="ru-RU" sz="1100">
                          <a:effectLst/>
                          <a:latin typeface="Times New Roman" panose="02020603050405020304" pitchFamily="18" charset="0"/>
                          <a:cs typeface="Times New Roman" panose="02020603050405020304" pitchFamily="18" charset="0"/>
                        </a:rPr>
                        <a:t>ля соединения проводов</a:t>
                      </a:r>
                    </a:p>
                    <a:p>
                      <a:pPr>
                        <a:lnSpc>
                          <a:spcPct val="107000"/>
                        </a:lnSpc>
                        <a:spcAft>
                          <a:spcPts val="0"/>
                        </a:spcAft>
                      </a:pPr>
                      <a:r>
                        <a:rPr lang="ru-RU" sz="1100">
                          <a:effectLst>
                            <a:outerShdw blurRad="50800" dist="38100" algn="tr" rotWithShape="0">
                              <a:prstClr val="black">
                                <a:alpha val="40000"/>
                              </a:prstClr>
                            </a:outerShdw>
                          </a:effectLst>
                          <a:latin typeface="Times New Roman" panose="02020603050405020304" pitchFamily="18" charset="0"/>
                          <a:cs typeface="Times New Roman" panose="02020603050405020304" pitchFamily="18" charset="0"/>
                        </a:rPr>
                        <a:t>Д</a:t>
                      </a:r>
                      <a:r>
                        <a:rPr lang="ru-RU" sz="1100">
                          <a:effectLst/>
                          <a:latin typeface="Times New Roman" panose="02020603050405020304" pitchFamily="18" charset="0"/>
                          <a:cs typeface="Times New Roman" panose="02020603050405020304" pitchFamily="18" charset="0"/>
                        </a:rPr>
                        <a:t>ля распачных коробок</a:t>
                      </a:r>
                    </a:p>
                    <a:p>
                      <a:pPr>
                        <a:lnSpc>
                          <a:spcPct val="107000"/>
                        </a:lnSpc>
                        <a:spcAft>
                          <a:spcPts val="0"/>
                        </a:spcAft>
                      </a:pPr>
                      <a:r>
                        <a:rPr lang="ru-RU" sz="1100">
                          <a:effectLst/>
                          <a:latin typeface="Times New Roman" panose="02020603050405020304" pitchFamily="18" charset="0"/>
                          <a:cs typeface="Times New Roman" panose="02020603050405020304" pitchFamily="18" charset="0"/>
                        </a:rPr>
                        <a:t>Ножевые, они же обжимные</a:t>
                      </a:r>
                      <a:endParaRPr lang="ru-RU" sz="1100">
                        <a:effectLst/>
                        <a:latin typeface="Times New Roman" panose="02020603050405020304" pitchFamily="18" charset="0"/>
                        <a:ea typeface="Calibri"/>
                        <a:cs typeface="Times New Roman" panose="02020603050405020304" pitchFamily="18" charset="0"/>
                      </a:endParaRPr>
                    </a:p>
                  </a:txBody>
                  <a:tcPr marL="16323" marR="16323" marT="0" marB="0"/>
                </a:tc>
                <a:extLst>
                  <a:ext uri="{0D108BD9-81ED-4DB2-BD59-A6C34878D82A}">
                    <a16:rowId xmlns:a16="http://schemas.microsoft.com/office/drawing/2014/main" xmlns="" val="10006"/>
                  </a:ext>
                </a:extLst>
              </a:tr>
              <a:tr h="106164">
                <a:tc vMerge="1">
                  <a:txBody>
                    <a:bodyPr/>
                    <a:lstStyle/>
                    <a:p>
                      <a:endParaRPr lang="ru-RU"/>
                    </a:p>
                  </a:txBody>
                  <a:tcPr/>
                </a:tc>
                <a:tc>
                  <a:txBody>
                    <a:bodyPr/>
                    <a:lstStyle/>
                    <a:p>
                      <a:pPr>
                        <a:lnSpc>
                          <a:spcPct val="107000"/>
                        </a:lnSpc>
                        <a:spcAft>
                          <a:spcPts val="0"/>
                        </a:spcAft>
                      </a:pPr>
                      <a:r>
                        <a:rPr lang="ru-RU" sz="1100">
                          <a:effectLst/>
                          <a:latin typeface="Times New Roman" panose="02020603050405020304" pitchFamily="18" charset="0"/>
                          <a:cs typeface="Times New Roman" panose="02020603050405020304" pitchFamily="18" charset="0"/>
                        </a:rPr>
                        <a:t>колодки</a:t>
                      </a:r>
                      <a:endParaRPr lang="ru-RU" sz="1100">
                        <a:effectLst/>
                        <a:latin typeface="Times New Roman" panose="02020603050405020304" pitchFamily="18" charset="0"/>
                        <a:ea typeface="Calibri"/>
                        <a:cs typeface="Times New Roman" panose="02020603050405020304" pitchFamily="18" charset="0"/>
                      </a:endParaRPr>
                    </a:p>
                  </a:txBody>
                  <a:tcPr marL="16323" marR="16323" marT="0" marB="0"/>
                </a:tc>
                <a:tc>
                  <a:txBody>
                    <a:bodyPr/>
                    <a:lstStyle/>
                    <a:p>
                      <a:pPr>
                        <a:lnSpc>
                          <a:spcPct val="107000"/>
                        </a:lnSpc>
                        <a:spcAft>
                          <a:spcPts val="0"/>
                        </a:spcAft>
                      </a:pPr>
                      <a:r>
                        <a:rPr lang="ru-RU" sz="1100" dirty="0">
                          <a:effectLst/>
                          <a:latin typeface="Times New Roman" panose="02020603050405020304" pitchFamily="18" charset="0"/>
                          <a:cs typeface="Times New Roman" panose="02020603050405020304" pitchFamily="18" charset="0"/>
                        </a:rPr>
                        <a:t>Сил</a:t>
                      </a:r>
                      <a:r>
                        <a:rPr lang="ru-RU" sz="1100" dirty="0">
                          <a:effectLst>
                            <a:outerShdw blurRad="50800" dist="38100" algn="tr" rotWithShape="0">
                              <a:prstClr val="black">
                                <a:alpha val="40000"/>
                              </a:prstClr>
                            </a:outerShdw>
                          </a:effectLst>
                          <a:latin typeface="Times New Roman" panose="02020603050405020304" pitchFamily="18" charset="0"/>
                          <a:cs typeface="Times New Roman" panose="02020603050405020304" pitchFamily="18" charset="0"/>
                        </a:rPr>
                        <a:t>а</a:t>
                      </a:r>
                      <a:r>
                        <a:rPr lang="ru-RU" sz="1100" dirty="0">
                          <a:effectLst/>
                          <a:latin typeface="Times New Roman" panose="02020603050405020304" pitchFamily="18" charset="0"/>
                          <a:cs typeface="Times New Roman" panose="02020603050405020304" pitchFamily="18" charset="0"/>
                        </a:rPr>
                        <a:t> тока до 200 А и напряжение до 1 </a:t>
                      </a:r>
                      <a:r>
                        <a:rPr lang="ru-RU" sz="1100" dirty="0" err="1">
                          <a:effectLst/>
                          <a:latin typeface="Times New Roman" panose="02020603050405020304" pitchFamily="18" charset="0"/>
                          <a:cs typeface="Times New Roman" panose="02020603050405020304" pitchFamily="18" charset="0"/>
                        </a:rPr>
                        <a:t>кВ</a:t>
                      </a:r>
                      <a:endParaRPr lang="ru-RU" sz="1100" dirty="0">
                        <a:effectLst/>
                        <a:latin typeface="Times New Roman" panose="02020603050405020304" pitchFamily="18" charset="0"/>
                        <a:ea typeface="Calibri"/>
                        <a:cs typeface="Times New Roman" panose="02020603050405020304" pitchFamily="18" charset="0"/>
                      </a:endParaRPr>
                    </a:p>
                  </a:txBody>
                  <a:tcPr marL="16323" marR="16323" marT="0" marB="0"/>
                </a:tc>
                <a:tc>
                  <a:txBody>
                    <a:bodyPr/>
                    <a:lstStyle/>
                    <a:p>
                      <a:pPr>
                        <a:lnSpc>
                          <a:spcPct val="107000"/>
                        </a:lnSpc>
                        <a:spcAft>
                          <a:spcPts val="0"/>
                        </a:spcAft>
                      </a:pPr>
                      <a:r>
                        <a:rPr lang="ru-RU" sz="1100">
                          <a:effectLst/>
                          <a:latin typeface="Times New Roman" panose="02020603050405020304" pitchFamily="18" charset="0"/>
                          <a:cs typeface="Times New Roman" panose="02020603050405020304" pitchFamily="18" charset="0"/>
                        </a:rPr>
                        <a:t>до </a:t>
                      </a:r>
                      <a:r>
                        <a:rPr lang="ru-RU" sz="1100">
                          <a:effectLst>
                            <a:outerShdw blurRad="50800" dist="38100" algn="tr" rotWithShape="0">
                              <a:prstClr val="black">
                                <a:alpha val="40000"/>
                              </a:prstClr>
                            </a:outerShdw>
                          </a:effectLst>
                          <a:latin typeface="Times New Roman" panose="02020603050405020304" pitchFamily="18" charset="0"/>
                          <a:cs typeface="Times New Roman" panose="02020603050405020304" pitchFamily="18" charset="0"/>
                        </a:rPr>
                        <a:t>5</a:t>
                      </a:r>
                      <a:r>
                        <a:rPr lang="ru-RU" sz="1100">
                          <a:effectLst/>
                          <a:latin typeface="Times New Roman" panose="02020603050405020304" pitchFamily="18" charset="0"/>
                          <a:cs typeface="Times New Roman" panose="02020603050405020304" pitchFamily="18" charset="0"/>
                        </a:rPr>
                        <a:t> проводов</a:t>
                      </a:r>
                      <a:endParaRPr lang="ru-RU" sz="1100">
                        <a:effectLst/>
                        <a:latin typeface="Times New Roman" panose="02020603050405020304" pitchFamily="18" charset="0"/>
                        <a:ea typeface="Calibri"/>
                        <a:cs typeface="Times New Roman" panose="02020603050405020304" pitchFamily="18" charset="0"/>
                      </a:endParaRPr>
                    </a:p>
                  </a:txBody>
                  <a:tcPr marL="16323" marR="16323" marT="0" marB="0"/>
                </a:tc>
                <a:extLst>
                  <a:ext uri="{0D108BD9-81ED-4DB2-BD59-A6C34878D82A}">
                    <a16:rowId xmlns:a16="http://schemas.microsoft.com/office/drawing/2014/main" xmlns="" val="10007"/>
                  </a:ext>
                </a:extLst>
              </a:tr>
              <a:tr h="121573">
                <a:tc vMerge="1">
                  <a:txBody>
                    <a:bodyPr/>
                    <a:lstStyle/>
                    <a:p>
                      <a:endParaRPr lang="ru-RU"/>
                    </a:p>
                  </a:txBody>
                  <a:tcPr/>
                </a:tc>
                <a:tc>
                  <a:txBody>
                    <a:bodyPr/>
                    <a:lstStyle/>
                    <a:p>
                      <a:pPr>
                        <a:lnSpc>
                          <a:spcPct val="107000"/>
                        </a:lnSpc>
                        <a:spcAft>
                          <a:spcPts val="0"/>
                        </a:spcAft>
                      </a:pPr>
                      <a:r>
                        <a:rPr lang="ru-RU" sz="1100">
                          <a:effectLst/>
                          <a:latin typeface="Times New Roman" panose="02020603050405020304" pitchFamily="18" charset="0"/>
                          <a:cs typeface="Times New Roman" panose="02020603050405020304" pitchFamily="18" charset="0"/>
                        </a:rPr>
                        <a:t>Пружинные соединители</a:t>
                      </a:r>
                      <a:endParaRPr lang="ru-RU" sz="1100">
                        <a:effectLst/>
                        <a:latin typeface="Times New Roman" panose="02020603050405020304" pitchFamily="18" charset="0"/>
                        <a:ea typeface="Calibri"/>
                        <a:cs typeface="Times New Roman" panose="02020603050405020304" pitchFamily="18" charset="0"/>
                      </a:endParaRPr>
                    </a:p>
                  </a:txBody>
                  <a:tcPr marL="16323" marR="16323" marT="0" marB="0"/>
                </a:tc>
                <a:tc>
                  <a:txBody>
                    <a:bodyPr/>
                    <a:lstStyle/>
                    <a:p>
                      <a:pPr>
                        <a:lnSpc>
                          <a:spcPct val="107000"/>
                        </a:lnSpc>
                        <a:spcAft>
                          <a:spcPts val="0"/>
                        </a:spcAft>
                      </a:pPr>
                      <a:r>
                        <a:rPr lang="ru-RU" sz="1100" dirty="0">
                          <a:effectLst/>
                          <a:latin typeface="Times New Roman" panose="02020603050405020304" pitchFamily="18" charset="0"/>
                          <a:cs typeface="Times New Roman" panose="02020603050405020304" pitchFamily="18" charset="0"/>
                        </a:rPr>
                        <a:t>Сил</a:t>
                      </a:r>
                      <a:r>
                        <a:rPr lang="ru-RU" sz="1100" dirty="0">
                          <a:effectLst>
                            <a:outerShdw blurRad="50800" dist="38100" algn="tr" rotWithShape="0">
                              <a:prstClr val="black">
                                <a:alpha val="40000"/>
                              </a:prstClr>
                            </a:outerShdw>
                          </a:effectLst>
                          <a:latin typeface="Times New Roman" panose="02020603050405020304" pitchFamily="18" charset="0"/>
                          <a:cs typeface="Times New Roman" panose="02020603050405020304" pitchFamily="18" charset="0"/>
                        </a:rPr>
                        <a:t>а</a:t>
                      </a:r>
                      <a:r>
                        <a:rPr lang="ru-RU" sz="1100" dirty="0">
                          <a:effectLst/>
                          <a:latin typeface="Times New Roman" panose="02020603050405020304" pitchFamily="18" charset="0"/>
                          <a:cs typeface="Times New Roman" panose="02020603050405020304" pitchFamily="18" charset="0"/>
                        </a:rPr>
                        <a:t> тока до 25 А</a:t>
                      </a:r>
                    </a:p>
                    <a:p>
                      <a:pPr>
                        <a:lnSpc>
                          <a:spcPct val="107000"/>
                        </a:lnSpc>
                        <a:spcAft>
                          <a:spcPts val="0"/>
                        </a:spcAft>
                      </a:pPr>
                      <a:r>
                        <a:rPr lang="ru-RU" sz="1100" dirty="0">
                          <a:effectLst/>
                          <a:latin typeface="Times New Roman" panose="02020603050405020304" pitchFamily="18" charset="0"/>
                          <a:cs typeface="Times New Roman" panose="02020603050405020304" pitchFamily="18" charset="0"/>
                        </a:rPr>
                        <a:t> </a:t>
                      </a:r>
                      <a:endParaRPr lang="ru-RU" sz="1100" dirty="0">
                        <a:effectLst/>
                        <a:latin typeface="Times New Roman" panose="02020603050405020304" pitchFamily="18" charset="0"/>
                        <a:ea typeface="Calibri"/>
                        <a:cs typeface="Times New Roman" panose="02020603050405020304" pitchFamily="18" charset="0"/>
                      </a:endParaRPr>
                    </a:p>
                  </a:txBody>
                  <a:tcPr marL="16323" marR="16323" marT="0" marB="0"/>
                </a:tc>
                <a:tc>
                  <a:txBody>
                    <a:bodyPr/>
                    <a:lstStyle/>
                    <a:p>
                      <a:pPr>
                        <a:lnSpc>
                          <a:spcPct val="107000"/>
                        </a:lnSpc>
                        <a:spcAft>
                          <a:spcPts val="0"/>
                        </a:spcAft>
                      </a:pPr>
                      <a:r>
                        <a:rPr lang="ru-RU" sz="1100">
                          <a:effectLst/>
                          <a:latin typeface="Times New Roman" panose="02020603050405020304" pitchFamily="18" charset="0"/>
                          <a:cs typeface="Times New Roman" panose="02020603050405020304" pitchFamily="18" charset="0"/>
                        </a:rPr>
                        <a:t>клеммы нагреваются</a:t>
                      </a:r>
                    </a:p>
                    <a:p>
                      <a:pPr>
                        <a:lnSpc>
                          <a:spcPct val="107000"/>
                        </a:lnSpc>
                        <a:spcAft>
                          <a:spcPts val="0"/>
                        </a:spcAft>
                      </a:pPr>
                      <a:r>
                        <a:rPr lang="ru-RU" sz="1100">
                          <a:effectLst>
                            <a:outerShdw blurRad="50800" dist="38100" algn="tr" rotWithShape="0">
                              <a:prstClr val="black">
                                <a:alpha val="40000"/>
                              </a:prstClr>
                            </a:outerShdw>
                          </a:effectLst>
                          <a:latin typeface="Times New Roman" panose="02020603050405020304" pitchFamily="18" charset="0"/>
                          <a:cs typeface="Times New Roman" panose="02020603050405020304" pitchFamily="18" charset="0"/>
                        </a:rPr>
                        <a:t>при увеличении тока</a:t>
                      </a:r>
                      <a:endParaRPr lang="ru-RU" sz="1100">
                        <a:effectLst/>
                        <a:latin typeface="Times New Roman" panose="02020603050405020304" pitchFamily="18" charset="0"/>
                        <a:ea typeface="Calibri"/>
                        <a:cs typeface="Times New Roman" panose="02020603050405020304" pitchFamily="18" charset="0"/>
                      </a:endParaRPr>
                    </a:p>
                  </a:txBody>
                  <a:tcPr marL="16323" marR="16323" marT="0" marB="0"/>
                </a:tc>
                <a:extLst>
                  <a:ext uri="{0D108BD9-81ED-4DB2-BD59-A6C34878D82A}">
                    <a16:rowId xmlns:a16="http://schemas.microsoft.com/office/drawing/2014/main" xmlns="" val="10008"/>
                  </a:ext>
                </a:extLst>
              </a:tr>
              <a:tr h="106164">
                <a:tc vMerge="1">
                  <a:txBody>
                    <a:bodyPr/>
                    <a:lstStyle/>
                    <a:p>
                      <a:endParaRPr lang="ru-RU"/>
                    </a:p>
                  </a:txBody>
                  <a:tcPr/>
                </a:tc>
                <a:tc>
                  <a:txBody>
                    <a:bodyPr/>
                    <a:lstStyle/>
                    <a:p>
                      <a:pPr>
                        <a:lnSpc>
                          <a:spcPct val="107000"/>
                        </a:lnSpc>
                        <a:spcAft>
                          <a:spcPts val="0"/>
                        </a:spcAft>
                      </a:pPr>
                      <a:r>
                        <a:rPr lang="ru-RU" sz="1100">
                          <a:effectLst/>
                          <a:latin typeface="Times New Roman" panose="02020603050405020304" pitchFamily="18" charset="0"/>
                          <a:cs typeface="Times New Roman" panose="02020603050405020304" pitchFamily="18" charset="0"/>
                        </a:rPr>
                        <a:t>Соединительные колпачки</a:t>
                      </a:r>
                      <a:endParaRPr lang="ru-RU" sz="1100">
                        <a:effectLst/>
                        <a:latin typeface="Times New Roman" panose="02020603050405020304" pitchFamily="18" charset="0"/>
                        <a:ea typeface="Calibri"/>
                        <a:cs typeface="Times New Roman" panose="02020603050405020304" pitchFamily="18" charset="0"/>
                      </a:endParaRPr>
                    </a:p>
                  </a:txBody>
                  <a:tcPr marL="16323" marR="16323" marT="0" marB="0"/>
                </a:tc>
                <a:tc>
                  <a:txBody>
                    <a:bodyPr/>
                    <a:lstStyle/>
                    <a:p>
                      <a:pPr>
                        <a:lnSpc>
                          <a:spcPct val="107000"/>
                        </a:lnSpc>
                        <a:spcAft>
                          <a:spcPts val="0"/>
                        </a:spcAft>
                      </a:pPr>
                      <a:r>
                        <a:rPr lang="ru-RU" sz="1100" dirty="0">
                          <a:effectLst/>
                          <a:latin typeface="Times New Roman" panose="02020603050405020304" pitchFamily="18" charset="0"/>
                          <a:cs typeface="Times New Roman" panose="02020603050405020304" pitchFamily="18" charset="0"/>
                        </a:rPr>
                        <a:t>Двух исполнений: «Р» и «SP»</a:t>
                      </a:r>
                      <a:endParaRPr lang="ru-RU" sz="1100" dirty="0">
                        <a:effectLst/>
                        <a:latin typeface="Times New Roman" panose="02020603050405020304" pitchFamily="18" charset="0"/>
                        <a:ea typeface="Calibri"/>
                        <a:cs typeface="Times New Roman" panose="02020603050405020304" pitchFamily="18" charset="0"/>
                      </a:endParaRPr>
                    </a:p>
                  </a:txBody>
                  <a:tcPr marL="16323" marR="16323" marT="0" marB="0"/>
                </a:tc>
                <a:tc>
                  <a:txBody>
                    <a:bodyPr/>
                    <a:lstStyle/>
                    <a:p>
                      <a:pPr>
                        <a:lnSpc>
                          <a:spcPct val="107000"/>
                        </a:lnSpc>
                        <a:spcAft>
                          <a:spcPts val="0"/>
                        </a:spcAft>
                      </a:pPr>
                      <a:r>
                        <a:rPr lang="ru-RU" sz="1100" dirty="0">
                          <a:effectLst/>
                          <a:latin typeface="Times New Roman" panose="02020603050405020304" pitchFamily="18" charset="0"/>
                          <a:cs typeface="Times New Roman" panose="02020603050405020304" pitchFamily="18" charset="0"/>
                        </a:rPr>
                        <a:t>Под все виды кабелей</a:t>
                      </a:r>
                      <a:endParaRPr lang="ru-RU" sz="1100" dirty="0">
                        <a:effectLst/>
                        <a:latin typeface="Times New Roman" panose="02020603050405020304" pitchFamily="18" charset="0"/>
                        <a:ea typeface="Calibri"/>
                        <a:cs typeface="Times New Roman" panose="02020603050405020304" pitchFamily="18" charset="0"/>
                      </a:endParaRPr>
                    </a:p>
                  </a:txBody>
                  <a:tcPr marL="16323" marR="16323" marT="0" marB="0"/>
                </a:tc>
                <a:extLst>
                  <a:ext uri="{0D108BD9-81ED-4DB2-BD59-A6C34878D82A}">
                    <a16:rowId xmlns:a16="http://schemas.microsoft.com/office/drawing/2014/main" xmlns="" val="10009"/>
                  </a:ext>
                </a:extLst>
              </a:tr>
              <a:tr h="106164">
                <a:tc vMerge="1">
                  <a:txBody>
                    <a:bodyPr/>
                    <a:lstStyle/>
                    <a:p>
                      <a:endParaRPr lang="ru-RU"/>
                    </a:p>
                  </a:txBody>
                  <a:tcPr/>
                </a:tc>
                <a:tc>
                  <a:txBody>
                    <a:bodyPr/>
                    <a:lstStyle/>
                    <a:p>
                      <a:pPr>
                        <a:lnSpc>
                          <a:spcPct val="107000"/>
                        </a:lnSpc>
                        <a:spcAft>
                          <a:spcPts val="0"/>
                        </a:spcAft>
                      </a:pPr>
                      <a:r>
                        <a:rPr lang="ru-RU" sz="1100" dirty="0">
                          <a:effectLst/>
                          <a:latin typeface="Times New Roman" panose="02020603050405020304" pitchFamily="18" charset="0"/>
                          <a:cs typeface="Times New Roman" panose="02020603050405020304" pitchFamily="18" charset="0"/>
                        </a:rPr>
                        <a:t>Соединительные муфты</a:t>
                      </a:r>
                      <a:endParaRPr lang="ru-RU" sz="1100" dirty="0">
                        <a:effectLst/>
                        <a:latin typeface="Times New Roman" panose="02020603050405020304" pitchFamily="18" charset="0"/>
                        <a:ea typeface="Calibri"/>
                        <a:cs typeface="Times New Roman" panose="02020603050405020304" pitchFamily="18" charset="0"/>
                      </a:endParaRPr>
                    </a:p>
                  </a:txBody>
                  <a:tcPr marL="16323" marR="16323" marT="0" marB="0"/>
                </a:tc>
                <a:tc>
                  <a:txBody>
                    <a:bodyPr/>
                    <a:lstStyle/>
                    <a:p>
                      <a:pPr>
                        <a:lnSpc>
                          <a:spcPct val="107000"/>
                        </a:lnSpc>
                        <a:spcAft>
                          <a:spcPts val="0"/>
                        </a:spcAft>
                      </a:pPr>
                      <a:r>
                        <a:rPr lang="ru-RU" sz="1100">
                          <a:effectLst/>
                          <a:latin typeface="Times New Roman" panose="02020603050405020304" pitchFamily="18" charset="0"/>
                          <a:cs typeface="Times New Roman" panose="02020603050405020304" pitchFamily="18" charset="0"/>
                        </a:rPr>
                        <a:t>Токи малой величины</a:t>
                      </a:r>
                      <a:endParaRPr lang="ru-RU" sz="1100">
                        <a:effectLst/>
                        <a:latin typeface="Times New Roman" panose="02020603050405020304" pitchFamily="18" charset="0"/>
                        <a:ea typeface="Calibri"/>
                        <a:cs typeface="Times New Roman" panose="02020603050405020304" pitchFamily="18" charset="0"/>
                      </a:endParaRPr>
                    </a:p>
                  </a:txBody>
                  <a:tcPr marL="16323" marR="16323" marT="0" marB="0"/>
                </a:tc>
                <a:tc>
                  <a:txBody>
                    <a:bodyPr/>
                    <a:lstStyle/>
                    <a:p>
                      <a:pPr>
                        <a:lnSpc>
                          <a:spcPct val="107000"/>
                        </a:lnSpc>
                        <a:spcAft>
                          <a:spcPts val="0"/>
                        </a:spcAft>
                      </a:pPr>
                      <a:r>
                        <a:rPr lang="ru-RU" sz="1100" dirty="0">
                          <a:effectLst/>
                          <a:latin typeface="Times New Roman" panose="02020603050405020304" pitchFamily="18" charset="0"/>
                          <a:cs typeface="Times New Roman" panose="02020603050405020304" pitchFamily="18" charset="0"/>
                        </a:rPr>
                        <a:t>Под все виды кабелей</a:t>
                      </a:r>
                      <a:endParaRPr lang="ru-RU" sz="1100" dirty="0">
                        <a:effectLst/>
                        <a:latin typeface="Times New Roman" panose="02020603050405020304" pitchFamily="18" charset="0"/>
                        <a:ea typeface="Calibri"/>
                        <a:cs typeface="Times New Roman" panose="02020603050405020304" pitchFamily="18" charset="0"/>
                      </a:endParaRPr>
                    </a:p>
                  </a:txBody>
                  <a:tcPr marL="16323" marR="16323" marT="0" marB="0"/>
                </a:tc>
                <a:extLst>
                  <a:ext uri="{0D108BD9-81ED-4DB2-BD59-A6C34878D82A}">
                    <a16:rowId xmlns:a16="http://schemas.microsoft.com/office/drawing/2014/main" xmlns="" val="10010"/>
                  </a:ext>
                </a:extLst>
              </a:tr>
            </a:tbl>
          </a:graphicData>
        </a:graphic>
      </p:graphicFrame>
      <p:sp>
        <p:nvSpPr>
          <p:cNvPr id="17" name="Прямоугольник 16"/>
          <p:cNvSpPr/>
          <p:nvPr/>
        </p:nvSpPr>
        <p:spPr>
          <a:xfrm>
            <a:off x="4175591" y="6500910"/>
            <a:ext cx="4058740" cy="307777"/>
          </a:xfrm>
          <a:prstGeom prst="rect">
            <a:avLst/>
          </a:prstGeom>
        </p:spPr>
        <p:txBody>
          <a:bodyPr wrap="none">
            <a:spAutoFit/>
          </a:bodyPr>
          <a:lstStyle/>
          <a:p>
            <a:r>
              <a:rPr lang="ru-RU" sz="1400" dirty="0">
                <a:latin typeface="Times New Roman" panose="02020603050405020304" pitchFamily="18" charset="0"/>
                <a:cs typeface="Times New Roman" panose="02020603050405020304" pitchFamily="18" charset="0"/>
              </a:rPr>
              <a:t>Таблица 2. Пассивное оборудование оборудование</a:t>
            </a:r>
          </a:p>
        </p:txBody>
      </p:sp>
      <p:sp>
        <p:nvSpPr>
          <p:cNvPr id="18" name="Прямоугольник 17"/>
          <p:cNvSpPr/>
          <p:nvPr/>
        </p:nvSpPr>
        <p:spPr>
          <a:xfrm>
            <a:off x="642881" y="116632"/>
            <a:ext cx="11421534" cy="2308324"/>
          </a:xfrm>
          <a:prstGeom prst="rect">
            <a:avLst/>
          </a:prstGeom>
        </p:spPr>
        <p:txBody>
          <a:bodyPr wrap="square">
            <a:spAutoFit/>
          </a:bodyPr>
          <a:lstStyle/>
          <a:p>
            <a:r>
              <a:rPr lang="ru-RU" sz="3600" dirty="0">
                <a:latin typeface="Times New Roman" panose="02020603050405020304" pitchFamily="18" charset="0"/>
                <a:cs typeface="Times New Roman" panose="02020603050405020304" pitchFamily="18" charset="0"/>
              </a:rPr>
              <a:t>В состав сети доступа на основе PLC технологий могут входить: автоматизированные рабочие места пользователей; пользовательские PLC-устройства; PLC-модем; линии электропередачи. </a:t>
            </a:r>
          </a:p>
        </p:txBody>
      </p:sp>
    </p:spTree>
    <p:extLst>
      <p:ext uri="{BB962C8B-B14F-4D97-AF65-F5344CB8AC3E}">
        <p14:creationId xmlns:p14="http://schemas.microsoft.com/office/powerpoint/2010/main" val="3814705243"/>
      </p:ext>
    </p:extLst>
  </p:cSld>
  <p:clrMapOvr>
    <a:masterClrMapping/>
  </p:clrMapOvr>
  <p:transition spd="slow">
    <p:cove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816901EF-79C7-4F03-86F9-49598678C965}" type="slidenum">
              <a:rPr lang="ru-RU" smtClean="0"/>
              <a:pPr/>
              <a:t>17</a:t>
            </a:fld>
            <a:endParaRPr lang="ru-RU"/>
          </a:p>
        </p:txBody>
      </p:sp>
      <p:grpSp>
        <p:nvGrpSpPr>
          <p:cNvPr id="2" name="Группа 5"/>
          <p:cNvGrpSpPr/>
          <p:nvPr/>
        </p:nvGrpSpPr>
        <p:grpSpPr>
          <a:xfrm>
            <a:off x="-36513" y="0"/>
            <a:ext cx="611188" cy="6858000"/>
            <a:chOff x="-36513" y="0"/>
            <a:chExt cx="611188" cy="6858000"/>
          </a:xfrm>
        </p:grpSpPr>
        <p:grpSp>
          <p:nvGrpSpPr>
            <p:cNvPr id="3" name="Группа 14"/>
            <p:cNvGrpSpPr>
              <a:grpSpLocks/>
            </p:cNvGrpSpPr>
            <p:nvPr/>
          </p:nvGrpSpPr>
          <p:grpSpPr bwMode="auto">
            <a:xfrm>
              <a:off x="-36513" y="0"/>
              <a:ext cx="611188" cy="6858000"/>
              <a:chOff x="-36513" y="0"/>
              <a:chExt cx="611188" cy="6858001"/>
            </a:xfrm>
          </p:grpSpPr>
          <p:sp>
            <p:nvSpPr>
              <p:cNvPr id="9" name="Прямоугольник 8"/>
              <p:cNvSpPr/>
              <p:nvPr/>
            </p:nvSpPr>
            <p:spPr>
              <a:xfrm>
                <a:off x="142844" y="1"/>
                <a:ext cx="285752" cy="6858000"/>
              </a:xfrm>
              <a:prstGeom prst="rect">
                <a:avLst/>
              </a:prstGeom>
              <a:solidFill>
                <a:srgbClr val="0000FF"/>
              </a:solidFill>
              <a:ln>
                <a:noFill/>
              </a:ln>
              <a:effectLst>
                <a:innerShdw blurRad="63500" dist="50800">
                  <a:prstClr val="black">
                    <a:alpha val="50000"/>
                  </a:prstClr>
                </a:innerShdw>
              </a:effectLst>
              <a:scene3d>
                <a:camera prst="orthographicFront"/>
                <a:lightRig rig="sof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dirty="0"/>
              </a:p>
            </p:txBody>
          </p:sp>
          <p:sp>
            <p:nvSpPr>
              <p:cNvPr id="10" name="Прямоугольник 9"/>
              <p:cNvSpPr/>
              <p:nvPr/>
            </p:nvSpPr>
            <p:spPr>
              <a:xfrm>
                <a:off x="500034" y="1"/>
                <a:ext cx="71438" cy="6858000"/>
              </a:xfrm>
              <a:prstGeom prst="rect">
                <a:avLst/>
              </a:prstGeom>
              <a:solidFill>
                <a:srgbClr val="0000FF"/>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dirty="0"/>
              </a:p>
            </p:txBody>
          </p:sp>
          <p:sp>
            <p:nvSpPr>
              <p:cNvPr id="11" name="Прямоугольник 10"/>
              <p:cNvSpPr/>
              <p:nvPr/>
            </p:nvSpPr>
            <p:spPr>
              <a:xfrm>
                <a:off x="-32" y="1"/>
                <a:ext cx="71438" cy="6858000"/>
              </a:xfrm>
              <a:prstGeom prst="rect">
                <a:avLst/>
              </a:prstGeom>
              <a:solidFill>
                <a:srgbClr val="0000FF"/>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dirty="0"/>
              </a:p>
            </p:txBody>
          </p:sp>
          <p:sp>
            <p:nvSpPr>
              <p:cNvPr id="12" name="Прямоугольник 11"/>
              <p:cNvSpPr>
                <a:spLocks noChangeArrowheads="1"/>
              </p:cNvSpPr>
              <p:nvPr/>
            </p:nvSpPr>
            <p:spPr bwMode="auto">
              <a:xfrm>
                <a:off x="428625" y="0"/>
                <a:ext cx="71438" cy="6858001"/>
              </a:xfrm>
              <a:prstGeom prst="rect">
                <a:avLst/>
              </a:prstGeom>
              <a:solidFill>
                <a:schemeClr val="bg1"/>
              </a:solidFill>
              <a:ln w="25400" algn="ctr">
                <a:noFill/>
                <a:miter lim="800000"/>
                <a:headEnd/>
                <a:tailEnd/>
              </a:ln>
            </p:spPr>
            <p:txBody>
              <a:bodyPr anchor="ctr"/>
              <a:lstStyle/>
              <a:p>
                <a:pPr algn="ctr" eaLnBrk="1" fontAlgn="auto" hangingPunct="1">
                  <a:spcBef>
                    <a:spcPts val="0"/>
                  </a:spcBef>
                  <a:spcAft>
                    <a:spcPts val="0"/>
                  </a:spcAft>
                  <a:defRPr/>
                </a:pPr>
                <a:endParaRPr lang="ru-RU" dirty="0">
                  <a:solidFill>
                    <a:schemeClr val="lt1"/>
                  </a:solidFill>
                  <a:latin typeface="+mn-lt"/>
                </a:endParaRPr>
              </a:p>
            </p:txBody>
          </p:sp>
          <p:sp>
            <p:nvSpPr>
              <p:cNvPr id="13" name="Прямоугольник 12"/>
              <p:cNvSpPr>
                <a:spLocks noChangeArrowheads="1"/>
              </p:cNvSpPr>
              <p:nvPr/>
            </p:nvSpPr>
            <p:spPr bwMode="auto">
              <a:xfrm>
                <a:off x="71438" y="0"/>
                <a:ext cx="71437" cy="6858001"/>
              </a:xfrm>
              <a:prstGeom prst="rect">
                <a:avLst/>
              </a:prstGeom>
              <a:solidFill>
                <a:schemeClr val="bg1"/>
              </a:solidFill>
              <a:ln w="25400" algn="ctr">
                <a:noFill/>
                <a:miter lim="800000"/>
                <a:headEnd/>
                <a:tailEnd/>
              </a:ln>
            </p:spPr>
            <p:txBody>
              <a:bodyPr anchor="ctr"/>
              <a:lstStyle/>
              <a:p>
                <a:pPr algn="ctr" eaLnBrk="1" fontAlgn="auto" hangingPunct="1">
                  <a:spcBef>
                    <a:spcPts val="0"/>
                  </a:spcBef>
                  <a:spcAft>
                    <a:spcPts val="0"/>
                  </a:spcAft>
                  <a:defRPr/>
                </a:pPr>
                <a:endParaRPr lang="ru-RU" dirty="0">
                  <a:solidFill>
                    <a:schemeClr val="lt1"/>
                  </a:solidFill>
                  <a:latin typeface="+mn-lt"/>
                </a:endParaRPr>
              </a:p>
            </p:txBody>
          </p:sp>
          <p:pic>
            <p:nvPicPr>
              <p:cNvPr id="14" name="Picture 17" descr="DSCN0012 копия"/>
              <p:cNvPicPr>
                <a:picLocks noChangeAspect="1" noChangeArrowheads="1"/>
              </p:cNvPicPr>
              <p:nvPr/>
            </p:nvPicPr>
            <p:blipFill>
              <a:blip r:embed="rId3" cstate="print"/>
              <a:srcRect/>
              <a:stretch>
                <a:fillRect/>
              </a:stretch>
            </p:blipFill>
            <p:spPr bwMode="auto">
              <a:xfrm rot="323041">
                <a:off x="107950" y="6076950"/>
                <a:ext cx="342900" cy="592138"/>
              </a:xfrm>
              <a:prstGeom prst="rect">
                <a:avLst/>
              </a:prstGeom>
              <a:noFill/>
              <a:effectLst/>
              <a:scene3d>
                <a:camera prst="orthographicFront"/>
                <a:lightRig rig="flat" dir="t"/>
              </a:scene3d>
              <a:sp3d prstMaterial="powder"/>
            </p:spPr>
          </p:pic>
          <p:pic>
            <p:nvPicPr>
              <p:cNvPr id="15" name="Picture 18" descr="Логотип копия"/>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513" y="6654800"/>
                <a:ext cx="611188" cy="17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8" name="Рисунок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000" y="116632"/>
              <a:ext cx="432255" cy="608712"/>
            </a:xfrm>
            <a:prstGeom prst="rect">
              <a:avLst/>
            </a:prstGeom>
          </p:spPr>
        </p:pic>
      </p:grpSp>
      <p:sp>
        <p:nvSpPr>
          <p:cNvPr id="6" name="Прямоугольник 5"/>
          <p:cNvSpPr/>
          <p:nvPr/>
        </p:nvSpPr>
        <p:spPr>
          <a:xfrm>
            <a:off x="642881" y="-99932"/>
            <a:ext cx="11659098" cy="3416320"/>
          </a:xfrm>
          <a:prstGeom prst="rect">
            <a:avLst/>
          </a:prstGeom>
        </p:spPr>
        <p:txBody>
          <a:bodyPr wrap="square">
            <a:spAutoFit/>
          </a:bodyPr>
          <a:lstStyle/>
          <a:p>
            <a:r>
              <a:rPr lang="ru-RU" sz="36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Говоря об экономическом обосновании построения сети доступа на основе PLC технологий</a:t>
            </a:r>
            <a:r>
              <a:rPr lang="ru-RU" sz="3600" dirty="0">
                <a:latin typeface="Times New Roman" panose="02020603050405020304" pitchFamily="18" charset="0"/>
                <a:cs typeface="Times New Roman" panose="02020603050405020304" pitchFamily="18" charset="0"/>
              </a:rPr>
              <a:t>, можно выделить следующие этапы: определение системы показателей качества проектируемой сети; проведение оценки частных показателей технико-экономической эффективности; формулировка выводов об эффективности. </a:t>
            </a:r>
          </a:p>
        </p:txBody>
      </p:sp>
      <p:sp>
        <p:nvSpPr>
          <p:cNvPr id="7" name="Прямоугольник 6"/>
          <p:cNvSpPr/>
          <p:nvPr/>
        </p:nvSpPr>
        <p:spPr>
          <a:xfrm>
            <a:off x="609600" y="3182095"/>
            <a:ext cx="10972800" cy="1200329"/>
          </a:xfrm>
          <a:prstGeom prst="rect">
            <a:avLst/>
          </a:prstGeom>
        </p:spPr>
        <p:txBody>
          <a:bodyPr wrap="square">
            <a:spAutoFit/>
          </a:bodyPr>
          <a:lstStyle/>
          <a:p>
            <a:pPr algn="ctr"/>
            <a:r>
              <a:rPr lang="ru-RU" sz="3600" dirty="0">
                <a:latin typeface="Times New Roman" panose="02020603050405020304" pitchFamily="18" charset="0"/>
                <a:cs typeface="Times New Roman" panose="02020603050405020304" pitchFamily="18" charset="0"/>
              </a:rPr>
              <a:t>Затраты на комплектующие изделия, определяются по формуле:</a:t>
            </a:r>
          </a:p>
        </p:txBody>
      </p:sp>
      <p:sp>
        <p:nvSpPr>
          <p:cNvPr id="17" name="Прямоугольник 16"/>
          <p:cNvSpPr/>
          <p:nvPr/>
        </p:nvSpPr>
        <p:spPr>
          <a:xfrm>
            <a:off x="714346" y="5544164"/>
            <a:ext cx="11057465" cy="1200329"/>
          </a:xfrm>
          <a:prstGeom prst="rect">
            <a:avLst/>
          </a:prstGeom>
        </p:spPr>
        <p:txBody>
          <a:bodyPr wrap="square">
            <a:spAutoFit/>
          </a:bodyPr>
          <a:lstStyle/>
          <a:p>
            <a:r>
              <a:rPr lang="ru-RU" sz="3600" dirty="0">
                <a:latin typeface="Times New Roman" panose="02020603050405020304" pitchFamily="18" charset="0"/>
                <a:cs typeface="Times New Roman" panose="02020603050405020304" pitchFamily="18" charset="0"/>
              </a:rPr>
              <a:t>где </a:t>
            </a:r>
            <a:r>
              <a:rPr lang="ru-RU" sz="3600" i="1" dirty="0">
                <a:latin typeface="Times New Roman" panose="02020603050405020304" pitchFamily="18" charset="0"/>
                <a:cs typeface="Times New Roman" panose="02020603050405020304" pitchFamily="18" charset="0"/>
              </a:rPr>
              <a:t>k </a:t>
            </a:r>
            <a:r>
              <a:rPr lang="ru-RU" sz="3600" dirty="0">
                <a:latin typeface="Times New Roman" panose="02020603050405020304" pitchFamily="18" charset="0"/>
                <a:cs typeface="Times New Roman" panose="02020603050405020304" pitchFamily="18" charset="0"/>
              </a:rPr>
              <a:t>– количество модемов; </a:t>
            </a:r>
            <a:r>
              <a:rPr lang="ru-RU" sz="3600" i="1" dirty="0">
                <a:latin typeface="Times New Roman" panose="02020603050405020304" pitchFamily="18" charset="0"/>
                <a:cs typeface="Times New Roman" panose="02020603050405020304" pitchFamily="18" charset="0"/>
              </a:rPr>
              <a:t>C</a:t>
            </a:r>
            <a:r>
              <a:rPr lang="ru-RU" sz="3600" dirty="0">
                <a:latin typeface="Times New Roman" panose="02020603050405020304" pitchFamily="18" charset="0"/>
                <a:cs typeface="Times New Roman" panose="02020603050405020304" pitchFamily="18" charset="0"/>
              </a:rPr>
              <a:t>– стоимость элементов; </a:t>
            </a:r>
            <a:r>
              <a:rPr lang="ru-RU" sz="3600" i="1" dirty="0">
                <a:latin typeface="Times New Roman" panose="02020603050405020304" pitchFamily="18" charset="0"/>
                <a:cs typeface="Times New Roman" panose="02020603050405020304" pitchFamily="18" charset="0"/>
              </a:rPr>
              <a:t>n </a:t>
            </a:r>
            <a:r>
              <a:rPr lang="ru-RU" sz="3600" dirty="0">
                <a:latin typeface="Times New Roman" panose="02020603050405020304" pitchFamily="18" charset="0"/>
                <a:cs typeface="Times New Roman" panose="02020603050405020304" pitchFamily="18" charset="0"/>
              </a:rPr>
              <a:t>– количество элементов. </a:t>
            </a:r>
          </a:p>
        </p:txBody>
      </p:sp>
      <p:sp>
        <p:nvSpPr>
          <p:cNvPr id="5" name="Rectangle 2"/>
          <p:cNvSpPr>
            <a:spLocks noChangeArrowheads="1"/>
          </p:cNvSpPr>
          <p:nvPr/>
        </p:nvSpPr>
        <p:spPr bwMode="auto">
          <a:xfrm>
            <a:off x="5106838" y="470139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16" name="Объект 15"/>
          <p:cNvGraphicFramePr>
            <a:graphicFrameLocks noChangeAspect="1"/>
          </p:cNvGraphicFramePr>
          <p:nvPr>
            <p:extLst>
              <p:ext uri="{D42A27DB-BD31-4B8C-83A1-F6EECF244321}">
                <p14:modId xmlns:p14="http://schemas.microsoft.com/office/powerpoint/2010/main" val="424674437"/>
              </p:ext>
            </p:extLst>
          </p:nvPr>
        </p:nvGraphicFramePr>
        <p:xfrm>
          <a:off x="4678241" y="4382424"/>
          <a:ext cx="2249338" cy="1192831"/>
        </p:xfrm>
        <a:graphic>
          <a:graphicData uri="http://schemas.openxmlformats.org/presentationml/2006/ole">
            <mc:AlternateContent xmlns:mc="http://schemas.openxmlformats.org/markup-compatibility/2006">
              <mc:Choice xmlns:v="urn:schemas-microsoft-com:vml" Requires="v">
                <p:oleObj spid="_x0000_s3087" name="Equation" r:id="rId6" imgW="825480" imgH="444240" progId="Equation.DSMT4">
                  <p:embed/>
                </p:oleObj>
              </mc:Choice>
              <mc:Fallback>
                <p:oleObj name="Equation" r:id="rId6" imgW="825480" imgH="444240" progId="Equation.DSMT4">
                  <p:embed/>
                  <p:pic>
                    <p:nvPicPr>
                      <p:cNvPr id="0" name="Object 1"/>
                      <p:cNvPicPr>
                        <a:picLocks noChangeAspect="1" noChangeArrowheads="1"/>
                      </p:cNvPicPr>
                      <p:nvPr/>
                    </p:nvPicPr>
                    <p:blipFill>
                      <a:blip r:embed="rId7"/>
                      <a:srcRect/>
                      <a:stretch>
                        <a:fillRect/>
                      </a:stretch>
                    </p:blipFill>
                    <p:spPr bwMode="auto">
                      <a:xfrm>
                        <a:off x="4678241" y="4382424"/>
                        <a:ext cx="2249338" cy="1192831"/>
                      </a:xfrm>
                      <a:prstGeom prst="rect">
                        <a:avLst/>
                      </a:prstGeom>
                      <a:noFill/>
                    </p:spPr>
                  </p:pic>
                </p:oleObj>
              </mc:Fallback>
            </mc:AlternateContent>
          </a:graphicData>
        </a:graphic>
      </p:graphicFrame>
      <p:sp>
        <p:nvSpPr>
          <p:cNvPr id="19" name="Прямоугольник 18"/>
          <p:cNvSpPr/>
          <p:nvPr/>
        </p:nvSpPr>
        <p:spPr>
          <a:xfrm>
            <a:off x="10045846" y="4390667"/>
            <a:ext cx="723275" cy="834524"/>
          </a:xfrm>
          <a:prstGeom prst="rect">
            <a:avLst/>
          </a:prstGeom>
        </p:spPr>
        <p:txBody>
          <a:bodyPr wrap="none">
            <a:spAutoFit/>
          </a:bodyPr>
          <a:lstStyle/>
          <a:p>
            <a:pPr algn="just">
              <a:lnSpc>
                <a:spcPct val="150000"/>
              </a:lnSpc>
              <a:spcAft>
                <a:spcPts val="0"/>
              </a:spcAft>
            </a:pPr>
            <a:r>
              <a:rPr lang="ru-RU" sz="3600" dirty="0">
                <a:latin typeface="Times New Roman" panose="02020603050405020304" pitchFamily="18" charset="0"/>
                <a:ea typeface="Times New Roman" panose="02020603050405020304" pitchFamily="18" charset="0"/>
                <a:cs typeface="Times New Roman" panose="02020603050405020304" pitchFamily="18" charset="0"/>
              </a:rPr>
              <a:t>(2)</a:t>
            </a:r>
            <a:endParaRPr lang="ru-RU"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14705243"/>
      </p:ext>
    </p:extLst>
  </p:cSld>
  <p:clrMapOvr>
    <a:masterClrMapping/>
  </p:clrMapOvr>
  <p:transition spd="slow">
    <p:cove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816901EF-79C7-4F03-86F9-49598678C965}" type="slidenum">
              <a:rPr lang="ru-RU" smtClean="0"/>
              <a:pPr/>
              <a:t>18</a:t>
            </a:fld>
            <a:endParaRPr lang="ru-RU"/>
          </a:p>
        </p:txBody>
      </p:sp>
      <p:grpSp>
        <p:nvGrpSpPr>
          <p:cNvPr id="2" name="Группа 5"/>
          <p:cNvGrpSpPr/>
          <p:nvPr/>
        </p:nvGrpSpPr>
        <p:grpSpPr>
          <a:xfrm>
            <a:off x="-36513" y="0"/>
            <a:ext cx="611188" cy="6858000"/>
            <a:chOff x="-36513" y="0"/>
            <a:chExt cx="611188" cy="6858000"/>
          </a:xfrm>
        </p:grpSpPr>
        <p:grpSp>
          <p:nvGrpSpPr>
            <p:cNvPr id="3" name="Группа 14"/>
            <p:cNvGrpSpPr>
              <a:grpSpLocks/>
            </p:cNvGrpSpPr>
            <p:nvPr/>
          </p:nvGrpSpPr>
          <p:grpSpPr bwMode="auto">
            <a:xfrm>
              <a:off x="-36513" y="0"/>
              <a:ext cx="611188" cy="6858000"/>
              <a:chOff x="-36513" y="0"/>
              <a:chExt cx="611188" cy="6858001"/>
            </a:xfrm>
          </p:grpSpPr>
          <p:sp>
            <p:nvSpPr>
              <p:cNvPr id="9" name="Прямоугольник 8"/>
              <p:cNvSpPr/>
              <p:nvPr/>
            </p:nvSpPr>
            <p:spPr>
              <a:xfrm>
                <a:off x="142844" y="1"/>
                <a:ext cx="285752" cy="6858000"/>
              </a:xfrm>
              <a:prstGeom prst="rect">
                <a:avLst/>
              </a:prstGeom>
              <a:solidFill>
                <a:srgbClr val="0000FF"/>
              </a:solidFill>
              <a:ln>
                <a:noFill/>
              </a:ln>
              <a:effectLst>
                <a:innerShdw blurRad="63500" dist="50800">
                  <a:prstClr val="black">
                    <a:alpha val="50000"/>
                  </a:prstClr>
                </a:innerShdw>
              </a:effectLst>
              <a:scene3d>
                <a:camera prst="orthographicFront"/>
                <a:lightRig rig="sof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dirty="0"/>
              </a:p>
            </p:txBody>
          </p:sp>
          <p:sp>
            <p:nvSpPr>
              <p:cNvPr id="10" name="Прямоугольник 9"/>
              <p:cNvSpPr/>
              <p:nvPr/>
            </p:nvSpPr>
            <p:spPr>
              <a:xfrm>
                <a:off x="500034" y="1"/>
                <a:ext cx="71438" cy="6858000"/>
              </a:xfrm>
              <a:prstGeom prst="rect">
                <a:avLst/>
              </a:prstGeom>
              <a:solidFill>
                <a:srgbClr val="0000FF"/>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dirty="0"/>
              </a:p>
            </p:txBody>
          </p:sp>
          <p:sp>
            <p:nvSpPr>
              <p:cNvPr id="11" name="Прямоугольник 10"/>
              <p:cNvSpPr/>
              <p:nvPr/>
            </p:nvSpPr>
            <p:spPr>
              <a:xfrm>
                <a:off x="-32" y="1"/>
                <a:ext cx="71438" cy="6858000"/>
              </a:xfrm>
              <a:prstGeom prst="rect">
                <a:avLst/>
              </a:prstGeom>
              <a:solidFill>
                <a:srgbClr val="0000FF"/>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dirty="0"/>
              </a:p>
            </p:txBody>
          </p:sp>
          <p:sp>
            <p:nvSpPr>
              <p:cNvPr id="12" name="Прямоугольник 11"/>
              <p:cNvSpPr>
                <a:spLocks noChangeArrowheads="1"/>
              </p:cNvSpPr>
              <p:nvPr/>
            </p:nvSpPr>
            <p:spPr bwMode="auto">
              <a:xfrm>
                <a:off x="428625" y="0"/>
                <a:ext cx="71438" cy="6858001"/>
              </a:xfrm>
              <a:prstGeom prst="rect">
                <a:avLst/>
              </a:prstGeom>
              <a:solidFill>
                <a:schemeClr val="bg1"/>
              </a:solidFill>
              <a:ln w="25400" algn="ctr">
                <a:noFill/>
                <a:miter lim="800000"/>
                <a:headEnd/>
                <a:tailEnd/>
              </a:ln>
            </p:spPr>
            <p:txBody>
              <a:bodyPr anchor="ctr"/>
              <a:lstStyle/>
              <a:p>
                <a:pPr algn="ctr" eaLnBrk="1" fontAlgn="auto" hangingPunct="1">
                  <a:spcBef>
                    <a:spcPts val="0"/>
                  </a:spcBef>
                  <a:spcAft>
                    <a:spcPts val="0"/>
                  </a:spcAft>
                  <a:defRPr/>
                </a:pPr>
                <a:endParaRPr lang="ru-RU" dirty="0">
                  <a:solidFill>
                    <a:schemeClr val="lt1"/>
                  </a:solidFill>
                  <a:latin typeface="+mn-lt"/>
                </a:endParaRPr>
              </a:p>
            </p:txBody>
          </p:sp>
          <p:sp>
            <p:nvSpPr>
              <p:cNvPr id="13" name="Прямоугольник 12"/>
              <p:cNvSpPr>
                <a:spLocks noChangeArrowheads="1"/>
              </p:cNvSpPr>
              <p:nvPr/>
            </p:nvSpPr>
            <p:spPr bwMode="auto">
              <a:xfrm>
                <a:off x="71438" y="0"/>
                <a:ext cx="71437" cy="6858001"/>
              </a:xfrm>
              <a:prstGeom prst="rect">
                <a:avLst/>
              </a:prstGeom>
              <a:solidFill>
                <a:schemeClr val="bg1"/>
              </a:solidFill>
              <a:ln w="25400" algn="ctr">
                <a:noFill/>
                <a:miter lim="800000"/>
                <a:headEnd/>
                <a:tailEnd/>
              </a:ln>
            </p:spPr>
            <p:txBody>
              <a:bodyPr anchor="ctr"/>
              <a:lstStyle/>
              <a:p>
                <a:pPr algn="ctr" eaLnBrk="1" fontAlgn="auto" hangingPunct="1">
                  <a:spcBef>
                    <a:spcPts val="0"/>
                  </a:spcBef>
                  <a:spcAft>
                    <a:spcPts val="0"/>
                  </a:spcAft>
                  <a:defRPr/>
                </a:pPr>
                <a:endParaRPr lang="ru-RU" dirty="0">
                  <a:solidFill>
                    <a:schemeClr val="lt1"/>
                  </a:solidFill>
                  <a:latin typeface="+mn-lt"/>
                </a:endParaRPr>
              </a:p>
            </p:txBody>
          </p:sp>
          <p:pic>
            <p:nvPicPr>
              <p:cNvPr id="14" name="Picture 17" descr="DSCN0012 копия"/>
              <p:cNvPicPr>
                <a:picLocks noChangeAspect="1" noChangeArrowheads="1"/>
              </p:cNvPicPr>
              <p:nvPr/>
            </p:nvPicPr>
            <p:blipFill>
              <a:blip r:embed="rId3" cstate="print"/>
              <a:srcRect/>
              <a:stretch>
                <a:fillRect/>
              </a:stretch>
            </p:blipFill>
            <p:spPr bwMode="auto">
              <a:xfrm rot="323041">
                <a:off x="107950" y="6076950"/>
                <a:ext cx="342900" cy="592138"/>
              </a:xfrm>
              <a:prstGeom prst="rect">
                <a:avLst/>
              </a:prstGeom>
              <a:noFill/>
              <a:effectLst/>
              <a:scene3d>
                <a:camera prst="orthographicFront"/>
                <a:lightRig rig="flat" dir="t"/>
              </a:scene3d>
              <a:sp3d prstMaterial="powder"/>
            </p:spPr>
          </p:pic>
          <p:pic>
            <p:nvPicPr>
              <p:cNvPr id="15" name="Picture 18" descr="Логотип копия"/>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513" y="6654800"/>
                <a:ext cx="611188" cy="17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8" name="Рисунок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000" y="116632"/>
              <a:ext cx="432255" cy="608712"/>
            </a:xfrm>
            <a:prstGeom prst="rect">
              <a:avLst/>
            </a:prstGeom>
          </p:spPr>
        </p:pic>
      </p:grpSp>
      <mc:AlternateContent xmlns:mc="http://schemas.openxmlformats.org/markup-compatibility/2006" xmlns:a14="http://schemas.microsoft.com/office/drawing/2010/main">
        <mc:Choice Requires="a14">
          <p:sp>
            <p:nvSpPr>
              <p:cNvPr id="6" name="Прямоугольник 5"/>
              <p:cNvSpPr/>
              <p:nvPr/>
            </p:nvSpPr>
            <p:spPr>
              <a:xfrm>
                <a:off x="593632" y="-91015"/>
                <a:ext cx="11530556" cy="4524315"/>
              </a:xfrm>
              <a:prstGeom prst="rect">
                <a:avLst/>
              </a:prstGeom>
            </p:spPr>
            <p:txBody>
              <a:bodyPr wrap="square">
                <a:spAutoFit/>
              </a:bodyPr>
              <a:lstStyle/>
              <a:p>
                <a:r>
                  <a:rPr lang="ru-RU" sz="3600" dirty="0">
                    <a:latin typeface="Times New Roman" panose="02020603050405020304" pitchFamily="18" charset="0"/>
                    <a:cs typeface="Times New Roman" panose="02020603050405020304" pitchFamily="18" charset="0"/>
                  </a:rPr>
                  <a:t>Так как предполагается, что обслуживанием системы будет заниматься штатный персонал, обслуживающий систему передачи данных, </a:t>
                </a:r>
                <a:r>
                  <a:rPr lang="ru-RU" sz="3600">
                    <a:latin typeface="Times New Roman" panose="02020603050405020304" pitchFamily="18" charset="0"/>
                    <a:cs typeface="Times New Roman" panose="02020603050405020304" pitchFamily="18" charset="0"/>
                  </a:rPr>
                  <a:t>то дополнительных </a:t>
                </a:r>
                <a:r>
                  <a:rPr lang="ru-RU" sz="3600" dirty="0">
                    <a:latin typeface="Times New Roman" panose="02020603050405020304" pitchFamily="18" charset="0"/>
                    <a:cs typeface="Times New Roman" panose="02020603050405020304" pitchFamily="18" charset="0"/>
                  </a:rPr>
                  <a:t>затрат по заработной плате не будет. Так же дополнительные затраты на ремонт не будут иметь место в соответствии с условиями гарантии.</a:t>
                </a:r>
                <a:r>
                  <a:rPr lang="en-US" sz="3600" dirty="0">
                    <a:latin typeface="Times New Roman" panose="02020603050405020304" pitchFamily="18" charset="0"/>
                    <a:cs typeface="Times New Roman" panose="02020603050405020304" pitchFamily="18" charset="0"/>
                  </a:rPr>
                  <a:t> </a:t>
                </a:r>
                <a:r>
                  <a:rPr lang="ru-RU" sz="3600" dirty="0">
                    <a:latin typeface="Times New Roman" panose="02020603050405020304" pitchFamily="18" charset="0"/>
                    <a:cs typeface="Times New Roman" panose="02020603050405020304" pitchFamily="18" charset="0"/>
                  </a:rPr>
                  <a:t>Амортизационные отчисления по оборудованию </a:t>
                </a:r>
                <a14:m>
                  <m:oMath xmlns:m="http://schemas.openxmlformats.org/officeDocument/2006/math">
                    <m:sSub>
                      <m:sSubPr>
                        <m:ctrlPr>
                          <a:rPr lang="ru-RU" sz="3600" b="1" i="1">
                            <a:latin typeface="Cambria Math" panose="02040503050406030204" pitchFamily="18" charset="0"/>
                          </a:rPr>
                        </m:ctrlPr>
                      </m:sSubPr>
                      <m:e>
                        <m:r>
                          <a:rPr lang="ru-RU" sz="3600" b="1" i="1">
                            <a:latin typeface="Cambria Math"/>
                          </a:rPr>
                          <m:t>𝑨</m:t>
                        </m:r>
                      </m:e>
                      <m:sub>
                        <m:r>
                          <a:rPr lang="ru-RU" sz="3600" b="1" i="1">
                            <a:latin typeface="Cambria Math"/>
                          </a:rPr>
                          <m:t>𝒎𝒖𝒙</m:t>
                        </m:r>
                      </m:sub>
                    </m:sSub>
                  </m:oMath>
                </a14:m>
                <a:r>
                  <a:rPr lang="ru-RU" sz="3600" dirty="0">
                    <a:latin typeface="Times New Roman" panose="02020603050405020304" pitchFamily="18" charset="0"/>
                    <a:cs typeface="Times New Roman" panose="02020603050405020304" pitchFamily="18" charset="0"/>
                  </a:rPr>
                  <a:t>:</a:t>
                </a:r>
              </a:p>
              <a:p>
                <a:endParaRPr lang="ru-RU" sz="3600" dirty="0">
                  <a:latin typeface="Times New Roman" panose="02020603050405020304" pitchFamily="18" charset="0"/>
                  <a:cs typeface="Times New Roman" panose="02020603050405020304" pitchFamily="18" charset="0"/>
                </a:endParaRPr>
              </a:p>
            </p:txBody>
          </p:sp>
        </mc:Choice>
        <mc:Fallback xmlns="">
          <p:sp>
            <p:nvSpPr>
              <p:cNvPr id="6" name="Прямоугольник 5"/>
              <p:cNvSpPr>
                <a:spLocks noRot="1" noChangeAspect="1" noMove="1" noResize="1" noEditPoints="1" noAdjustHandles="1" noChangeArrowheads="1" noChangeShapeType="1" noTextEdit="1"/>
              </p:cNvSpPr>
              <p:nvPr/>
            </p:nvSpPr>
            <p:spPr>
              <a:xfrm>
                <a:off x="593632" y="-91015"/>
                <a:ext cx="11530556" cy="4524315"/>
              </a:xfrm>
              <a:prstGeom prst="rect">
                <a:avLst/>
              </a:prstGeom>
              <a:blipFill rotWithShape="0">
                <a:blip r:embed="rId6"/>
                <a:stretch>
                  <a:fillRect l="-1586" t="-2156" r="-1163"/>
                </a:stretch>
              </a:blipFill>
            </p:spPr>
            <p:txBody>
              <a:bodyPr/>
              <a:lstStyle/>
              <a:p>
                <a:r>
                  <a:rPr lang="ru-RU">
                    <a:noFill/>
                  </a:rPr>
                  <a:t> </a:t>
                </a:r>
              </a:p>
            </p:txBody>
          </p:sp>
        </mc:Fallback>
      </mc:AlternateContent>
      <p:sp>
        <p:nvSpPr>
          <p:cNvPr id="7" name="Rectangle 2"/>
          <p:cNvSpPr>
            <a:spLocks noChangeArrowheads="1"/>
          </p:cNvSpPr>
          <p:nvPr/>
        </p:nvSpPr>
        <p:spPr bwMode="auto">
          <a:xfrm>
            <a:off x="4813540" y="42523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16" name="Объект 15"/>
          <p:cNvGraphicFramePr>
            <a:graphicFrameLocks noChangeAspect="1"/>
          </p:cNvGraphicFramePr>
          <p:nvPr>
            <p:extLst>
              <p:ext uri="{D42A27DB-BD31-4B8C-83A1-F6EECF244321}">
                <p14:modId xmlns:p14="http://schemas.microsoft.com/office/powerpoint/2010/main" val="1826550571"/>
              </p:ext>
            </p:extLst>
          </p:nvPr>
        </p:nvGraphicFramePr>
        <p:xfrm>
          <a:off x="4381500" y="4108450"/>
          <a:ext cx="2913063" cy="619125"/>
        </p:xfrm>
        <a:graphic>
          <a:graphicData uri="http://schemas.openxmlformats.org/presentationml/2006/ole">
            <mc:AlternateContent xmlns:mc="http://schemas.openxmlformats.org/markup-compatibility/2006">
              <mc:Choice xmlns:v="urn:schemas-microsoft-com:vml" Requires="v">
                <p:oleObj spid="_x0000_s4112" name="Equation" r:id="rId7" imgW="1346040" imgH="253800" progId="Equation.DSMT4">
                  <p:embed/>
                </p:oleObj>
              </mc:Choice>
              <mc:Fallback>
                <p:oleObj name="Equation" r:id="rId7" imgW="1346040" imgH="253800" progId="Equation.DSMT4">
                  <p:embed/>
                  <p:pic>
                    <p:nvPicPr>
                      <p:cNvPr id="0" name="Object 1"/>
                      <p:cNvPicPr>
                        <a:picLocks noChangeAspect="1" noChangeArrowheads="1"/>
                      </p:cNvPicPr>
                      <p:nvPr/>
                    </p:nvPicPr>
                    <p:blipFill>
                      <a:blip r:embed="rId8"/>
                      <a:srcRect/>
                      <a:stretch>
                        <a:fillRect/>
                      </a:stretch>
                    </p:blipFill>
                    <p:spPr bwMode="auto">
                      <a:xfrm>
                        <a:off x="4381500" y="4108450"/>
                        <a:ext cx="2913063" cy="619125"/>
                      </a:xfrm>
                      <a:prstGeom prst="rect">
                        <a:avLst/>
                      </a:prstGeom>
                      <a:noFill/>
                    </p:spPr>
                  </p:pic>
                </p:oleObj>
              </mc:Fallback>
            </mc:AlternateContent>
          </a:graphicData>
        </a:graphic>
      </p:graphicFrame>
      <p:sp>
        <p:nvSpPr>
          <p:cNvPr id="17" name="Прямоугольник 16"/>
          <p:cNvSpPr/>
          <p:nvPr/>
        </p:nvSpPr>
        <p:spPr>
          <a:xfrm>
            <a:off x="7689264" y="3849832"/>
            <a:ext cx="723275" cy="834524"/>
          </a:xfrm>
          <a:prstGeom prst="rect">
            <a:avLst/>
          </a:prstGeom>
        </p:spPr>
        <p:txBody>
          <a:bodyPr wrap="none">
            <a:spAutoFit/>
          </a:bodyPr>
          <a:lstStyle/>
          <a:p>
            <a:pPr algn="just">
              <a:lnSpc>
                <a:spcPct val="150000"/>
              </a:lnSpc>
              <a:spcAft>
                <a:spcPts val="0"/>
              </a:spcAft>
            </a:pPr>
            <a:r>
              <a:rPr lang="ru-RU" sz="3600" dirty="0">
                <a:latin typeface="Times New Roman" panose="02020603050405020304" pitchFamily="18" charset="0"/>
                <a:ea typeface="Times New Roman" panose="02020603050405020304" pitchFamily="18" charset="0"/>
                <a:cs typeface="Times New Roman" panose="02020603050405020304" pitchFamily="18" charset="0"/>
              </a:rPr>
              <a:t>(3)</a:t>
            </a:r>
            <a:endParaRPr lang="ru-RU" sz="3600" dirty="0">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8" name="Прямоугольник 17"/>
              <p:cNvSpPr/>
              <p:nvPr/>
            </p:nvSpPr>
            <p:spPr>
              <a:xfrm>
                <a:off x="571472" y="5069413"/>
                <a:ext cx="11387680" cy="1200329"/>
              </a:xfrm>
              <a:prstGeom prst="rect">
                <a:avLst/>
              </a:prstGeom>
            </p:spPr>
            <p:txBody>
              <a:bodyPr wrap="square">
                <a:spAutoFit/>
              </a:bodyPr>
              <a:lstStyle/>
              <a:p>
                <a:pPr algn="just">
                  <a:spcAft>
                    <a:spcPts val="0"/>
                  </a:spcAft>
                </a:pPr>
                <a:r>
                  <a:rPr lang="ru-RU"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где </a:t>
                </a:r>
                <a14:m>
                  <m:oMath xmlns:m="http://schemas.openxmlformats.org/officeDocument/2006/math">
                    <m:r>
                      <a:rPr lang="ru-RU" sz="3600" i="1">
                        <a:solidFill>
                          <a:srgbClr val="000000"/>
                        </a:solidFill>
                        <a:effectLst/>
                        <a:latin typeface="Cambria Math" panose="02040503050406030204" pitchFamily="18" charset="0"/>
                        <a:ea typeface="Calibri" panose="020F0502020204030204" pitchFamily="34" charset="0"/>
                      </a:rPr>
                      <m:t>∑</m:t>
                    </m:r>
                    <m:sSub>
                      <m:sSubPr>
                        <m:ctrlPr>
                          <a:rPr lang="ru-RU" sz="3600" i="1">
                            <a:solidFill>
                              <a:srgbClr val="000000"/>
                            </a:solidFill>
                            <a:effectLst/>
                            <a:latin typeface="Cambria Math" panose="02040503050406030204" pitchFamily="18" charset="0"/>
                            <a:ea typeface="Calibri" panose="020F0502020204030204" pitchFamily="34" charset="0"/>
                          </a:rPr>
                        </m:ctrlPr>
                      </m:sSubPr>
                      <m:e>
                        <m:r>
                          <a:rPr lang="ru-RU" sz="3600" i="1">
                            <a:solidFill>
                              <a:srgbClr val="000000"/>
                            </a:solidFill>
                            <a:effectLst/>
                            <a:latin typeface="Cambria Math" panose="02040503050406030204" pitchFamily="18" charset="0"/>
                            <a:ea typeface="Calibri" panose="020F0502020204030204" pitchFamily="34" charset="0"/>
                          </a:rPr>
                          <m:t>𝐶</m:t>
                        </m:r>
                      </m:e>
                      <m:sub>
                        <m:r>
                          <a:rPr lang="ru-RU" sz="3600" i="1">
                            <a:solidFill>
                              <a:srgbClr val="000000"/>
                            </a:solidFill>
                            <a:effectLst/>
                            <a:latin typeface="Cambria Math" panose="02040503050406030204" pitchFamily="18" charset="0"/>
                            <a:ea typeface="Calibri" panose="020F0502020204030204" pitchFamily="34" charset="0"/>
                          </a:rPr>
                          <m:t>𝑚𝑢𝑥</m:t>
                        </m:r>
                      </m:sub>
                    </m:sSub>
                  </m:oMath>
                </a14:m>
                <a:r>
                  <a:rPr lang="ru-RU"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итоговая стоимость оборудования, руб.; </a:t>
                </a:r>
                <a14:m>
                  <m:oMath xmlns:m="http://schemas.openxmlformats.org/officeDocument/2006/math">
                    <m:sSub>
                      <m:sSubPr>
                        <m:ctrlPr>
                          <a:rPr lang="ru-RU" sz="3600" i="1">
                            <a:solidFill>
                              <a:srgbClr val="000000"/>
                            </a:solidFill>
                            <a:effectLst/>
                            <a:latin typeface="Cambria Math" panose="02040503050406030204" pitchFamily="18" charset="0"/>
                            <a:ea typeface="Calibri" panose="020F0502020204030204" pitchFamily="34" charset="0"/>
                          </a:rPr>
                        </m:ctrlPr>
                      </m:sSubPr>
                      <m:e>
                        <m:r>
                          <a:rPr lang="ru-RU" sz="3600" i="1">
                            <a:solidFill>
                              <a:srgbClr val="000000"/>
                            </a:solidFill>
                            <a:effectLst/>
                            <a:latin typeface="Cambria Math" panose="02040503050406030204" pitchFamily="18" charset="0"/>
                            <a:ea typeface="Calibri" panose="020F0502020204030204" pitchFamily="34" charset="0"/>
                          </a:rPr>
                          <m:t>𝐻</m:t>
                        </m:r>
                      </m:e>
                      <m:sub>
                        <m:r>
                          <a:rPr lang="ru-RU" sz="3600" i="1">
                            <a:solidFill>
                              <a:srgbClr val="000000"/>
                            </a:solidFill>
                            <a:effectLst/>
                            <a:latin typeface="Cambria Math" panose="02040503050406030204" pitchFamily="18" charset="0"/>
                            <a:ea typeface="Calibri" panose="020F0502020204030204" pitchFamily="34" charset="0"/>
                          </a:rPr>
                          <m:t>𝑚𝑢𝑥</m:t>
                        </m:r>
                      </m:sub>
                    </m:sSub>
                  </m:oMath>
                </a14:m>
                <a:r>
                  <a:rPr lang="ru-RU"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годовая норма амортизационных отчислений, %. </a:t>
                </a:r>
              </a:p>
            </p:txBody>
          </p:sp>
        </mc:Choice>
        <mc:Fallback xmlns="">
          <p:sp>
            <p:nvSpPr>
              <p:cNvPr id="18" name="Прямоугольник 17"/>
              <p:cNvSpPr>
                <a:spLocks noRot="1" noChangeAspect="1" noMove="1" noResize="1" noEditPoints="1" noAdjustHandles="1" noChangeArrowheads="1" noChangeShapeType="1" noTextEdit="1"/>
              </p:cNvSpPr>
              <p:nvPr/>
            </p:nvSpPr>
            <p:spPr>
              <a:xfrm>
                <a:off x="571472" y="5069413"/>
                <a:ext cx="11387680" cy="1200329"/>
              </a:xfrm>
              <a:prstGeom prst="rect">
                <a:avLst/>
              </a:prstGeom>
              <a:blipFill rotWithShape="0">
                <a:blip r:embed="rId9"/>
                <a:stretch>
                  <a:fillRect l="-1660" t="-8629" r="-1606" b="-17766"/>
                </a:stretch>
              </a:blipFill>
            </p:spPr>
            <p:txBody>
              <a:bodyPr/>
              <a:lstStyle/>
              <a:p>
                <a:r>
                  <a:rPr lang="ru-RU">
                    <a:noFill/>
                  </a:rPr>
                  <a:t> </a:t>
                </a:r>
              </a:p>
            </p:txBody>
          </p:sp>
        </mc:Fallback>
      </mc:AlternateContent>
      <p:pic>
        <p:nvPicPr>
          <p:cNvPr id="19" name="Рисунок 1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221637" y="3245560"/>
            <a:ext cx="1858161" cy="2016045"/>
          </a:xfrm>
          <a:prstGeom prst="rect">
            <a:avLst/>
          </a:prstGeom>
        </p:spPr>
      </p:pic>
    </p:spTree>
    <p:extLst>
      <p:ext uri="{BB962C8B-B14F-4D97-AF65-F5344CB8AC3E}">
        <p14:creationId xmlns:p14="http://schemas.microsoft.com/office/powerpoint/2010/main" val="3814705243"/>
      </p:ext>
    </p:extLst>
  </p:cSld>
  <p:clrMapOvr>
    <a:masterClrMapping/>
  </p:clrMapOvr>
  <p:transition spd="slow">
    <p:cove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816901EF-79C7-4F03-86F9-49598678C965}" type="slidenum">
              <a:rPr lang="ru-RU" smtClean="0"/>
              <a:pPr/>
              <a:t>19</a:t>
            </a:fld>
            <a:endParaRPr lang="ru-RU"/>
          </a:p>
        </p:txBody>
      </p:sp>
      <p:grpSp>
        <p:nvGrpSpPr>
          <p:cNvPr id="2" name="Группа 5"/>
          <p:cNvGrpSpPr/>
          <p:nvPr/>
        </p:nvGrpSpPr>
        <p:grpSpPr>
          <a:xfrm>
            <a:off x="-36513" y="0"/>
            <a:ext cx="611188" cy="6858000"/>
            <a:chOff x="-36513" y="0"/>
            <a:chExt cx="611188" cy="6858000"/>
          </a:xfrm>
        </p:grpSpPr>
        <p:grpSp>
          <p:nvGrpSpPr>
            <p:cNvPr id="3" name="Группа 14"/>
            <p:cNvGrpSpPr>
              <a:grpSpLocks/>
            </p:cNvGrpSpPr>
            <p:nvPr/>
          </p:nvGrpSpPr>
          <p:grpSpPr bwMode="auto">
            <a:xfrm>
              <a:off x="-36513" y="0"/>
              <a:ext cx="611188" cy="6858000"/>
              <a:chOff x="-36513" y="0"/>
              <a:chExt cx="611188" cy="6858001"/>
            </a:xfrm>
          </p:grpSpPr>
          <p:sp>
            <p:nvSpPr>
              <p:cNvPr id="9" name="Прямоугольник 8"/>
              <p:cNvSpPr/>
              <p:nvPr/>
            </p:nvSpPr>
            <p:spPr>
              <a:xfrm>
                <a:off x="142844" y="1"/>
                <a:ext cx="285752" cy="6858000"/>
              </a:xfrm>
              <a:prstGeom prst="rect">
                <a:avLst/>
              </a:prstGeom>
              <a:solidFill>
                <a:srgbClr val="0000FF"/>
              </a:solidFill>
              <a:ln>
                <a:noFill/>
              </a:ln>
              <a:effectLst>
                <a:innerShdw blurRad="63500" dist="50800">
                  <a:prstClr val="black">
                    <a:alpha val="50000"/>
                  </a:prstClr>
                </a:innerShdw>
              </a:effectLst>
              <a:scene3d>
                <a:camera prst="orthographicFront"/>
                <a:lightRig rig="sof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dirty="0"/>
              </a:p>
            </p:txBody>
          </p:sp>
          <p:sp>
            <p:nvSpPr>
              <p:cNvPr id="10" name="Прямоугольник 9"/>
              <p:cNvSpPr/>
              <p:nvPr/>
            </p:nvSpPr>
            <p:spPr>
              <a:xfrm>
                <a:off x="500034" y="1"/>
                <a:ext cx="71438" cy="6858000"/>
              </a:xfrm>
              <a:prstGeom prst="rect">
                <a:avLst/>
              </a:prstGeom>
              <a:solidFill>
                <a:srgbClr val="0000FF"/>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dirty="0"/>
              </a:p>
            </p:txBody>
          </p:sp>
          <p:sp>
            <p:nvSpPr>
              <p:cNvPr id="11" name="Прямоугольник 10"/>
              <p:cNvSpPr/>
              <p:nvPr/>
            </p:nvSpPr>
            <p:spPr>
              <a:xfrm>
                <a:off x="-32" y="1"/>
                <a:ext cx="71438" cy="6858000"/>
              </a:xfrm>
              <a:prstGeom prst="rect">
                <a:avLst/>
              </a:prstGeom>
              <a:solidFill>
                <a:srgbClr val="0000FF"/>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dirty="0"/>
              </a:p>
            </p:txBody>
          </p:sp>
          <p:sp>
            <p:nvSpPr>
              <p:cNvPr id="12" name="Прямоугольник 11"/>
              <p:cNvSpPr>
                <a:spLocks noChangeArrowheads="1"/>
              </p:cNvSpPr>
              <p:nvPr/>
            </p:nvSpPr>
            <p:spPr bwMode="auto">
              <a:xfrm>
                <a:off x="428625" y="0"/>
                <a:ext cx="71438" cy="6858001"/>
              </a:xfrm>
              <a:prstGeom prst="rect">
                <a:avLst/>
              </a:prstGeom>
              <a:solidFill>
                <a:schemeClr val="bg1"/>
              </a:solidFill>
              <a:ln w="25400" algn="ctr">
                <a:noFill/>
                <a:miter lim="800000"/>
                <a:headEnd/>
                <a:tailEnd/>
              </a:ln>
            </p:spPr>
            <p:txBody>
              <a:bodyPr anchor="ctr"/>
              <a:lstStyle/>
              <a:p>
                <a:pPr algn="ctr" eaLnBrk="1" fontAlgn="auto" hangingPunct="1">
                  <a:spcBef>
                    <a:spcPts val="0"/>
                  </a:spcBef>
                  <a:spcAft>
                    <a:spcPts val="0"/>
                  </a:spcAft>
                  <a:defRPr/>
                </a:pPr>
                <a:endParaRPr lang="ru-RU" dirty="0">
                  <a:solidFill>
                    <a:schemeClr val="lt1"/>
                  </a:solidFill>
                  <a:latin typeface="+mn-lt"/>
                </a:endParaRPr>
              </a:p>
            </p:txBody>
          </p:sp>
          <p:sp>
            <p:nvSpPr>
              <p:cNvPr id="13" name="Прямоугольник 12"/>
              <p:cNvSpPr>
                <a:spLocks noChangeArrowheads="1"/>
              </p:cNvSpPr>
              <p:nvPr/>
            </p:nvSpPr>
            <p:spPr bwMode="auto">
              <a:xfrm>
                <a:off x="71438" y="0"/>
                <a:ext cx="71437" cy="6858001"/>
              </a:xfrm>
              <a:prstGeom prst="rect">
                <a:avLst/>
              </a:prstGeom>
              <a:solidFill>
                <a:schemeClr val="bg1"/>
              </a:solidFill>
              <a:ln w="25400" algn="ctr">
                <a:noFill/>
                <a:miter lim="800000"/>
                <a:headEnd/>
                <a:tailEnd/>
              </a:ln>
            </p:spPr>
            <p:txBody>
              <a:bodyPr anchor="ctr"/>
              <a:lstStyle/>
              <a:p>
                <a:pPr algn="ctr" eaLnBrk="1" fontAlgn="auto" hangingPunct="1">
                  <a:spcBef>
                    <a:spcPts val="0"/>
                  </a:spcBef>
                  <a:spcAft>
                    <a:spcPts val="0"/>
                  </a:spcAft>
                  <a:defRPr/>
                </a:pPr>
                <a:endParaRPr lang="ru-RU" dirty="0">
                  <a:solidFill>
                    <a:schemeClr val="lt1"/>
                  </a:solidFill>
                  <a:latin typeface="+mn-lt"/>
                </a:endParaRPr>
              </a:p>
            </p:txBody>
          </p:sp>
          <p:pic>
            <p:nvPicPr>
              <p:cNvPr id="14" name="Picture 17" descr="DSCN0012 копия"/>
              <p:cNvPicPr>
                <a:picLocks noChangeAspect="1" noChangeArrowheads="1"/>
              </p:cNvPicPr>
              <p:nvPr/>
            </p:nvPicPr>
            <p:blipFill>
              <a:blip r:embed="rId3" cstate="print"/>
              <a:srcRect/>
              <a:stretch>
                <a:fillRect/>
              </a:stretch>
            </p:blipFill>
            <p:spPr bwMode="auto">
              <a:xfrm rot="323041">
                <a:off x="107950" y="6076950"/>
                <a:ext cx="342900" cy="592138"/>
              </a:xfrm>
              <a:prstGeom prst="rect">
                <a:avLst/>
              </a:prstGeom>
              <a:noFill/>
              <a:effectLst/>
              <a:scene3d>
                <a:camera prst="orthographicFront"/>
                <a:lightRig rig="flat" dir="t"/>
              </a:scene3d>
              <a:sp3d prstMaterial="powder"/>
            </p:spPr>
          </p:pic>
          <p:pic>
            <p:nvPicPr>
              <p:cNvPr id="15" name="Picture 18" descr="Логотип копия"/>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513" y="6654800"/>
                <a:ext cx="611188" cy="17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8" name="Рисунок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000" y="116632"/>
              <a:ext cx="432255" cy="608712"/>
            </a:xfrm>
            <a:prstGeom prst="rect">
              <a:avLst/>
            </a:prstGeom>
          </p:spPr>
        </p:pic>
      </p:grpSp>
      <p:sp>
        <p:nvSpPr>
          <p:cNvPr id="5" name="Прямоугольник 4"/>
          <p:cNvSpPr/>
          <p:nvPr/>
        </p:nvSpPr>
        <p:spPr>
          <a:xfrm>
            <a:off x="593632" y="-30017"/>
            <a:ext cx="11477232" cy="646331"/>
          </a:xfrm>
          <a:prstGeom prst="rect">
            <a:avLst/>
          </a:prstGeom>
        </p:spPr>
        <p:txBody>
          <a:bodyPr wrap="square">
            <a:spAutoFit/>
          </a:bodyPr>
          <a:lstStyle/>
          <a:p>
            <a:pPr algn="just">
              <a:spcAft>
                <a:spcPts val="0"/>
              </a:spcAft>
            </a:pPr>
            <a:r>
              <a:rPr lang="ru-RU" sz="3600" dirty="0">
                <a:latin typeface="Times New Roman" panose="02020603050405020304" pitchFamily="18" charset="0"/>
                <a:ea typeface="Times New Roman" panose="02020603050405020304" pitchFamily="18" charset="0"/>
                <a:cs typeface="Times New Roman" panose="02020603050405020304" pitchFamily="18" charset="0"/>
              </a:rPr>
              <a:t>Затраты на электроэнергию рассчитываются по формуле:</a:t>
            </a:r>
            <a:endParaRPr lang="ru-RU" sz="3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2"/>
          <p:cNvSpPr>
            <a:spLocks noChangeArrowheads="1"/>
          </p:cNvSpPr>
          <p:nvPr/>
        </p:nvSpPr>
        <p:spPr bwMode="auto">
          <a:xfrm>
            <a:off x="4882551" y="92302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7" name="Объект 6"/>
          <p:cNvGraphicFramePr>
            <a:graphicFrameLocks noChangeAspect="1"/>
          </p:cNvGraphicFramePr>
          <p:nvPr>
            <p:extLst>
              <p:ext uri="{D42A27DB-BD31-4B8C-83A1-F6EECF244321}">
                <p14:modId xmlns:p14="http://schemas.microsoft.com/office/powerpoint/2010/main" val="1692448924"/>
              </p:ext>
            </p:extLst>
          </p:nvPr>
        </p:nvGraphicFramePr>
        <p:xfrm>
          <a:off x="4113213" y="615950"/>
          <a:ext cx="2898775" cy="655638"/>
        </p:xfrm>
        <a:graphic>
          <a:graphicData uri="http://schemas.openxmlformats.org/presentationml/2006/ole">
            <mc:AlternateContent xmlns:mc="http://schemas.openxmlformats.org/markup-compatibility/2006">
              <mc:Choice xmlns:v="urn:schemas-microsoft-com:vml" Requires="v">
                <p:oleObj spid="_x0000_s5135" name="Equation" r:id="rId6" imgW="1028520" imgH="228600" progId="Equation.DSMT4">
                  <p:embed/>
                </p:oleObj>
              </mc:Choice>
              <mc:Fallback>
                <p:oleObj name="Equation" r:id="rId6" imgW="1028520" imgH="228600" progId="Equation.DSMT4">
                  <p:embed/>
                  <p:pic>
                    <p:nvPicPr>
                      <p:cNvPr id="0" name="Object 1"/>
                      <p:cNvPicPr>
                        <a:picLocks noChangeAspect="1" noChangeArrowheads="1"/>
                      </p:cNvPicPr>
                      <p:nvPr/>
                    </p:nvPicPr>
                    <p:blipFill>
                      <a:blip r:embed="rId7"/>
                      <a:srcRect/>
                      <a:stretch>
                        <a:fillRect/>
                      </a:stretch>
                    </p:blipFill>
                    <p:spPr bwMode="auto">
                      <a:xfrm>
                        <a:off x="4113213" y="615950"/>
                        <a:ext cx="2898775" cy="655638"/>
                      </a:xfrm>
                      <a:prstGeom prst="rect">
                        <a:avLst/>
                      </a:prstGeom>
                      <a:noFill/>
                    </p:spPr>
                  </p:pic>
                </p:oleObj>
              </mc:Fallback>
            </mc:AlternateContent>
          </a:graphicData>
        </a:graphic>
      </p:graphicFrame>
      <p:sp>
        <p:nvSpPr>
          <p:cNvPr id="17" name="Прямоугольник 16"/>
          <p:cNvSpPr/>
          <p:nvPr/>
        </p:nvSpPr>
        <p:spPr>
          <a:xfrm>
            <a:off x="7123209" y="437396"/>
            <a:ext cx="723275" cy="834524"/>
          </a:xfrm>
          <a:prstGeom prst="rect">
            <a:avLst/>
          </a:prstGeom>
        </p:spPr>
        <p:txBody>
          <a:bodyPr wrap="none">
            <a:spAutoFit/>
          </a:bodyPr>
          <a:lstStyle/>
          <a:p>
            <a:pPr algn="just">
              <a:lnSpc>
                <a:spcPct val="150000"/>
              </a:lnSpc>
              <a:spcAft>
                <a:spcPts val="0"/>
              </a:spcAft>
            </a:pPr>
            <a:r>
              <a:rPr lang="ru-RU" sz="3600" dirty="0">
                <a:latin typeface="Times New Roman" panose="02020603050405020304" pitchFamily="18" charset="0"/>
                <a:ea typeface="Times New Roman" panose="02020603050405020304" pitchFamily="18" charset="0"/>
                <a:cs typeface="Times New Roman" panose="02020603050405020304" pitchFamily="18" charset="0"/>
              </a:rPr>
              <a:t>(4)</a:t>
            </a:r>
            <a:endParaRPr lang="ru-RU" sz="3600" dirty="0">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8" name="Прямоугольник 17"/>
              <p:cNvSpPr/>
              <p:nvPr/>
            </p:nvSpPr>
            <p:spPr>
              <a:xfrm>
                <a:off x="515734" y="1120676"/>
                <a:ext cx="11676266" cy="1754326"/>
              </a:xfrm>
              <a:prstGeom prst="rect">
                <a:avLst/>
              </a:prstGeom>
            </p:spPr>
            <p:txBody>
              <a:bodyPr wrap="square">
                <a:spAutoFit/>
              </a:bodyPr>
              <a:lstStyle/>
              <a:p>
                <a:r>
                  <a:rPr lang="ru-RU" sz="3600" dirty="0">
                    <a:latin typeface="Times New Roman" panose="02020603050405020304" pitchFamily="18" charset="0"/>
                    <a:cs typeface="Times New Roman" panose="02020603050405020304" pitchFamily="18" charset="0"/>
                  </a:rPr>
                  <a:t>где </a:t>
                </a:r>
                <a14:m>
                  <m:oMath xmlns:m="http://schemas.openxmlformats.org/officeDocument/2006/math">
                    <m:sSub>
                      <m:sSubPr>
                        <m:ctrlPr>
                          <a:rPr lang="ru-RU" sz="3600" i="1">
                            <a:latin typeface="Cambria Math" panose="02040503050406030204" pitchFamily="18" charset="0"/>
                          </a:rPr>
                        </m:ctrlPr>
                      </m:sSubPr>
                      <m:e>
                        <m:r>
                          <a:rPr lang="ru-RU" sz="3600" i="1">
                            <a:latin typeface="Cambria Math"/>
                          </a:rPr>
                          <m:t>𝑀</m:t>
                        </m:r>
                      </m:e>
                      <m:sub>
                        <m:r>
                          <a:rPr lang="en-US" sz="3600" i="1">
                            <a:latin typeface="Cambria Math"/>
                          </a:rPr>
                          <m:t>𝑇</m:t>
                        </m:r>
                      </m:sub>
                    </m:sSub>
                  </m:oMath>
                </a14:m>
                <a:r>
                  <a:rPr lang="ru-RU" sz="3600" dirty="0">
                    <a:latin typeface="Times New Roman" panose="02020603050405020304" pitchFamily="18" charset="0"/>
                    <a:cs typeface="Times New Roman" panose="02020603050405020304" pitchFamily="18" charset="0"/>
                  </a:rPr>
                  <a:t> - потребляемая электроэнергия кВт/ч; </a:t>
                </a:r>
                <a14:m>
                  <m:oMath xmlns:m="http://schemas.openxmlformats.org/officeDocument/2006/math">
                    <m:sSub>
                      <m:sSubPr>
                        <m:ctrlPr>
                          <a:rPr lang="ru-RU" sz="3600" i="1">
                            <a:latin typeface="Cambria Math" panose="02040503050406030204" pitchFamily="18" charset="0"/>
                          </a:rPr>
                        </m:ctrlPr>
                      </m:sSubPr>
                      <m:e>
                        <m:r>
                          <a:rPr lang="ru-RU" sz="3600" i="1">
                            <a:latin typeface="Cambria Math"/>
                          </a:rPr>
                          <m:t>𝑇</m:t>
                        </m:r>
                      </m:e>
                      <m:sub>
                        <m:r>
                          <a:rPr lang="ru-RU" sz="3600" i="1">
                            <a:latin typeface="Cambria Math"/>
                          </a:rPr>
                          <m:t>𝑟</m:t>
                        </m:r>
                      </m:sub>
                    </m:sSub>
                  </m:oMath>
                </a14:m>
                <a:r>
                  <a:rPr lang="ru-RU" sz="3600" dirty="0">
                    <a:latin typeface="Times New Roman" panose="02020603050405020304" pitchFamily="18" charset="0"/>
                    <a:cs typeface="Times New Roman" panose="02020603050405020304" pitchFamily="18" charset="0"/>
                  </a:rPr>
                  <a:t> - время работы техники за год; </a:t>
                </a:r>
                <a14:m>
                  <m:oMath xmlns:m="http://schemas.openxmlformats.org/officeDocument/2006/math">
                    <m:sSub>
                      <m:sSubPr>
                        <m:ctrlPr>
                          <a:rPr lang="ru-RU" sz="3600" i="1">
                            <a:latin typeface="Cambria Math" panose="02040503050406030204" pitchFamily="18" charset="0"/>
                          </a:rPr>
                        </m:ctrlPr>
                      </m:sSubPr>
                      <m:e>
                        <m:r>
                          <a:rPr lang="ru-RU" sz="3600" i="1">
                            <a:latin typeface="Cambria Math"/>
                          </a:rPr>
                          <m:t>𝐶</m:t>
                        </m:r>
                      </m:e>
                      <m:sub>
                        <m:r>
                          <a:rPr lang="ru-RU" sz="3600" i="1">
                            <a:latin typeface="Cambria Math"/>
                          </a:rPr>
                          <m:t>э</m:t>
                        </m:r>
                      </m:sub>
                    </m:sSub>
                  </m:oMath>
                </a14:m>
                <a:r>
                  <a:rPr lang="ru-RU" sz="3600" dirty="0">
                    <a:latin typeface="Times New Roman" panose="02020603050405020304" pitchFamily="18" charset="0"/>
                    <a:cs typeface="Times New Roman" panose="02020603050405020304" pitchFamily="18" charset="0"/>
                  </a:rPr>
                  <a:t> - стоимость 1 кВт/ч энергии; </a:t>
                </a:r>
                <a:r>
                  <a:rPr lang="en-US" sz="3600" dirty="0">
                    <a:latin typeface="Times New Roman" panose="02020603050405020304" pitchFamily="18" charset="0"/>
                    <a:cs typeface="Times New Roman" panose="02020603050405020304" pitchFamily="18" charset="0"/>
                  </a:rPr>
                  <a:t>n</a:t>
                </a:r>
                <a:r>
                  <a:rPr lang="ru-RU" sz="3600" dirty="0">
                    <a:latin typeface="Times New Roman" panose="02020603050405020304" pitchFamily="18" charset="0"/>
                    <a:cs typeface="Times New Roman" panose="02020603050405020304" pitchFamily="18" charset="0"/>
                  </a:rPr>
                  <a:t> – количество оборудования.</a:t>
                </a:r>
              </a:p>
            </p:txBody>
          </p:sp>
        </mc:Choice>
        <mc:Fallback xmlns="">
          <p:sp>
            <p:nvSpPr>
              <p:cNvPr id="18" name="Прямоугольник 17"/>
              <p:cNvSpPr>
                <a:spLocks noRot="1" noChangeAspect="1" noMove="1" noResize="1" noEditPoints="1" noAdjustHandles="1" noChangeArrowheads="1" noChangeShapeType="1" noTextEdit="1"/>
              </p:cNvSpPr>
              <p:nvPr/>
            </p:nvSpPr>
            <p:spPr>
              <a:xfrm>
                <a:off x="515734" y="1120676"/>
                <a:ext cx="11676266" cy="1754326"/>
              </a:xfrm>
              <a:prstGeom prst="rect">
                <a:avLst/>
              </a:prstGeom>
              <a:blipFill rotWithShape="0">
                <a:blip r:embed="rId8"/>
                <a:stretch>
                  <a:fillRect l="-1619" t="-5903" r="-836" b="-11806"/>
                </a:stretch>
              </a:blipFill>
            </p:spPr>
            <p:txBody>
              <a:bodyPr/>
              <a:lstStyle/>
              <a:p>
                <a:r>
                  <a:rPr lang="ru-RU">
                    <a:noFill/>
                  </a:rPr>
                  <a:t> </a:t>
                </a:r>
              </a:p>
            </p:txBody>
          </p:sp>
        </mc:Fallback>
      </mc:AlternateContent>
      <p:pic>
        <p:nvPicPr>
          <p:cNvPr id="19" name="Рисунок 1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123037" y="2992230"/>
            <a:ext cx="2947827" cy="2210870"/>
          </a:xfrm>
          <a:prstGeom prst="rect">
            <a:avLst/>
          </a:prstGeom>
        </p:spPr>
      </p:pic>
      <p:sp>
        <p:nvSpPr>
          <p:cNvPr id="20" name="Прямоугольник 19"/>
          <p:cNvSpPr/>
          <p:nvPr/>
        </p:nvSpPr>
        <p:spPr>
          <a:xfrm>
            <a:off x="572669" y="2887682"/>
            <a:ext cx="8550368" cy="3970318"/>
          </a:xfrm>
          <a:prstGeom prst="rect">
            <a:avLst/>
          </a:prstGeom>
        </p:spPr>
        <p:txBody>
          <a:bodyPr wrap="square">
            <a:spAutoFit/>
          </a:bodyPr>
          <a:lstStyle/>
          <a:p>
            <a:r>
              <a:rPr lang="ru-RU" sz="3600" dirty="0">
                <a:latin typeface="Times New Roman" panose="02020603050405020304" pitchFamily="18" charset="0"/>
                <a:cs typeface="Times New Roman" panose="02020603050405020304" pitchFamily="18" charset="0"/>
              </a:rPr>
              <a:t>Стоимость 1 кВт/ч в среднем равняется 3,5 руб. Так как создаваемая система будет составной частью системы управления то предполагается ее постоянная работа, следовательно, время работы техники за год составит 365 дней, что соответствует 8760 часов. </a:t>
            </a:r>
            <a:endParaRPr lang="ru-RU" sz="3600" dirty="0"/>
          </a:p>
        </p:txBody>
      </p:sp>
    </p:spTree>
    <p:extLst>
      <p:ext uri="{BB962C8B-B14F-4D97-AF65-F5344CB8AC3E}">
        <p14:creationId xmlns:p14="http://schemas.microsoft.com/office/powerpoint/2010/main" val="2690215028"/>
      </p:ext>
    </p:extLst>
  </p:cSld>
  <p:clrMapOvr>
    <a:masterClrMapping/>
  </p:clrMapOvr>
  <p:transition spd="slow">
    <p:cove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816901EF-79C7-4F03-86F9-49598678C965}" type="slidenum">
              <a:rPr lang="ru-RU" smtClean="0"/>
              <a:pPr/>
              <a:t>2</a:t>
            </a:fld>
            <a:endParaRPr lang="ru-RU"/>
          </a:p>
        </p:txBody>
      </p:sp>
      <p:sp>
        <p:nvSpPr>
          <p:cNvPr id="5" name="Подзаголовок 2"/>
          <p:cNvSpPr txBox="1">
            <a:spLocks/>
          </p:cNvSpPr>
          <p:nvPr/>
        </p:nvSpPr>
        <p:spPr>
          <a:xfrm>
            <a:off x="642881" y="1327912"/>
            <a:ext cx="11414394" cy="4734255"/>
          </a:xfrm>
          <a:prstGeom prst="rect">
            <a:avLst/>
          </a:prstGeom>
        </p:spPr>
        <p:txBody>
          <a:bodyPr vert="horz" lIns="91440" tIns="45720" rIns="91440" bIns="45720" rtlCol="0">
            <a:noAutofit/>
          </a:bodyPr>
          <a:lstStyle/>
          <a:p>
            <a:pPr algn="just" defTabSz="914400"/>
            <a:r>
              <a:rPr kumimoji="0" lang="ru-RU" sz="3600" b="1"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Цель:</a:t>
            </a:r>
            <a:r>
              <a:rPr lang="ru-RU" sz="3600" dirty="0">
                <a:latin typeface="Times New Roman" panose="02020603050405020304" pitchFamily="18" charset="0"/>
                <a:cs typeface="Times New Roman" panose="02020603050405020304" pitchFamily="18" charset="0"/>
              </a:rPr>
              <a:t> провести исследование вариантов применения </a:t>
            </a:r>
            <a:r>
              <a:rPr lang="ru-RU" sz="3600" i="1" dirty="0">
                <a:latin typeface="Times New Roman" panose="02020603050405020304" pitchFamily="18" charset="0"/>
                <a:cs typeface="Times New Roman" panose="02020603050405020304" pitchFamily="18" charset="0"/>
              </a:rPr>
              <a:t>PLC</a:t>
            </a:r>
            <a:r>
              <a:rPr lang="ru-RU" sz="3600" dirty="0">
                <a:latin typeface="Times New Roman" panose="02020603050405020304" pitchFamily="18" charset="0"/>
                <a:cs typeface="Times New Roman" panose="02020603050405020304" pitchFamily="18" charset="0"/>
              </a:rPr>
              <a:t> технологий в сетях доступа </a:t>
            </a:r>
            <a:r>
              <a:rPr lang="ru-RU" sz="3600" dirty="0">
                <a:latin typeface="Times New Roman"/>
                <a:ea typeface="Calibri"/>
              </a:rPr>
              <a:t>. </a:t>
            </a:r>
            <a:endParaRPr kumimoji="0" lang="ru-RU" sz="36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a:p>
            <a:pPr marR="0" lvl="0" algn="just" defTabSz="914400" rtl="0" eaLnBrk="1" fontAlgn="auto" latinLnBrk="0" hangingPunct="1">
              <a:spcAft>
                <a:spcPts val="0"/>
              </a:spcAft>
              <a:buClrTx/>
              <a:buSzTx/>
              <a:tabLst/>
              <a:defRPr/>
            </a:pPr>
            <a:r>
              <a:rPr kumimoji="0" lang="ru-RU" sz="3600" b="1"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Задачи: </a:t>
            </a:r>
          </a:p>
          <a:p>
            <a:pPr marR="0" lvl="0" algn="just" defTabSz="914400" rtl="0" eaLnBrk="1" fontAlgn="auto" latinLnBrk="0" hangingPunct="1">
              <a:spcAft>
                <a:spcPts val="0"/>
              </a:spcAft>
              <a:buClrTx/>
              <a:buSzTx/>
              <a:tabLst/>
              <a:defRPr/>
            </a:pPr>
            <a:r>
              <a:rPr kumimoji="0" lang="en-US" sz="36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1.</a:t>
            </a:r>
            <a:r>
              <a:rPr lang="ru-RU" sz="3600" noProof="0" dirty="0">
                <a:latin typeface="Times New Roman" panose="02020603050405020304" pitchFamily="18" charset="0"/>
                <a:cs typeface="Times New Roman" panose="02020603050405020304" pitchFamily="18" charset="0"/>
              </a:rPr>
              <a:t>Раскрыть суть рассматриваемой проблемы применения </a:t>
            </a:r>
            <a:r>
              <a:rPr lang="ru-RU" sz="3600" i="1" dirty="0">
                <a:latin typeface="Times New Roman" panose="02020603050405020304" pitchFamily="18" charset="0"/>
                <a:cs typeface="Times New Roman" panose="02020603050405020304" pitchFamily="18" charset="0"/>
              </a:rPr>
              <a:t>PLC</a:t>
            </a:r>
            <a:r>
              <a:rPr lang="ru-RU" sz="3600" dirty="0">
                <a:latin typeface="Times New Roman" panose="02020603050405020304" pitchFamily="18" charset="0"/>
                <a:cs typeface="Times New Roman" panose="02020603050405020304" pitchFamily="18" charset="0"/>
              </a:rPr>
              <a:t> технологий в сетях доступа</a:t>
            </a:r>
            <a:r>
              <a:rPr kumimoji="0" lang="ru-RU" sz="36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a:t>
            </a:r>
            <a:r>
              <a:rPr kumimoji="0" lang="ru-RU" sz="3600" b="0" i="0" u="none" strike="noStrike" kern="1200" cap="none" spc="0" normalizeH="0" noProof="0" dirty="0">
                <a:ln>
                  <a:noFill/>
                </a:ln>
                <a:solidFill>
                  <a:schemeClr val="tx1"/>
                </a:solidFill>
                <a:effectLst/>
                <a:uLnTx/>
                <a:uFillTx/>
                <a:latin typeface="Times New Roman" panose="02020603050405020304" pitchFamily="18" charset="0"/>
                <a:cs typeface="Times New Roman" panose="02020603050405020304" pitchFamily="18" charset="0"/>
              </a:rPr>
              <a:t> </a:t>
            </a:r>
          </a:p>
          <a:p>
            <a:pPr marR="0" lvl="0" algn="just" defTabSz="914400" rtl="0" eaLnBrk="1" fontAlgn="auto" latinLnBrk="0" hangingPunct="1">
              <a:spcAft>
                <a:spcPts val="0"/>
              </a:spcAft>
              <a:buClrTx/>
              <a:buSzTx/>
              <a:tabLst/>
              <a:defRPr/>
            </a:pPr>
            <a:r>
              <a:rPr kumimoji="0" lang="ru-RU" sz="36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2</a:t>
            </a:r>
            <a:r>
              <a:rPr kumimoji="0" lang="en-US" sz="36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a:t>
            </a:r>
            <a:r>
              <a:rPr kumimoji="0" lang="ru-RU" sz="36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Рассмотреть целевую функцию исследования;</a:t>
            </a:r>
            <a:endParaRPr lang="ru-RU" sz="3600" dirty="0">
              <a:latin typeface="Times New Roman" panose="02020603050405020304" pitchFamily="18" charset="0"/>
              <a:cs typeface="Times New Roman" panose="02020603050405020304" pitchFamily="18" charset="0"/>
            </a:endParaRPr>
          </a:p>
          <a:p>
            <a:pPr marR="0" lvl="0" algn="just" defTabSz="914400" rtl="0" eaLnBrk="1" fontAlgn="auto" latinLnBrk="0" hangingPunct="1">
              <a:spcAft>
                <a:spcPts val="0"/>
              </a:spcAft>
              <a:buClrTx/>
              <a:buSzTx/>
              <a:tabLst/>
              <a:defRPr/>
            </a:pPr>
            <a:r>
              <a:rPr kumimoji="0" lang="ru-RU" sz="36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3</a:t>
            </a:r>
            <a:r>
              <a:rPr kumimoji="0" lang="en-US" sz="36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a:t>
            </a:r>
            <a:r>
              <a:rPr lang="ru-RU" sz="3600" dirty="0">
                <a:latin typeface="Times New Roman" panose="02020603050405020304" pitchFamily="18" charset="0"/>
                <a:cs typeface="Times New Roman" panose="02020603050405020304" pitchFamily="18" charset="0"/>
              </a:rPr>
              <a:t>Варианты применения </a:t>
            </a:r>
            <a:r>
              <a:rPr lang="ru-RU" sz="3600" i="1" dirty="0">
                <a:latin typeface="Times New Roman" panose="02020603050405020304" pitchFamily="18" charset="0"/>
                <a:cs typeface="Times New Roman" panose="02020603050405020304" pitchFamily="18" charset="0"/>
              </a:rPr>
              <a:t>PLC</a:t>
            </a:r>
            <a:r>
              <a:rPr lang="ru-RU" sz="3600" dirty="0">
                <a:latin typeface="Times New Roman" panose="02020603050405020304" pitchFamily="18" charset="0"/>
                <a:cs typeface="Times New Roman" panose="02020603050405020304" pitchFamily="18" charset="0"/>
              </a:rPr>
              <a:t> технологий;</a:t>
            </a:r>
            <a:endParaRPr kumimoji="0" lang="ru-RU" sz="36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a:p>
            <a:pPr lvl="0" algn="just" defTabSz="914400"/>
            <a:r>
              <a:rPr kumimoji="0" lang="ru-RU" sz="36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4</a:t>
            </a:r>
            <a:r>
              <a:rPr kumimoji="0" lang="en-US" sz="36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a:t>
            </a:r>
            <a:r>
              <a:rPr kumimoji="0" lang="ru-RU" sz="36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Оценка экономической стоимости реализации.</a:t>
            </a:r>
            <a:r>
              <a:rPr lang="ru-RU" sz="3600" dirty="0">
                <a:latin typeface="Times New Roman" panose="02020603050405020304" pitchFamily="18" charset="0"/>
                <a:cs typeface="Times New Roman" panose="02020603050405020304" pitchFamily="18" charset="0"/>
              </a:rPr>
              <a:t> </a:t>
            </a:r>
            <a:r>
              <a:rPr kumimoji="0" lang="ru-RU" sz="3600" b="1"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Объект:</a:t>
            </a:r>
            <a:r>
              <a:rPr kumimoji="0" lang="ru-RU" sz="3600" b="0"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lang="ru-RU" sz="3600" i="1" dirty="0">
                <a:latin typeface="Times New Roman"/>
                <a:ea typeface="Calibri"/>
              </a:rPr>
              <a:t>PLC</a:t>
            </a:r>
            <a:r>
              <a:rPr lang="ru-RU" sz="3600" dirty="0">
                <a:latin typeface="Times New Roman"/>
                <a:ea typeface="Calibri"/>
              </a:rPr>
              <a:t>-технология</a:t>
            </a:r>
            <a:r>
              <a:rPr kumimoji="0" lang="ru-RU" sz="3600" b="0"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a:t>
            </a:r>
          </a:p>
          <a:p>
            <a:pPr lvl="0" algn="just" defTabSz="914400"/>
            <a:r>
              <a:rPr kumimoji="0" lang="ru-RU" sz="3600" b="1"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Предмет: </a:t>
            </a:r>
            <a:r>
              <a:rPr kumimoji="0" lang="ru-RU" sz="36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Варианты применения</a:t>
            </a:r>
            <a:r>
              <a:rPr kumimoji="0" lang="ru-RU" sz="3600" b="0" i="0" u="none" strike="noStrike" kern="1200" cap="none" spc="0" normalizeH="0" noProof="0" dirty="0">
                <a:ln>
                  <a:noFill/>
                </a:ln>
                <a:solidFill>
                  <a:schemeClr val="tx1"/>
                </a:solidFill>
                <a:effectLst/>
                <a:uLnTx/>
                <a:uFillTx/>
                <a:latin typeface="Times New Roman" panose="02020603050405020304" pitchFamily="18" charset="0"/>
                <a:cs typeface="Times New Roman" panose="02020603050405020304" pitchFamily="18" charset="0"/>
              </a:rPr>
              <a:t> </a:t>
            </a:r>
            <a:r>
              <a:rPr lang="ru-RU" sz="3600" i="1" dirty="0">
                <a:latin typeface="Times New Roman"/>
                <a:ea typeface="Calibri"/>
              </a:rPr>
              <a:t>PLC</a:t>
            </a:r>
            <a:r>
              <a:rPr lang="ru-RU" sz="3600" dirty="0">
                <a:latin typeface="Times New Roman"/>
                <a:ea typeface="Calibri"/>
              </a:rPr>
              <a:t>-технологии</a:t>
            </a:r>
            <a:r>
              <a:rPr kumimoji="0" lang="ru-RU" sz="36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a:t>
            </a:r>
          </a:p>
          <a:p>
            <a:pPr marL="342900" marR="0" lvl="0" algn="just" defTabSz="914400" rtl="0" eaLnBrk="1" fontAlgn="auto" latinLnBrk="0" hangingPunct="1">
              <a:spcAft>
                <a:spcPts val="0"/>
              </a:spcAft>
              <a:buClrTx/>
              <a:buSzTx/>
              <a:buFont typeface="Arial" panose="020B0604020202020204" pitchFamily="34" charset="0"/>
              <a:buChar char="•"/>
              <a:tabLst/>
              <a:defRPr/>
            </a:pPr>
            <a:endParaRPr kumimoji="0" lang="ru-RU" sz="36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a:p>
            <a:pPr marL="342900" marR="0" lvl="0" algn="l" defTabSz="914400" rtl="0" eaLnBrk="1" fontAlgn="auto" latinLnBrk="0" hangingPunct="1">
              <a:spcAft>
                <a:spcPts val="0"/>
              </a:spcAft>
              <a:buClrTx/>
              <a:buSzTx/>
              <a:buFont typeface="Arial" panose="020B0604020202020204" pitchFamily="34" charset="0"/>
              <a:buChar char="•"/>
              <a:tabLst/>
              <a:defRPr/>
            </a:pPr>
            <a:endParaRPr kumimoji="0" lang="ru-RU" sz="3600" b="1"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a:p>
            <a:pPr marL="342900" marR="0" lvl="0" algn="l" defTabSz="914400" rtl="0" eaLnBrk="1" fontAlgn="auto" latinLnBrk="0" hangingPunct="1">
              <a:spcAft>
                <a:spcPts val="0"/>
              </a:spcAft>
              <a:buClrTx/>
              <a:buSzTx/>
              <a:buFont typeface="Arial" panose="020B0604020202020204" pitchFamily="34" charset="0"/>
              <a:buChar char="•"/>
              <a:tabLst/>
              <a:defRPr/>
            </a:pPr>
            <a:endParaRPr kumimoji="0" lang="ru-RU" sz="36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grpSp>
        <p:nvGrpSpPr>
          <p:cNvPr id="6" name="Группа 5"/>
          <p:cNvGrpSpPr/>
          <p:nvPr/>
        </p:nvGrpSpPr>
        <p:grpSpPr>
          <a:xfrm>
            <a:off x="-36513" y="0"/>
            <a:ext cx="611188" cy="6858000"/>
            <a:chOff x="-36513" y="0"/>
            <a:chExt cx="611188" cy="6858000"/>
          </a:xfrm>
        </p:grpSpPr>
        <p:grpSp>
          <p:nvGrpSpPr>
            <p:cNvPr id="7" name="Группа 14"/>
            <p:cNvGrpSpPr>
              <a:grpSpLocks/>
            </p:cNvGrpSpPr>
            <p:nvPr/>
          </p:nvGrpSpPr>
          <p:grpSpPr bwMode="auto">
            <a:xfrm>
              <a:off x="-36513" y="0"/>
              <a:ext cx="611188" cy="6858000"/>
              <a:chOff x="-36513" y="0"/>
              <a:chExt cx="611188" cy="6858001"/>
            </a:xfrm>
          </p:grpSpPr>
          <p:sp>
            <p:nvSpPr>
              <p:cNvPr id="9" name="Прямоугольник 8"/>
              <p:cNvSpPr/>
              <p:nvPr/>
            </p:nvSpPr>
            <p:spPr>
              <a:xfrm>
                <a:off x="142844" y="1"/>
                <a:ext cx="285752" cy="6858000"/>
              </a:xfrm>
              <a:prstGeom prst="rect">
                <a:avLst/>
              </a:prstGeom>
              <a:solidFill>
                <a:srgbClr val="0000FF"/>
              </a:solidFill>
              <a:ln>
                <a:noFill/>
              </a:ln>
              <a:effectLst>
                <a:innerShdw blurRad="63500" dist="50800">
                  <a:prstClr val="black">
                    <a:alpha val="50000"/>
                  </a:prstClr>
                </a:innerShdw>
              </a:effectLst>
              <a:scene3d>
                <a:camera prst="orthographicFront"/>
                <a:lightRig rig="sof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dirty="0"/>
              </a:p>
            </p:txBody>
          </p:sp>
          <p:sp>
            <p:nvSpPr>
              <p:cNvPr id="10" name="Прямоугольник 9"/>
              <p:cNvSpPr/>
              <p:nvPr/>
            </p:nvSpPr>
            <p:spPr>
              <a:xfrm>
                <a:off x="500034" y="1"/>
                <a:ext cx="71438" cy="6858000"/>
              </a:xfrm>
              <a:prstGeom prst="rect">
                <a:avLst/>
              </a:prstGeom>
              <a:solidFill>
                <a:srgbClr val="0000FF"/>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dirty="0"/>
              </a:p>
            </p:txBody>
          </p:sp>
          <p:sp>
            <p:nvSpPr>
              <p:cNvPr id="11" name="Прямоугольник 10"/>
              <p:cNvSpPr/>
              <p:nvPr/>
            </p:nvSpPr>
            <p:spPr>
              <a:xfrm>
                <a:off x="-32" y="1"/>
                <a:ext cx="71438" cy="6858000"/>
              </a:xfrm>
              <a:prstGeom prst="rect">
                <a:avLst/>
              </a:prstGeom>
              <a:solidFill>
                <a:srgbClr val="0000FF"/>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dirty="0"/>
              </a:p>
            </p:txBody>
          </p:sp>
          <p:sp>
            <p:nvSpPr>
              <p:cNvPr id="12" name="Прямоугольник 11"/>
              <p:cNvSpPr>
                <a:spLocks noChangeArrowheads="1"/>
              </p:cNvSpPr>
              <p:nvPr/>
            </p:nvSpPr>
            <p:spPr bwMode="auto">
              <a:xfrm>
                <a:off x="428625" y="0"/>
                <a:ext cx="71438" cy="6858001"/>
              </a:xfrm>
              <a:prstGeom prst="rect">
                <a:avLst/>
              </a:prstGeom>
              <a:solidFill>
                <a:schemeClr val="bg1"/>
              </a:solidFill>
              <a:ln w="25400" algn="ctr">
                <a:noFill/>
                <a:miter lim="800000"/>
                <a:headEnd/>
                <a:tailEnd/>
              </a:ln>
            </p:spPr>
            <p:txBody>
              <a:bodyPr anchor="ctr"/>
              <a:lstStyle/>
              <a:p>
                <a:pPr algn="ctr" eaLnBrk="1" fontAlgn="auto" hangingPunct="1">
                  <a:spcBef>
                    <a:spcPts val="0"/>
                  </a:spcBef>
                  <a:spcAft>
                    <a:spcPts val="0"/>
                  </a:spcAft>
                  <a:defRPr/>
                </a:pPr>
                <a:endParaRPr lang="ru-RU" dirty="0">
                  <a:solidFill>
                    <a:schemeClr val="lt1"/>
                  </a:solidFill>
                  <a:latin typeface="+mn-lt"/>
                </a:endParaRPr>
              </a:p>
            </p:txBody>
          </p:sp>
          <p:sp>
            <p:nvSpPr>
              <p:cNvPr id="13" name="Прямоугольник 12"/>
              <p:cNvSpPr>
                <a:spLocks noChangeArrowheads="1"/>
              </p:cNvSpPr>
              <p:nvPr/>
            </p:nvSpPr>
            <p:spPr bwMode="auto">
              <a:xfrm>
                <a:off x="71438" y="0"/>
                <a:ext cx="71437" cy="6858001"/>
              </a:xfrm>
              <a:prstGeom prst="rect">
                <a:avLst/>
              </a:prstGeom>
              <a:solidFill>
                <a:schemeClr val="bg1"/>
              </a:solidFill>
              <a:ln w="25400" algn="ctr">
                <a:noFill/>
                <a:miter lim="800000"/>
                <a:headEnd/>
                <a:tailEnd/>
              </a:ln>
            </p:spPr>
            <p:txBody>
              <a:bodyPr anchor="ctr"/>
              <a:lstStyle/>
              <a:p>
                <a:pPr algn="ctr" eaLnBrk="1" fontAlgn="auto" hangingPunct="1">
                  <a:spcBef>
                    <a:spcPts val="0"/>
                  </a:spcBef>
                  <a:spcAft>
                    <a:spcPts val="0"/>
                  </a:spcAft>
                  <a:defRPr/>
                </a:pPr>
                <a:endParaRPr lang="ru-RU" dirty="0">
                  <a:solidFill>
                    <a:schemeClr val="lt1"/>
                  </a:solidFill>
                  <a:latin typeface="+mn-lt"/>
                </a:endParaRPr>
              </a:p>
            </p:txBody>
          </p:sp>
          <p:pic>
            <p:nvPicPr>
              <p:cNvPr id="14" name="Picture 17" descr="DSCN0012 копия"/>
              <p:cNvPicPr>
                <a:picLocks noChangeAspect="1" noChangeArrowheads="1"/>
              </p:cNvPicPr>
              <p:nvPr/>
            </p:nvPicPr>
            <p:blipFill>
              <a:blip r:embed="rId2" cstate="print"/>
              <a:srcRect/>
              <a:stretch>
                <a:fillRect/>
              </a:stretch>
            </p:blipFill>
            <p:spPr bwMode="auto">
              <a:xfrm rot="323041">
                <a:off x="107950" y="6076950"/>
                <a:ext cx="342900" cy="592138"/>
              </a:xfrm>
              <a:prstGeom prst="rect">
                <a:avLst/>
              </a:prstGeom>
              <a:noFill/>
              <a:effectLst/>
              <a:scene3d>
                <a:camera prst="orthographicFront"/>
                <a:lightRig rig="flat" dir="t"/>
              </a:scene3d>
              <a:sp3d prstMaterial="powder"/>
            </p:spPr>
          </p:pic>
          <p:pic>
            <p:nvPicPr>
              <p:cNvPr id="15" name="Picture 18" descr="Логотип копия"/>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513" y="6654800"/>
                <a:ext cx="611188" cy="17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8" name="Рисунок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000" y="116632"/>
              <a:ext cx="432255" cy="608712"/>
            </a:xfrm>
            <a:prstGeom prst="rect">
              <a:avLst/>
            </a:prstGeom>
          </p:spPr>
        </p:pic>
      </p:grpSp>
      <p:sp>
        <p:nvSpPr>
          <p:cNvPr id="16" name="Прямоугольник 15"/>
          <p:cNvSpPr/>
          <p:nvPr/>
        </p:nvSpPr>
        <p:spPr>
          <a:xfrm>
            <a:off x="428596" y="-151819"/>
            <a:ext cx="12010695" cy="1754326"/>
          </a:xfrm>
          <a:prstGeom prst="rect">
            <a:avLst/>
          </a:prstGeom>
        </p:spPr>
        <p:txBody>
          <a:bodyPr wrap="square">
            <a:spAutoFit/>
          </a:bodyPr>
          <a:lstStyle/>
          <a:p>
            <a:pPr algn="ctr"/>
            <a:r>
              <a:rPr lang="ru-RU" sz="3600" b="1" dirty="0">
                <a:latin typeface="Times New Roman" pitchFamily="18" charset="0"/>
                <a:cs typeface="Times New Roman" pitchFamily="18" charset="0"/>
              </a:rPr>
              <a:t>Тема: </a:t>
            </a:r>
            <a:r>
              <a:rPr lang="ru-RU" sz="3600" dirty="0">
                <a:latin typeface="Times New Roman" pitchFamily="18" charset="0"/>
                <a:cs typeface="Times New Roman" pitchFamily="18" charset="0"/>
              </a:rPr>
              <a:t>«ИССЛЕДОВАНИЕ ВОЗМОЖНЫХ ВАРИАНТОВ ПРИМЕНЕНИЯ </a:t>
            </a:r>
            <a:r>
              <a:rPr lang="ru-RU" sz="3600" i="1" dirty="0">
                <a:latin typeface="Times New Roman" pitchFamily="18" charset="0"/>
                <a:cs typeface="Times New Roman" pitchFamily="18" charset="0"/>
              </a:rPr>
              <a:t>PLC</a:t>
            </a:r>
            <a:r>
              <a:rPr lang="ru-RU" sz="3600" dirty="0">
                <a:latin typeface="Times New Roman" pitchFamily="18" charset="0"/>
                <a:cs typeface="Times New Roman" pitchFamily="18" charset="0"/>
              </a:rPr>
              <a:t> ТЕХНОЛОГИЙ В СЕТЯХ ДОСТУПА»</a:t>
            </a:r>
          </a:p>
        </p:txBody>
      </p:sp>
    </p:spTree>
  </p:cSld>
  <p:clrMapOvr>
    <a:masterClrMapping/>
  </p:clrMapOvr>
  <p:transition spd="slow">
    <p:cove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816901EF-79C7-4F03-86F9-49598678C965}" type="slidenum">
              <a:rPr lang="ru-RU" smtClean="0"/>
              <a:pPr/>
              <a:t>20</a:t>
            </a:fld>
            <a:endParaRPr lang="ru-RU"/>
          </a:p>
        </p:txBody>
      </p:sp>
      <p:grpSp>
        <p:nvGrpSpPr>
          <p:cNvPr id="2" name="Группа 5"/>
          <p:cNvGrpSpPr/>
          <p:nvPr/>
        </p:nvGrpSpPr>
        <p:grpSpPr>
          <a:xfrm>
            <a:off x="-36513" y="0"/>
            <a:ext cx="611188" cy="6858000"/>
            <a:chOff x="-36513" y="0"/>
            <a:chExt cx="611188" cy="6858000"/>
          </a:xfrm>
        </p:grpSpPr>
        <p:grpSp>
          <p:nvGrpSpPr>
            <p:cNvPr id="3" name="Группа 14"/>
            <p:cNvGrpSpPr>
              <a:grpSpLocks/>
            </p:cNvGrpSpPr>
            <p:nvPr/>
          </p:nvGrpSpPr>
          <p:grpSpPr bwMode="auto">
            <a:xfrm>
              <a:off x="-36513" y="0"/>
              <a:ext cx="611188" cy="6858000"/>
              <a:chOff x="-36513" y="0"/>
              <a:chExt cx="611188" cy="6858001"/>
            </a:xfrm>
          </p:grpSpPr>
          <p:sp>
            <p:nvSpPr>
              <p:cNvPr id="9" name="Прямоугольник 8"/>
              <p:cNvSpPr/>
              <p:nvPr/>
            </p:nvSpPr>
            <p:spPr>
              <a:xfrm>
                <a:off x="142844" y="1"/>
                <a:ext cx="285752" cy="6858000"/>
              </a:xfrm>
              <a:prstGeom prst="rect">
                <a:avLst/>
              </a:prstGeom>
              <a:solidFill>
                <a:srgbClr val="0000FF"/>
              </a:solidFill>
              <a:ln>
                <a:noFill/>
              </a:ln>
              <a:effectLst>
                <a:innerShdw blurRad="63500" dist="50800">
                  <a:prstClr val="black">
                    <a:alpha val="50000"/>
                  </a:prstClr>
                </a:innerShdw>
              </a:effectLst>
              <a:scene3d>
                <a:camera prst="orthographicFront"/>
                <a:lightRig rig="sof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dirty="0"/>
              </a:p>
            </p:txBody>
          </p:sp>
          <p:sp>
            <p:nvSpPr>
              <p:cNvPr id="10" name="Прямоугольник 9"/>
              <p:cNvSpPr/>
              <p:nvPr/>
            </p:nvSpPr>
            <p:spPr>
              <a:xfrm>
                <a:off x="500034" y="1"/>
                <a:ext cx="71438" cy="6858000"/>
              </a:xfrm>
              <a:prstGeom prst="rect">
                <a:avLst/>
              </a:prstGeom>
              <a:solidFill>
                <a:srgbClr val="0000FF"/>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dirty="0"/>
              </a:p>
            </p:txBody>
          </p:sp>
          <p:sp>
            <p:nvSpPr>
              <p:cNvPr id="11" name="Прямоугольник 10"/>
              <p:cNvSpPr/>
              <p:nvPr/>
            </p:nvSpPr>
            <p:spPr>
              <a:xfrm>
                <a:off x="-32" y="1"/>
                <a:ext cx="71438" cy="6858000"/>
              </a:xfrm>
              <a:prstGeom prst="rect">
                <a:avLst/>
              </a:prstGeom>
              <a:solidFill>
                <a:srgbClr val="0000FF"/>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dirty="0"/>
              </a:p>
            </p:txBody>
          </p:sp>
          <p:sp>
            <p:nvSpPr>
              <p:cNvPr id="12" name="Прямоугольник 11"/>
              <p:cNvSpPr>
                <a:spLocks noChangeArrowheads="1"/>
              </p:cNvSpPr>
              <p:nvPr/>
            </p:nvSpPr>
            <p:spPr bwMode="auto">
              <a:xfrm>
                <a:off x="428625" y="0"/>
                <a:ext cx="71438" cy="6858001"/>
              </a:xfrm>
              <a:prstGeom prst="rect">
                <a:avLst/>
              </a:prstGeom>
              <a:solidFill>
                <a:schemeClr val="bg1"/>
              </a:solidFill>
              <a:ln w="25400" algn="ctr">
                <a:noFill/>
                <a:miter lim="800000"/>
                <a:headEnd/>
                <a:tailEnd/>
              </a:ln>
            </p:spPr>
            <p:txBody>
              <a:bodyPr anchor="ctr"/>
              <a:lstStyle/>
              <a:p>
                <a:pPr algn="ctr" eaLnBrk="1" fontAlgn="auto" hangingPunct="1">
                  <a:spcBef>
                    <a:spcPts val="0"/>
                  </a:spcBef>
                  <a:spcAft>
                    <a:spcPts val="0"/>
                  </a:spcAft>
                  <a:defRPr/>
                </a:pPr>
                <a:endParaRPr lang="ru-RU" dirty="0">
                  <a:solidFill>
                    <a:schemeClr val="lt1"/>
                  </a:solidFill>
                  <a:latin typeface="+mn-lt"/>
                </a:endParaRPr>
              </a:p>
            </p:txBody>
          </p:sp>
          <p:sp>
            <p:nvSpPr>
              <p:cNvPr id="13" name="Прямоугольник 12"/>
              <p:cNvSpPr>
                <a:spLocks noChangeArrowheads="1"/>
              </p:cNvSpPr>
              <p:nvPr/>
            </p:nvSpPr>
            <p:spPr bwMode="auto">
              <a:xfrm>
                <a:off x="71438" y="0"/>
                <a:ext cx="71437" cy="6858001"/>
              </a:xfrm>
              <a:prstGeom prst="rect">
                <a:avLst/>
              </a:prstGeom>
              <a:solidFill>
                <a:schemeClr val="bg1"/>
              </a:solidFill>
              <a:ln w="25400" algn="ctr">
                <a:noFill/>
                <a:miter lim="800000"/>
                <a:headEnd/>
                <a:tailEnd/>
              </a:ln>
            </p:spPr>
            <p:txBody>
              <a:bodyPr anchor="ctr"/>
              <a:lstStyle/>
              <a:p>
                <a:pPr algn="ctr" eaLnBrk="1" fontAlgn="auto" hangingPunct="1">
                  <a:spcBef>
                    <a:spcPts val="0"/>
                  </a:spcBef>
                  <a:spcAft>
                    <a:spcPts val="0"/>
                  </a:spcAft>
                  <a:defRPr/>
                </a:pPr>
                <a:endParaRPr lang="ru-RU" dirty="0">
                  <a:solidFill>
                    <a:schemeClr val="lt1"/>
                  </a:solidFill>
                  <a:latin typeface="+mn-lt"/>
                </a:endParaRPr>
              </a:p>
            </p:txBody>
          </p:sp>
          <p:pic>
            <p:nvPicPr>
              <p:cNvPr id="14" name="Picture 17" descr="DSCN0012 копия"/>
              <p:cNvPicPr>
                <a:picLocks noChangeAspect="1" noChangeArrowheads="1"/>
              </p:cNvPicPr>
              <p:nvPr/>
            </p:nvPicPr>
            <p:blipFill>
              <a:blip r:embed="rId3" cstate="print"/>
              <a:srcRect/>
              <a:stretch>
                <a:fillRect/>
              </a:stretch>
            </p:blipFill>
            <p:spPr bwMode="auto">
              <a:xfrm rot="323041">
                <a:off x="107950" y="6076950"/>
                <a:ext cx="342900" cy="592138"/>
              </a:xfrm>
              <a:prstGeom prst="rect">
                <a:avLst/>
              </a:prstGeom>
              <a:noFill/>
              <a:effectLst/>
              <a:scene3d>
                <a:camera prst="orthographicFront"/>
                <a:lightRig rig="flat" dir="t"/>
              </a:scene3d>
              <a:sp3d prstMaterial="powder"/>
            </p:spPr>
          </p:pic>
          <p:pic>
            <p:nvPicPr>
              <p:cNvPr id="15" name="Picture 18" descr="Логотип копия"/>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513" y="6654800"/>
                <a:ext cx="611188" cy="17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8" name="Рисунок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000" y="116632"/>
              <a:ext cx="432255" cy="608712"/>
            </a:xfrm>
            <a:prstGeom prst="rect">
              <a:avLst/>
            </a:prstGeom>
          </p:spPr>
        </p:pic>
      </p:grpSp>
      <p:sp>
        <p:nvSpPr>
          <p:cNvPr id="16" name="Прямоугольник 15"/>
          <p:cNvSpPr/>
          <p:nvPr/>
        </p:nvSpPr>
        <p:spPr>
          <a:xfrm>
            <a:off x="714346" y="186709"/>
            <a:ext cx="11421533" cy="1754326"/>
          </a:xfrm>
          <a:prstGeom prst="rect">
            <a:avLst/>
          </a:prstGeom>
        </p:spPr>
        <p:txBody>
          <a:bodyPr wrap="square">
            <a:spAutoFit/>
          </a:bodyPr>
          <a:lstStyle/>
          <a:p>
            <a:r>
              <a:rPr lang="ru-RU" sz="3600" dirty="0">
                <a:latin typeface="Times New Roman" panose="02020603050405020304" pitchFamily="18" charset="0"/>
                <a:cs typeface="Times New Roman" panose="02020603050405020304" pitchFamily="18" charset="0"/>
              </a:rPr>
              <a:t>Потребляемая электроэнергия для всего оборудования составляет приблизительно 35 кВт/ч. Таким образом затраты на электроэнергию за год будут составлять:</a:t>
            </a:r>
          </a:p>
        </p:txBody>
      </p:sp>
      <p:sp>
        <p:nvSpPr>
          <p:cNvPr id="5" name="Rectangle 2"/>
          <p:cNvSpPr>
            <a:spLocks noChangeArrowheads="1"/>
          </p:cNvSpPr>
          <p:nvPr/>
        </p:nvSpPr>
        <p:spPr bwMode="auto">
          <a:xfrm>
            <a:off x="3211497" y="244990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17" name="Прямоугольник 16"/>
          <p:cNvSpPr/>
          <p:nvPr/>
        </p:nvSpPr>
        <p:spPr>
          <a:xfrm>
            <a:off x="9230960" y="1955057"/>
            <a:ext cx="723275" cy="834524"/>
          </a:xfrm>
          <a:prstGeom prst="rect">
            <a:avLst/>
          </a:prstGeom>
        </p:spPr>
        <p:txBody>
          <a:bodyPr wrap="none">
            <a:spAutoFit/>
          </a:bodyPr>
          <a:lstStyle/>
          <a:p>
            <a:pPr algn="just">
              <a:lnSpc>
                <a:spcPct val="150000"/>
              </a:lnSpc>
              <a:spcAft>
                <a:spcPts val="0"/>
              </a:spcAft>
            </a:pPr>
            <a:r>
              <a:rPr lang="ru-RU" sz="3600" dirty="0">
                <a:latin typeface="Times New Roman" panose="02020603050405020304" pitchFamily="18" charset="0"/>
                <a:ea typeface="Times New Roman" panose="02020603050405020304" pitchFamily="18" charset="0"/>
                <a:cs typeface="Times New Roman" panose="02020603050405020304" pitchFamily="18" charset="0"/>
              </a:rPr>
              <a:t>(5)</a:t>
            </a:r>
            <a:endParaRPr lang="ru-RU" sz="3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Прямоугольник 6"/>
          <p:cNvSpPr/>
          <p:nvPr/>
        </p:nvSpPr>
        <p:spPr>
          <a:xfrm>
            <a:off x="571472" y="3057431"/>
            <a:ext cx="11492998" cy="1200329"/>
          </a:xfrm>
          <a:prstGeom prst="rect">
            <a:avLst/>
          </a:prstGeom>
        </p:spPr>
        <p:txBody>
          <a:bodyPr wrap="square">
            <a:spAutoFit/>
          </a:bodyPr>
          <a:lstStyle/>
          <a:p>
            <a:pPr algn="just">
              <a:spcAft>
                <a:spcPts val="0"/>
              </a:spcAft>
            </a:pPr>
            <a:r>
              <a:rPr lang="ru-RU" sz="3600" dirty="0">
                <a:latin typeface="Times New Roman" panose="02020603050405020304" pitchFamily="18" charset="0"/>
                <a:ea typeface="Calibri" panose="020F0502020204030204" pitchFamily="34" charset="0"/>
                <a:cs typeface="Times New Roman" panose="02020603050405020304" pitchFamily="18" charset="0"/>
              </a:rPr>
              <a:t>Следовательно, затраты, связанные эксплуатацией системы в течение года, составят:</a:t>
            </a:r>
            <a:endParaRPr lang="ru-RU" sz="3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8" name="Rectangle 5"/>
          <p:cNvSpPr>
            <a:spLocks noChangeArrowheads="1"/>
          </p:cNvSpPr>
          <p:nvPr/>
        </p:nvSpPr>
        <p:spPr bwMode="auto">
          <a:xfrm>
            <a:off x="2816211" y="495242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19" name="Объект 18"/>
          <p:cNvGraphicFramePr>
            <a:graphicFrameLocks noChangeAspect="1"/>
          </p:cNvGraphicFramePr>
          <p:nvPr>
            <p:extLst>
              <p:ext uri="{D42A27DB-BD31-4B8C-83A1-F6EECF244321}">
                <p14:modId xmlns:p14="http://schemas.microsoft.com/office/powerpoint/2010/main" val="466707276"/>
              </p:ext>
            </p:extLst>
          </p:nvPr>
        </p:nvGraphicFramePr>
        <p:xfrm>
          <a:off x="1754549" y="4423540"/>
          <a:ext cx="8158605" cy="676361"/>
        </p:xfrm>
        <a:graphic>
          <a:graphicData uri="http://schemas.openxmlformats.org/presentationml/2006/ole">
            <mc:AlternateContent xmlns:mc="http://schemas.openxmlformats.org/markup-compatibility/2006">
              <mc:Choice xmlns:v="urn:schemas-microsoft-com:vml" Requires="v">
                <p:oleObj spid="_x0000_s6170" name="Equation" r:id="rId6" imgW="2755900" imgH="241300" progId="Equation.DSMT4">
                  <p:embed/>
                </p:oleObj>
              </mc:Choice>
              <mc:Fallback>
                <p:oleObj name="Equation" r:id="rId6" imgW="2755900" imgH="241300" progId="Equation.DSMT4">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54549" y="4423540"/>
                        <a:ext cx="8158605" cy="676361"/>
                      </a:xfrm>
                      <a:prstGeom prst="rect">
                        <a:avLst/>
                      </a:prstGeom>
                      <a:noFill/>
                    </p:spPr>
                  </p:pic>
                </p:oleObj>
              </mc:Fallback>
            </mc:AlternateContent>
          </a:graphicData>
        </a:graphic>
      </p:graphicFrame>
      <p:sp>
        <p:nvSpPr>
          <p:cNvPr id="22" name="Прямоугольник 21"/>
          <p:cNvSpPr/>
          <p:nvPr/>
        </p:nvSpPr>
        <p:spPr>
          <a:xfrm>
            <a:off x="9893787" y="4187830"/>
            <a:ext cx="723275" cy="834524"/>
          </a:xfrm>
          <a:prstGeom prst="rect">
            <a:avLst/>
          </a:prstGeom>
        </p:spPr>
        <p:txBody>
          <a:bodyPr wrap="none">
            <a:spAutoFit/>
          </a:bodyPr>
          <a:lstStyle/>
          <a:p>
            <a:pPr algn="just">
              <a:lnSpc>
                <a:spcPct val="150000"/>
              </a:lnSpc>
              <a:spcAft>
                <a:spcPts val="0"/>
              </a:spcAft>
            </a:pPr>
            <a:r>
              <a:rPr lang="ru-RU" sz="3600" dirty="0">
                <a:latin typeface="Times New Roman" panose="02020603050405020304" pitchFamily="18" charset="0"/>
                <a:ea typeface="Times New Roman" panose="02020603050405020304" pitchFamily="18" charset="0"/>
                <a:cs typeface="Times New Roman" panose="02020603050405020304" pitchFamily="18" charset="0"/>
              </a:rPr>
              <a:t>(6)</a:t>
            </a:r>
            <a:endParaRPr lang="ru-RU" sz="3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3" name="Рисунок 2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799155" y="5167929"/>
            <a:ext cx="1590225" cy="1469709"/>
          </a:xfrm>
          <a:prstGeom prst="rect">
            <a:avLst/>
          </a:prstGeom>
        </p:spPr>
      </p:pic>
      <mc:AlternateContent xmlns:mc="http://schemas.openxmlformats.org/markup-compatibility/2006" xmlns:a14="http://schemas.microsoft.com/office/drawing/2010/main">
        <mc:Choice Requires="a14">
          <p:sp>
            <p:nvSpPr>
              <p:cNvPr id="20" name="TextBox 19"/>
              <p:cNvSpPr txBox="1"/>
              <p:nvPr/>
            </p:nvSpPr>
            <p:spPr>
              <a:xfrm>
                <a:off x="1339567" y="2235583"/>
                <a:ext cx="7879847" cy="55399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ru-RU" sz="3600" i="1" smtClean="0">
                              <a:latin typeface="Cambria Math" panose="02040503050406030204" pitchFamily="18" charset="0"/>
                            </a:rPr>
                          </m:ctrlPr>
                        </m:sSubPr>
                        <m:e>
                          <m:r>
                            <a:rPr lang="ru-RU" sz="3600" b="0" i="1" smtClean="0">
                              <a:latin typeface="Cambria Math" panose="02040503050406030204" pitchFamily="18" charset="0"/>
                            </a:rPr>
                            <m:t>Э</m:t>
                          </m:r>
                        </m:e>
                        <m:sub>
                          <m:r>
                            <a:rPr lang="ru-RU" sz="3600" b="0" i="1" smtClean="0">
                              <a:latin typeface="Cambria Math" panose="02040503050406030204" pitchFamily="18" charset="0"/>
                            </a:rPr>
                            <m:t>н</m:t>
                          </m:r>
                        </m:sub>
                      </m:sSub>
                      <m:r>
                        <a:rPr lang="ru-RU" sz="3600" b="0" i="1" smtClean="0">
                          <a:latin typeface="Cambria Math" panose="02040503050406030204" pitchFamily="18" charset="0"/>
                        </a:rPr>
                        <m:t>=35</m:t>
                      </m:r>
                      <m:r>
                        <a:rPr lang="ru-RU" sz="3600" b="0" i="1" smtClean="0">
                          <a:latin typeface="Cambria Math" panose="02040503050406030204" pitchFamily="18" charset="0"/>
                          <a:ea typeface="Cambria Math" panose="02040503050406030204" pitchFamily="18" charset="0"/>
                        </a:rPr>
                        <m:t>×8760×3,5×4=4292400</m:t>
                      </m:r>
                    </m:oMath>
                  </m:oMathPara>
                </a14:m>
                <a:endParaRPr lang="ru-RU" sz="3600" dirty="0">
                  <a:latin typeface="Times New Roman" panose="02020603050405020304" pitchFamily="18" charset="0"/>
                  <a:cs typeface="Times New Roman" panose="02020603050405020304" pitchFamily="18" charset="0"/>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1339567" y="2235583"/>
                <a:ext cx="7879847" cy="553998"/>
              </a:xfrm>
              <a:prstGeom prst="rect">
                <a:avLst/>
              </a:prstGeom>
              <a:blipFill rotWithShape="0">
                <a:blip r:embed="rId9"/>
                <a:stretch>
                  <a:fillRect/>
                </a:stretch>
              </a:blipFill>
            </p:spPr>
            <p:txBody>
              <a:bodyPr/>
              <a:lstStyle/>
              <a:p>
                <a:r>
                  <a:rPr lang="ru-RU">
                    <a:noFill/>
                  </a:rPr>
                  <a:t> </a:t>
                </a:r>
              </a:p>
            </p:txBody>
          </p:sp>
        </mc:Fallback>
      </mc:AlternateContent>
    </p:spTree>
    <p:extLst>
      <p:ext uri="{BB962C8B-B14F-4D97-AF65-F5344CB8AC3E}">
        <p14:creationId xmlns:p14="http://schemas.microsoft.com/office/powerpoint/2010/main" val="3401813044"/>
      </p:ext>
    </p:extLst>
  </p:cSld>
  <p:clrMapOvr>
    <a:masterClrMapping/>
  </p:clrMapOvr>
  <p:transition spd="slow">
    <p:cove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816901EF-79C7-4F03-86F9-49598678C965}" type="slidenum">
              <a:rPr lang="ru-RU" smtClean="0"/>
              <a:pPr/>
              <a:t>21</a:t>
            </a:fld>
            <a:endParaRPr lang="ru-RU"/>
          </a:p>
        </p:txBody>
      </p:sp>
      <p:grpSp>
        <p:nvGrpSpPr>
          <p:cNvPr id="2" name="Группа 5"/>
          <p:cNvGrpSpPr/>
          <p:nvPr/>
        </p:nvGrpSpPr>
        <p:grpSpPr>
          <a:xfrm>
            <a:off x="-36513" y="0"/>
            <a:ext cx="611188" cy="6858000"/>
            <a:chOff x="-36513" y="0"/>
            <a:chExt cx="611188" cy="6858000"/>
          </a:xfrm>
        </p:grpSpPr>
        <p:grpSp>
          <p:nvGrpSpPr>
            <p:cNvPr id="3" name="Группа 14"/>
            <p:cNvGrpSpPr>
              <a:grpSpLocks/>
            </p:cNvGrpSpPr>
            <p:nvPr/>
          </p:nvGrpSpPr>
          <p:grpSpPr bwMode="auto">
            <a:xfrm>
              <a:off x="-36513" y="0"/>
              <a:ext cx="611188" cy="6858000"/>
              <a:chOff x="-36513" y="0"/>
              <a:chExt cx="611188" cy="6858001"/>
            </a:xfrm>
          </p:grpSpPr>
          <p:sp>
            <p:nvSpPr>
              <p:cNvPr id="9" name="Прямоугольник 8"/>
              <p:cNvSpPr/>
              <p:nvPr/>
            </p:nvSpPr>
            <p:spPr>
              <a:xfrm>
                <a:off x="142844" y="1"/>
                <a:ext cx="285752" cy="6858000"/>
              </a:xfrm>
              <a:prstGeom prst="rect">
                <a:avLst/>
              </a:prstGeom>
              <a:solidFill>
                <a:srgbClr val="0000FF"/>
              </a:solidFill>
              <a:ln>
                <a:noFill/>
              </a:ln>
              <a:effectLst>
                <a:innerShdw blurRad="63500" dist="50800">
                  <a:prstClr val="black">
                    <a:alpha val="50000"/>
                  </a:prstClr>
                </a:innerShdw>
              </a:effectLst>
              <a:scene3d>
                <a:camera prst="orthographicFront"/>
                <a:lightRig rig="sof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dirty="0"/>
              </a:p>
            </p:txBody>
          </p:sp>
          <p:sp>
            <p:nvSpPr>
              <p:cNvPr id="10" name="Прямоугольник 9"/>
              <p:cNvSpPr/>
              <p:nvPr/>
            </p:nvSpPr>
            <p:spPr>
              <a:xfrm>
                <a:off x="500034" y="1"/>
                <a:ext cx="71438" cy="6858000"/>
              </a:xfrm>
              <a:prstGeom prst="rect">
                <a:avLst/>
              </a:prstGeom>
              <a:solidFill>
                <a:srgbClr val="0000FF"/>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dirty="0"/>
              </a:p>
            </p:txBody>
          </p:sp>
          <p:sp>
            <p:nvSpPr>
              <p:cNvPr id="11" name="Прямоугольник 10"/>
              <p:cNvSpPr/>
              <p:nvPr/>
            </p:nvSpPr>
            <p:spPr>
              <a:xfrm>
                <a:off x="-32" y="1"/>
                <a:ext cx="71438" cy="6858000"/>
              </a:xfrm>
              <a:prstGeom prst="rect">
                <a:avLst/>
              </a:prstGeom>
              <a:solidFill>
                <a:srgbClr val="0000FF"/>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dirty="0"/>
              </a:p>
            </p:txBody>
          </p:sp>
          <p:sp>
            <p:nvSpPr>
              <p:cNvPr id="12" name="Прямоугольник 11"/>
              <p:cNvSpPr>
                <a:spLocks noChangeArrowheads="1"/>
              </p:cNvSpPr>
              <p:nvPr/>
            </p:nvSpPr>
            <p:spPr bwMode="auto">
              <a:xfrm>
                <a:off x="428625" y="0"/>
                <a:ext cx="71438" cy="6858001"/>
              </a:xfrm>
              <a:prstGeom prst="rect">
                <a:avLst/>
              </a:prstGeom>
              <a:solidFill>
                <a:schemeClr val="bg1"/>
              </a:solidFill>
              <a:ln w="25400" algn="ctr">
                <a:noFill/>
                <a:miter lim="800000"/>
                <a:headEnd/>
                <a:tailEnd/>
              </a:ln>
            </p:spPr>
            <p:txBody>
              <a:bodyPr anchor="ctr"/>
              <a:lstStyle/>
              <a:p>
                <a:pPr algn="ctr" eaLnBrk="1" fontAlgn="auto" hangingPunct="1">
                  <a:spcBef>
                    <a:spcPts val="0"/>
                  </a:spcBef>
                  <a:spcAft>
                    <a:spcPts val="0"/>
                  </a:spcAft>
                  <a:defRPr/>
                </a:pPr>
                <a:endParaRPr lang="ru-RU" dirty="0">
                  <a:solidFill>
                    <a:schemeClr val="lt1"/>
                  </a:solidFill>
                  <a:latin typeface="+mn-lt"/>
                </a:endParaRPr>
              </a:p>
            </p:txBody>
          </p:sp>
          <p:sp>
            <p:nvSpPr>
              <p:cNvPr id="13" name="Прямоугольник 12"/>
              <p:cNvSpPr>
                <a:spLocks noChangeArrowheads="1"/>
              </p:cNvSpPr>
              <p:nvPr/>
            </p:nvSpPr>
            <p:spPr bwMode="auto">
              <a:xfrm>
                <a:off x="71438" y="0"/>
                <a:ext cx="71437" cy="6858001"/>
              </a:xfrm>
              <a:prstGeom prst="rect">
                <a:avLst/>
              </a:prstGeom>
              <a:solidFill>
                <a:schemeClr val="bg1"/>
              </a:solidFill>
              <a:ln w="25400" algn="ctr">
                <a:noFill/>
                <a:miter lim="800000"/>
                <a:headEnd/>
                <a:tailEnd/>
              </a:ln>
            </p:spPr>
            <p:txBody>
              <a:bodyPr anchor="ctr"/>
              <a:lstStyle/>
              <a:p>
                <a:pPr algn="ctr" eaLnBrk="1" fontAlgn="auto" hangingPunct="1">
                  <a:spcBef>
                    <a:spcPts val="0"/>
                  </a:spcBef>
                  <a:spcAft>
                    <a:spcPts val="0"/>
                  </a:spcAft>
                  <a:defRPr/>
                </a:pPr>
                <a:endParaRPr lang="ru-RU" dirty="0">
                  <a:solidFill>
                    <a:schemeClr val="lt1"/>
                  </a:solidFill>
                  <a:latin typeface="+mn-lt"/>
                </a:endParaRPr>
              </a:p>
            </p:txBody>
          </p:sp>
          <p:pic>
            <p:nvPicPr>
              <p:cNvPr id="14" name="Picture 17" descr="DSCN0012 копия"/>
              <p:cNvPicPr>
                <a:picLocks noChangeAspect="1" noChangeArrowheads="1"/>
              </p:cNvPicPr>
              <p:nvPr/>
            </p:nvPicPr>
            <p:blipFill>
              <a:blip r:embed="rId2" cstate="print"/>
              <a:srcRect/>
              <a:stretch>
                <a:fillRect/>
              </a:stretch>
            </p:blipFill>
            <p:spPr bwMode="auto">
              <a:xfrm rot="323041">
                <a:off x="107950" y="6076950"/>
                <a:ext cx="342900" cy="592138"/>
              </a:xfrm>
              <a:prstGeom prst="rect">
                <a:avLst/>
              </a:prstGeom>
              <a:noFill/>
              <a:effectLst/>
              <a:scene3d>
                <a:camera prst="orthographicFront"/>
                <a:lightRig rig="flat" dir="t"/>
              </a:scene3d>
              <a:sp3d prstMaterial="powder"/>
            </p:spPr>
          </p:pic>
          <p:pic>
            <p:nvPicPr>
              <p:cNvPr id="15" name="Picture 18" descr="Логотип копия"/>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513" y="6654800"/>
                <a:ext cx="611188" cy="17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8" name="Рисунок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000" y="116632"/>
              <a:ext cx="432255" cy="608712"/>
            </a:xfrm>
            <a:prstGeom prst="rect">
              <a:avLst/>
            </a:prstGeom>
          </p:spPr>
        </p:pic>
      </p:grpSp>
      <p:sp>
        <p:nvSpPr>
          <p:cNvPr id="6" name="Прямоугольник 5"/>
          <p:cNvSpPr/>
          <p:nvPr/>
        </p:nvSpPr>
        <p:spPr>
          <a:xfrm>
            <a:off x="611156" y="671691"/>
            <a:ext cx="11238965" cy="6186309"/>
          </a:xfrm>
          <a:prstGeom prst="rect">
            <a:avLst/>
          </a:prstGeom>
        </p:spPr>
        <p:txBody>
          <a:bodyPr wrap="square">
            <a:spAutoFit/>
          </a:bodyPr>
          <a:lstStyle/>
          <a:p>
            <a:pPr marL="285750" indent="-285750">
              <a:buFont typeface="Arial" panose="020B0604020202020204" pitchFamily="34" charset="0"/>
              <a:buChar char="•"/>
            </a:pPr>
            <a:r>
              <a:rPr lang="ru-RU" sz="3600" dirty="0">
                <a:latin typeface="Times New Roman" panose="02020603050405020304" pitchFamily="18" charset="0"/>
                <a:cs typeface="Times New Roman" panose="02020603050405020304" pitchFamily="18" charset="0"/>
              </a:rPr>
              <a:t>Таким образом, примерные расчеты показывают, что построение сети на основе использования оборудования </a:t>
            </a:r>
            <a:r>
              <a:rPr lang="en-US" sz="3600" i="1" dirty="0">
                <a:latin typeface="Times New Roman" panose="02020603050405020304" pitchFamily="18" charset="0"/>
                <a:cs typeface="Times New Roman" panose="02020603050405020304" pitchFamily="18" charset="0"/>
              </a:rPr>
              <a:t>PLC</a:t>
            </a:r>
            <a:r>
              <a:rPr lang="ru-RU" sz="3600" dirty="0">
                <a:latin typeface="Times New Roman" panose="02020603050405020304" pitchFamily="18" charset="0"/>
                <a:cs typeface="Times New Roman" panose="02020603050405020304" pitchFamily="18" charset="0"/>
              </a:rPr>
              <a:t> способно повысит общую эффективность по количеству предоставляемых абоненту услуг, качеству передачи информации при рациональных затратах.</a:t>
            </a:r>
          </a:p>
          <a:p>
            <a:pPr marL="285750" indent="-285750">
              <a:buFont typeface="Arial" panose="020B0604020202020204" pitchFamily="34" charset="0"/>
              <a:buChar char="•"/>
            </a:pPr>
            <a:r>
              <a:rPr lang="ru-RU" sz="3600" dirty="0">
                <a:latin typeface="Times New Roman" panose="02020603050405020304" pitchFamily="18" charset="0"/>
                <a:cs typeface="Times New Roman" panose="02020603050405020304" pitchFamily="18" charset="0"/>
              </a:rPr>
              <a:t>Учитывая динамику развития сетей доступа, можно сказать, что технологии </a:t>
            </a:r>
            <a:r>
              <a:rPr lang="ru-RU" sz="3600" i="1" dirty="0">
                <a:latin typeface="Times New Roman" panose="02020603050405020304" pitchFamily="18" charset="0"/>
                <a:cs typeface="Times New Roman" panose="02020603050405020304" pitchFamily="18" charset="0"/>
              </a:rPr>
              <a:t>PLC</a:t>
            </a:r>
            <a:r>
              <a:rPr lang="ru-RU" sz="3600" dirty="0">
                <a:latin typeface="Times New Roman" panose="02020603050405020304" pitchFamily="18" charset="0"/>
                <a:cs typeface="Times New Roman" panose="02020603050405020304" pitchFamily="18" charset="0"/>
              </a:rPr>
              <a:t> в течение небольшого промежутка времени будут иметь широкое применение в построении сети доступа в различных вариациях. </a:t>
            </a:r>
          </a:p>
        </p:txBody>
      </p:sp>
      <p:sp>
        <p:nvSpPr>
          <p:cNvPr id="7" name="Прямоугольник 6"/>
          <p:cNvSpPr/>
          <p:nvPr/>
        </p:nvSpPr>
        <p:spPr>
          <a:xfrm>
            <a:off x="642881" y="116632"/>
            <a:ext cx="2464649" cy="646331"/>
          </a:xfrm>
          <a:prstGeom prst="rect">
            <a:avLst/>
          </a:prstGeom>
        </p:spPr>
        <p:txBody>
          <a:bodyPr wrap="none">
            <a:spAutoFit/>
          </a:bodyPr>
          <a:lstStyle/>
          <a:p>
            <a:r>
              <a:rPr lang="ru-RU" sz="36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ВЫВОДЫ:</a:t>
            </a:r>
          </a:p>
        </p:txBody>
      </p:sp>
    </p:spTree>
    <p:extLst>
      <p:ext uri="{BB962C8B-B14F-4D97-AF65-F5344CB8AC3E}">
        <p14:creationId xmlns:p14="http://schemas.microsoft.com/office/powerpoint/2010/main" val="4196042028"/>
      </p:ext>
    </p:extLst>
  </p:cSld>
  <p:clrMapOvr>
    <a:masterClrMapping/>
  </p:clrMapOvr>
  <p:transition spd="slow">
    <p:cove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816901EF-79C7-4F03-86F9-49598678C965}" type="slidenum">
              <a:rPr lang="ru-RU" smtClean="0"/>
              <a:pPr/>
              <a:t>22</a:t>
            </a:fld>
            <a:endParaRPr lang="ru-RU"/>
          </a:p>
        </p:txBody>
      </p:sp>
      <p:grpSp>
        <p:nvGrpSpPr>
          <p:cNvPr id="2" name="Группа 5"/>
          <p:cNvGrpSpPr/>
          <p:nvPr/>
        </p:nvGrpSpPr>
        <p:grpSpPr>
          <a:xfrm>
            <a:off x="-36513" y="0"/>
            <a:ext cx="611188" cy="6858000"/>
            <a:chOff x="-36513" y="0"/>
            <a:chExt cx="611188" cy="6858000"/>
          </a:xfrm>
        </p:grpSpPr>
        <p:grpSp>
          <p:nvGrpSpPr>
            <p:cNvPr id="3" name="Группа 14"/>
            <p:cNvGrpSpPr>
              <a:grpSpLocks/>
            </p:cNvGrpSpPr>
            <p:nvPr/>
          </p:nvGrpSpPr>
          <p:grpSpPr bwMode="auto">
            <a:xfrm>
              <a:off x="-36513" y="0"/>
              <a:ext cx="611188" cy="6858000"/>
              <a:chOff x="-36513" y="0"/>
              <a:chExt cx="611188" cy="6858001"/>
            </a:xfrm>
          </p:grpSpPr>
          <p:sp>
            <p:nvSpPr>
              <p:cNvPr id="9" name="Прямоугольник 8"/>
              <p:cNvSpPr/>
              <p:nvPr/>
            </p:nvSpPr>
            <p:spPr>
              <a:xfrm>
                <a:off x="142844" y="1"/>
                <a:ext cx="285752" cy="6858000"/>
              </a:xfrm>
              <a:prstGeom prst="rect">
                <a:avLst/>
              </a:prstGeom>
              <a:solidFill>
                <a:srgbClr val="0000FF"/>
              </a:solidFill>
              <a:ln>
                <a:noFill/>
              </a:ln>
              <a:effectLst>
                <a:innerShdw blurRad="63500" dist="50800">
                  <a:prstClr val="black">
                    <a:alpha val="50000"/>
                  </a:prstClr>
                </a:innerShdw>
              </a:effectLst>
              <a:scene3d>
                <a:camera prst="orthographicFront"/>
                <a:lightRig rig="sof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dirty="0"/>
              </a:p>
            </p:txBody>
          </p:sp>
          <p:sp>
            <p:nvSpPr>
              <p:cNvPr id="10" name="Прямоугольник 9"/>
              <p:cNvSpPr/>
              <p:nvPr/>
            </p:nvSpPr>
            <p:spPr>
              <a:xfrm>
                <a:off x="500034" y="1"/>
                <a:ext cx="71438" cy="6858000"/>
              </a:xfrm>
              <a:prstGeom prst="rect">
                <a:avLst/>
              </a:prstGeom>
              <a:solidFill>
                <a:srgbClr val="0000FF"/>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dirty="0"/>
              </a:p>
            </p:txBody>
          </p:sp>
          <p:sp>
            <p:nvSpPr>
              <p:cNvPr id="11" name="Прямоугольник 10"/>
              <p:cNvSpPr/>
              <p:nvPr/>
            </p:nvSpPr>
            <p:spPr>
              <a:xfrm>
                <a:off x="-32" y="1"/>
                <a:ext cx="71438" cy="6858000"/>
              </a:xfrm>
              <a:prstGeom prst="rect">
                <a:avLst/>
              </a:prstGeom>
              <a:solidFill>
                <a:srgbClr val="0000FF"/>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dirty="0"/>
              </a:p>
            </p:txBody>
          </p:sp>
          <p:sp>
            <p:nvSpPr>
              <p:cNvPr id="12" name="Прямоугольник 11"/>
              <p:cNvSpPr>
                <a:spLocks noChangeArrowheads="1"/>
              </p:cNvSpPr>
              <p:nvPr/>
            </p:nvSpPr>
            <p:spPr bwMode="auto">
              <a:xfrm>
                <a:off x="428625" y="0"/>
                <a:ext cx="71438" cy="6858001"/>
              </a:xfrm>
              <a:prstGeom prst="rect">
                <a:avLst/>
              </a:prstGeom>
              <a:solidFill>
                <a:schemeClr val="bg1"/>
              </a:solidFill>
              <a:ln w="25400" algn="ctr">
                <a:noFill/>
                <a:miter lim="800000"/>
                <a:headEnd/>
                <a:tailEnd/>
              </a:ln>
            </p:spPr>
            <p:txBody>
              <a:bodyPr anchor="ctr"/>
              <a:lstStyle/>
              <a:p>
                <a:pPr algn="ctr" eaLnBrk="1" fontAlgn="auto" hangingPunct="1">
                  <a:spcBef>
                    <a:spcPts val="0"/>
                  </a:spcBef>
                  <a:spcAft>
                    <a:spcPts val="0"/>
                  </a:spcAft>
                  <a:defRPr/>
                </a:pPr>
                <a:endParaRPr lang="ru-RU" dirty="0">
                  <a:solidFill>
                    <a:schemeClr val="lt1"/>
                  </a:solidFill>
                  <a:latin typeface="+mn-lt"/>
                </a:endParaRPr>
              </a:p>
            </p:txBody>
          </p:sp>
          <p:sp>
            <p:nvSpPr>
              <p:cNvPr id="13" name="Прямоугольник 12"/>
              <p:cNvSpPr>
                <a:spLocks noChangeArrowheads="1"/>
              </p:cNvSpPr>
              <p:nvPr/>
            </p:nvSpPr>
            <p:spPr bwMode="auto">
              <a:xfrm>
                <a:off x="71438" y="0"/>
                <a:ext cx="71437" cy="6858001"/>
              </a:xfrm>
              <a:prstGeom prst="rect">
                <a:avLst/>
              </a:prstGeom>
              <a:solidFill>
                <a:schemeClr val="bg1"/>
              </a:solidFill>
              <a:ln w="25400" algn="ctr">
                <a:noFill/>
                <a:miter lim="800000"/>
                <a:headEnd/>
                <a:tailEnd/>
              </a:ln>
            </p:spPr>
            <p:txBody>
              <a:bodyPr anchor="ctr"/>
              <a:lstStyle/>
              <a:p>
                <a:pPr algn="ctr" eaLnBrk="1" fontAlgn="auto" hangingPunct="1">
                  <a:spcBef>
                    <a:spcPts val="0"/>
                  </a:spcBef>
                  <a:spcAft>
                    <a:spcPts val="0"/>
                  </a:spcAft>
                  <a:defRPr/>
                </a:pPr>
                <a:endParaRPr lang="ru-RU" dirty="0">
                  <a:solidFill>
                    <a:schemeClr val="lt1"/>
                  </a:solidFill>
                  <a:latin typeface="+mn-lt"/>
                </a:endParaRPr>
              </a:p>
            </p:txBody>
          </p:sp>
          <p:pic>
            <p:nvPicPr>
              <p:cNvPr id="14" name="Picture 17" descr="DSCN0012 копия"/>
              <p:cNvPicPr>
                <a:picLocks noChangeAspect="1" noChangeArrowheads="1"/>
              </p:cNvPicPr>
              <p:nvPr/>
            </p:nvPicPr>
            <p:blipFill>
              <a:blip r:embed="rId2" cstate="print"/>
              <a:srcRect/>
              <a:stretch>
                <a:fillRect/>
              </a:stretch>
            </p:blipFill>
            <p:spPr bwMode="auto">
              <a:xfrm rot="323041">
                <a:off x="107950" y="6076950"/>
                <a:ext cx="342900" cy="592138"/>
              </a:xfrm>
              <a:prstGeom prst="rect">
                <a:avLst/>
              </a:prstGeom>
              <a:noFill/>
              <a:effectLst/>
              <a:scene3d>
                <a:camera prst="orthographicFront"/>
                <a:lightRig rig="flat" dir="t"/>
              </a:scene3d>
              <a:sp3d prstMaterial="powder"/>
            </p:spPr>
          </p:pic>
          <p:pic>
            <p:nvPicPr>
              <p:cNvPr id="15" name="Picture 18" descr="Логотип копия"/>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513" y="6654800"/>
                <a:ext cx="611188" cy="17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8" name="Рисунок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000" y="116632"/>
              <a:ext cx="432255" cy="608712"/>
            </a:xfrm>
            <a:prstGeom prst="rect">
              <a:avLst/>
            </a:prstGeom>
          </p:spPr>
        </p:pic>
      </p:grpSp>
      <p:sp>
        <p:nvSpPr>
          <p:cNvPr id="6" name="Прямоугольник 5"/>
          <p:cNvSpPr/>
          <p:nvPr/>
        </p:nvSpPr>
        <p:spPr>
          <a:xfrm>
            <a:off x="642881" y="762963"/>
            <a:ext cx="11238965" cy="4524315"/>
          </a:xfrm>
          <a:prstGeom prst="rect">
            <a:avLst/>
          </a:prstGeom>
        </p:spPr>
        <p:txBody>
          <a:bodyPr wrap="square">
            <a:spAutoFit/>
          </a:bodyPr>
          <a:lstStyle/>
          <a:p>
            <a:pPr marL="285750" indent="-285750">
              <a:buFont typeface="Arial" panose="020B0604020202020204" pitchFamily="34" charset="0"/>
              <a:buChar char="•"/>
            </a:pPr>
            <a:r>
              <a:rPr lang="ru-RU" sz="3600" dirty="0">
                <a:latin typeface="Times New Roman" panose="02020603050405020304" pitchFamily="18" charset="0"/>
                <a:cs typeface="Times New Roman" panose="02020603050405020304" pitchFamily="18" charset="0"/>
              </a:rPr>
              <a:t>Также простота оценки качества функционирования технологии заложена в целевой функции исследования. </a:t>
            </a:r>
          </a:p>
          <a:p>
            <a:pPr marL="285750" indent="-285750">
              <a:buFont typeface="Arial" panose="020B0604020202020204" pitchFamily="34" charset="0"/>
              <a:buChar char="•"/>
            </a:pPr>
            <a:r>
              <a:rPr lang="ru-RU" sz="3600" dirty="0">
                <a:latin typeface="Times New Roman" panose="02020603050405020304" pitchFamily="18" charset="0"/>
                <a:cs typeface="Times New Roman" panose="02020603050405020304" pitchFamily="18" charset="0"/>
              </a:rPr>
              <a:t>Существует множество основных международных стандартов встраивания </a:t>
            </a:r>
            <a:r>
              <a:rPr lang="ru-RU" sz="3600" i="1" dirty="0">
                <a:latin typeface="Times New Roman" panose="02020603050405020304" pitchFamily="18" charset="0"/>
                <a:cs typeface="Times New Roman" panose="02020603050405020304" pitchFamily="18" charset="0"/>
              </a:rPr>
              <a:t>PLC</a:t>
            </a:r>
            <a:r>
              <a:rPr lang="ru-RU" sz="3600" dirty="0">
                <a:latin typeface="Times New Roman" panose="02020603050405020304" pitchFamily="18" charset="0"/>
                <a:cs typeface="Times New Roman" panose="02020603050405020304" pitchFamily="18" charset="0"/>
              </a:rPr>
              <a:t>-адаптеров практически во все приборы, используемые в сетях доступа, предусматривающие возможность транспортировку данных между взаимодействующими сегментами.</a:t>
            </a:r>
          </a:p>
        </p:txBody>
      </p:sp>
      <p:sp>
        <p:nvSpPr>
          <p:cNvPr id="7" name="Прямоугольник 6"/>
          <p:cNvSpPr/>
          <p:nvPr/>
        </p:nvSpPr>
        <p:spPr>
          <a:xfrm>
            <a:off x="642881" y="116632"/>
            <a:ext cx="2464649" cy="646331"/>
          </a:xfrm>
          <a:prstGeom prst="rect">
            <a:avLst/>
          </a:prstGeom>
        </p:spPr>
        <p:txBody>
          <a:bodyPr wrap="none">
            <a:spAutoFit/>
          </a:bodyPr>
          <a:lstStyle/>
          <a:p>
            <a:r>
              <a:rPr lang="ru-RU" sz="36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ВЫВОДЫ:</a:t>
            </a:r>
          </a:p>
        </p:txBody>
      </p:sp>
    </p:spTree>
    <p:extLst>
      <p:ext uri="{BB962C8B-B14F-4D97-AF65-F5344CB8AC3E}">
        <p14:creationId xmlns:p14="http://schemas.microsoft.com/office/powerpoint/2010/main" val="1622116180"/>
      </p:ext>
    </p:extLst>
  </p:cSld>
  <p:clrMapOvr>
    <a:masterClrMapping/>
  </p:clrMapOvr>
  <p:transition spd="slow">
    <p:cove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642881" y="225811"/>
            <a:ext cx="11354112" cy="1754326"/>
          </a:xfrm>
          <a:prstGeom prst="rect">
            <a:avLst/>
          </a:prstGeom>
        </p:spPr>
        <p:txBody>
          <a:bodyPr wrap="square">
            <a:spAutoFit/>
          </a:bodyPr>
          <a:lstStyle/>
          <a:p>
            <a:r>
              <a:rPr lang="ru-RU" sz="3600" dirty="0">
                <a:solidFill>
                  <a:srgbClr val="333333"/>
                </a:solidFill>
                <a:latin typeface="Times New Roman" panose="02020603050405020304" pitchFamily="18" charset="0"/>
                <a:cs typeface="Times New Roman" panose="02020603050405020304" pitchFamily="18" charset="0"/>
              </a:rPr>
              <a:t>В современном мире технологическая база сетей абонентского доступа стремительно развивается и изменяет свою функциональную структуру</a:t>
            </a:r>
            <a:endParaRPr lang="ru-RU" sz="3600" dirty="0">
              <a:latin typeface="Times New Roman" panose="02020603050405020304" pitchFamily="18" charset="0"/>
              <a:cs typeface="Times New Roman" panose="02020603050405020304" pitchFamily="18" charset="0"/>
            </a:endParaRPr>
          </a:p>
        </p:txBody>
      </p:sp>
      <p:sp>
        <p:nvSpPr>
          <p:cNvPr id="2" name="Номер слайда 1"/>
          <p:cNvSpPr>
            <a:spLocks noGrp="1"/>
          </p:cNvSpPr>
          <p:nvPr>
            <p:ph type="sldNum" sz="quarter" idx="12"/>
          </p:nvPr>
        </p:nvSpPr>
        <p:spPr/>
        <p:txBody>
          <a:bodyPr/>
          <a:lstStyle/>
          <a:p>
            <a:fld id="{816901EF-79C7-4F03-86F9-49598678C965}" type="slidenum">
              <a:rPr lang="ru-RU" smtClean="0"/>
              <a:pPr/>
              <a:t>3</a:t>
            </a:fld>
            <a:endParaRPr lang="ru-RU"/>
          </a:p>
        </p:txBody>
      </p:sp>
      <p:grpSp>
        <p:nvGrpSpPr>
          <p:cNvPr id="6" name="Группа 5"/>
          <p:cNvGrpSpPr/>
          <p:nvPr/>
        </p:nvGrpSpPr>
        <p:grpSpPr>
          <a:xfrm>
            <a:off x="-36513" y="0"/>
            <a:ext cx="611188" cy="6858000"/>
            <a:chOff x="-36513" y="0"/>
            <a:chExt cx="611188" cy="6858000"/>
          </a:xfrm>
        </p:grpSpPr>
        <p:grpSp>
          <p:nvGrpSpPr>
            <p:cNvPr id="7" name="Группа 14"/>
            <p:cNvGrpSpPr>
              <a:grpSpLocks/>
            </p:cNvGrpSpPr>
            <p:nvPr/>
          </p:nvGrpSpPr>
          <p:grpSpPr bwMode="auto">
            <a:xfrm>
              <a:off x="-36513" y="0"/>
              <a:ext cx="611188" cy="6858000"/>
              <a:chOff x="-36513" y="0"/>
              <a:chExt cx="611188" cy="6858001"/>
            </a:xfrm>
          </p:grpSpPr>
          <p:sp>
            <p:nvSpPr>
              <p:cNvPr id="9" name="Прямоугольник 8"/>
              <p:cNvSpPr/>
              <p:nvPr/>
            </p:nvSpPr>
            <p:spPr>
              <a:xfrm>
                <a:off x="142844" y="1"/>
                <a:ext cx="285752" cy="6858000"/>
              </a:xfrm>
              <a:prstGeom prst="rect">
                <a:avLst/>
              </a:prstGeom>
              <a:solidFill>
                <a:srgbClr val="0000FF"/>
              </a:solidFill>
              <a:ln>
                <a:noFill/>
              </a:ln>
              <a:effectLst>
                <a:innerShdw blurRad="63500" dist="50800">
                  <a:prstClr val="black">
                    <a:alpha val="50000"/>
                  </a:prstClr>
                </a:innerShdw>
              </a:effectLst>
              <a:scene3d>
                <a:camera prst="orthographicFront"/>
                <a:lightRig rig="sof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dirty="0"/>
              </a:p>
            </p:txBody>
          </p:sp>
          <p:sp>
            <p:nvSpPr>
              <p:cNvPr id="10" name="Прямоугольник 9"/>
              <p:cNvSpPr/>
              <p:nvPr/>
            </p:nvSpPr>
            <p:spPr>
              <a:xfrm>
                <a:off x="500034" y="1"/>
                <a:ext cx="71438" cy="6858000"/>
              </a:xfrm>
              <a:prstGeom prst="rect">
                <a:avLst/>
              </a:prstGeom>
              <a:solidFill>
                <a:srgbClr val="0000FF"/>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dirty="0"/>
              </a:p>
            </p:txBody>
          </p:sp>
          <p:sp>
            <p:nvSpPr>
              <p:cNvPr id="11" name="Прямоугольник 10"/>
              <p:cNvSpPr/>
              <p:nvPr/>
            </p:nvSpPr>
            <p:spPr>
              <a:xfrm>
                <a:off x="-32" y="1"/>
                <a:ext cx="71438" cy="6858000"/>
              </a:xfrm>
              <a:prstGeom prst="rect">
                <a:avLst/>
              </a:prstGeom>
              <a:solidFill>
                <a:srgbClr val="0000FF"/>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dirty="0"/>
              </a:p>
            </p:txBody>
          </p:sp>
          <p:sp>
            <p:nvSpPr>
              <p:cNvPr id="12" name="Прямоугольник 11"/>
              <p:cNvSpPr>
                <a:spLocks noChangeArrowheads="1"/>
              </p:cNvSpPr>
              <p:nvPr/>
            </p:nvSpPr>
            <p:spPr bwMode="auto">
              <a:xfrm>
                <a:off x="428625" y="0"/>
                <a:ext cx="71438" cy="6858001"/>
              </a:xfrm>
              <a:prstGeom prst="rect">
                <a:avLst/>
              </a:prstGeom>
              <a:solidFill>
                <a:schemeClr val="bg1"/>
              </a:solidFill>
              <a:ln w="25400" algn="ctr">
                <a:noFill/>
                <a:miter lim="800000"/>
                <a:headEnd/>
                <a:tailEnd/>
              </a:ln>
            </p:spPr>
            <p:txBody>
              <a:bodyPr anchor="ctr"/>
              <a:lstStyle/>
              <a:p>
                <a:pPr algn="ctr" eaLnBrk="1" fontAlgn="auto" hangingPunct="1">
                  <a:spcBef>
                    <a:spcPts val="0"/>
                  </a:spcBef>
                  <a:spcAft>
                    <a:spcPts val="0"/>
                  </a:spcAft>
                  <a:defRPr/>
                </a:pPr>
                <a:endParaRPr lang="ru-RU" dirty="0">
                  <a:solidFill>
                    <a:schemeClr val="lt1"/>
                  </a:solidFill>
                  <a:latin typeface="+mn-lt"/>
                </a:endParaRPr>
              </a:p>
            </p:txBody>
          </p:sp>
          <p:sp>
            <p:nvSpPr>
              <p:cNvPr id="13" name="Прямоугольник 12"/>
              <p:cNvSpPr>
                <a:spLocks noChangeArrowheads="1"/>
              </p:cNvSpPr>
              <p:nvPr/>
            </p:nvSpPr>
            <p:spPr bwMode="auto">
              <a:xfrm>
                <a:off x="71438" y="0"/>
                <a:ext cx="71437" cy="6858001"/>
              </a:xfrm>
              <a:prstGeom prst="rect">
                <a:avLst/>
              </a:prstGeom>
              <a:solidFill>
                <a:schemeClr val="bg1"/>
              </a:solidFill>
              <a:ln w="25400" algn="ctr">
                <a:noFill/>
                <a:miter lim="800000"/>
                <a:headEnd/>
                <a:tailEnd/>
              </a:ln>
            </p:spPr>
            <p:txBody>
              <a:bodyPr anchor="ctr"/>
              <a:lstStyle/>
              <a:p>
                <a:pPr algn="ctr" eaLnBrk="1" fontAlgn="auto" hangingPunct="1">
                  <a:spcBef>
                    <a:spcPts val="0"/>
                  </a:spcBef>
                  <a:spcAft>
                    <a:spcPts val="0"/>
                  </a:spcAft>
                  <a:defRPr/>
                </a:pPr>
                <a:endParaRPr lang="ru-RU" dirty="0">
                  <a:solidFill>
                    <a:schemeClr val="lt1"/>
                  </a:solidFill>
                  <a:latin typeface="+mn-lt"/>
                </a:endParaRPr>
              </a:p>
            </p:txBody>
          </p:sp>
          <p:pic>
            <p:nvPicPr>
              <p:cNvPr id="14" name="Picture 17" descr="DSCN0012 копия"/>
              <p:cNvPicPr>
                <a:picLocks noChangeAspect="1" noChangeArrowheads="1"/>
              </p:cNvPicPr>
              <p:nvPr/>
            </p:nvPicPr>
            <p:blipFill>
              <a:blip r:embed="rId2" cstate="print"/>
              <a:srcRect/>
              <a:stretch>
                <a:fillRect/>
              </a:stretch>
            </p:blipFill>
            <p:spPr bwMode="auto">
              <a:xfrm rot="323041">
                <a:off x="107950" y="6076950"/>
                <a:ext cx="342900" cy="592138"/>
              </a:xfrm>
              <a:prstGeom prst="rect">
                <a:avLst/>
              </a:prstGeom>
              <a:noFill/>
              <a:effectLst/>
              <a:scene3d>
                <a:camera prst="orthographicFront"/>
                <a:lightRig rig="flat" dir="t"/>
              </a:scene3d>
              <a:sp3d prstMaterial="powder"/>
            </p:spPr>
          </p:pic>
          <p:pic>
            <p:nvPicPr>
              <p:cNvPr id="15" name="Picture 18" descr="Логотип копия"/>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513" y="6654800"/>
                <a:ext cx="611188" cy="17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8" name="Рисунок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000" y="116632"/>
              <a:ext cx="432255" cy="608712"/>
            </a:xfrm>
            <a:prstGeom prst="rect">
              <a:avLst/>
            </a:prstGeom>
          </p:spPr>
        </p:pic>
      </p:grpSp>
      <p:grpSp>
        <p:nvGrpSpPr>
          <p:cNvPr id="46" name="Группа 45"/>
          <p:cNvGrpSpPr/>
          <p:nvPr/>
        </p:nvGrpSpPr>
        <p:grpSpPr>
          <a:xfrm>
            <a:off x="858430" y="2111605"/>
            <a:ext cx="11088035" cy="2855548"/>
            <a:chOff x="999066" y="1064104"/>
            <a:chExt cx="10646835" cy="2370441"/>
          </a:xfrm>
        </p:grpSpPr>
        <p:grpSp>
          <p:nvGrpSpPr>
            <p:cNvPr id="18" name="Группа 17"/>
            <p:cNvGrpSpPr/>
            <p:nvPr/>
          </p:nvGrpSpPr>
          <p:grpSpPr>
            <a:xfrm>
              <a:off x="3784600" y="1064104"/>
              <a:ext cx="4792133" cy="508000"/>
              <a:chOff x="3784600" y="1064104"/>
              <a:chExt cx="4792133" cy="508000"/>
            </a:xfrm>
            <a:solidFill>
              <a:schemeClr val="accent6"/>
            </a:solidFill>
          </p:grpSpPr>
          <p:sp>
            <p:nvSpPr>
              <p:cNvPr id="16" name="Прямоугольник 15"/>
              <p:cNvSpPr/>
              <p:nvPr/>
            </p:nvSpPr>
            <p:spPr>
              <a:xfrm>
                <a:off x="3784600" y="1064104"/>
                <a:ext cx="4792133" cy="5080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TextBox 16"/>
              <p:cNvSpPr txBox="1"/>
              <p:nvPr/>
            </p:nvSpPr>
            <p:spPr>
              <a:xfrm>
                <a:off x="4686199" y="1133438"/>
                <a:ext cx="3174232" cy="338554"/>
              </a:xfrm>
              <a:prstGeom prst="rect">
                <a:avLst/>
              </a:prstGeom>
              <a:grpFill/>
              <a:ln>
                <a:noFill/>
              </a:ln>
            </p:spPr>
            <p:txBody>
              <a:bodyPr wrap="square" rtlCol="0">
                <a:spAutoFit/>
              </a:bodyPr>
              <a:lstStyle/>
              <a:p>
                <a:r>
                  <a:rPr lang="ru-RU" sz="1600" b="1" dirty="0">
                    <a:latin typeface="Times New Roman" panose="02020603050405020304" pitchFamily="18" charset="0"/>
                    <a:cs typeface="Times New Roman" panose="02020603050405020304" pitchFamily="18" charset="0"/>
                  </a:rPr>
                  <a:t>Данные изменения связаны с:</a:t>
                </a:r>
              </a:p>
            </p:txBody>
          </p:sp>
        </p:grpSp>
        <p:grpSp>
          <p:nvGrpSpPr>
            <p:cNvPr id="42" name="Группа 41"/>
            <p:cNvGrpSpPr/>
            <p:nvPr/>
          </p:nvGrpSpPr>
          <p:grpSpPr>
            <a:xfrm>
              <a:off x="9017000" y="2112401"/>
              <a:ext cx="2628901" cy="1105669"/>
              <a:chOff x="9017000" y="2112401"/>
              <a:chExt cx="2628901" cy="1105669"/>
            </a:xfrm>
          </p:grpSpPr>
          <p:sp>
            <p:nvSpPr>
              <p:cNvPr id="19" name="Скругленный прямоугольник 18"/>
              <p:cNvSpPr/>
              <p:nvPr/>
            </p:nvSpPr>
            <p:spPr>
              <a:xfrm>
                <a:off x="9017000" y="2112401"/>
                <a:ext cx="2628901" cy="1105669"/>
              </a:xfrm>
              <a:prstGeom prst="round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TextBox 19"/>
              <p:cNvSpPr txBox="1"/>
              <p:nvPr/>
            </p:nvSpPr>
            <p:spPr>
              <a:xfrm>
                <a:off x="9156696" y="2170661"/>
                <a:ext cx="2370667" cy="954107"/>
              </a:xfrm>
              <a:prstGeom prst="rect">
                <a:avLst/>
              </a:prstGeom>
              <a:solidFill>
                <a:schemeClr val="accent6">
                  <a:lumMod val="40000"/>
                  <a:lumOff val="60000"/>
                </a:schemeClr>
              </a:solidFill>
              <a:ln>
                <a:noFill/>
              </a:ln>
            </p:spPr>
            <p:txBody>
              <a:bodyPr wrap="square" rtlCol="0">
                <a:spAutoFit/>
              </a:bodyPr>
              <a:lstStyle/>
              <a:p>
                <a:pPr algn="ctr"/>
                <a:r>
                  <a:rPr lang="ru-RU" sz="1400" dirty="0">
                    <a:latin typeface="Times New Roman" panose="02020603050405020304" pitchFamily="18" charset="0"/>
                    <a:cs typeface="Times New Roman" panose="02020603050405020304" pitchFamily="18" charset="0"/>
                  </a:rPr>
                  <a:t>Увеличением потребления услуг связи для нужд передачи информации различных классов</a:t>
                </a:r>
              </a:p>
            </p:txBody>
          </p:sp>
        </p:grpSp>
        <p:grpSp>
          <p:nvGrpSpPr>
            <p:cNvPr id="26" name="Группа 25"/>
            <p:cNvGrpSpPr/>
            <p:nvPr/>
          </p:nvGrpSpPr>
          <p:grpSpPr>
            <a:xfrm>
              <a:off x="999066" y="2134910"/>
              <a:ext cx="2370667" cy="905933"/>
              <a:chOff x="2616200" y="2311400"/>
              <a:chExt cx="2370667" cy="905933"/>
            </a:xfrm>
            <a:solidFill>
              <a:schemeClr val="accent6">
                <a:lumMod val="40000"/>
                <a:lumOff val="60000"/>
              </a:schemeClr>
            </a:solidFill>
          </p:grpSpPr>
          <p:sp>
            <p:nvSpPr>
              <p:cNvPr id="27" name="Скругленный прямоугольник 26"/>
              <p:cNvSpPr/>
              <p:nvPr/>
            </p:nvSpPr>
            <p:spPr>
              <a:xfrm>
                <a:off x="2616200" y="2311400"/>
                <a:ext cx="2370667" cy="905933"/>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8" name="TextBox 27"/>
              <p:cNvSpPr txBox="1"/>
              <p:nvPr/>
            </p:nvSpPr>
            <p:spPr>
              <a:xfrm>
                <a:off x="2683934" y="2404533"/>
                <a:ext cx="2243666" cy="738664"/>
              </a:xfrm>
              <a:prstGeom prst="rect">
                <a:avLst/>
              </a:prstGeom>
              <a:grpFill/>
              <a:ln>
                <a:noFill/>
              </a:ln>
            </p:spPr>
            <p:txBody>
              <a:bodyPr wrap="square" rtlCol="0">
                <a:spAutoFit/>
              </a:bodyPr>
              <a:lstStyle/>
              <a:p>
                <a:pPr algn="ctr"/>
                <a:r>
                  <a:rPr lang="ru-RU" sz="1400" dirty="0">
                    <a:latin typeface="Times New Roman" panose="02020603050405020304" pitchFamily="18" charset="0"/>
                    <a:cs typeface="Times New Roman" panose="02020603050405020304" pitchFamily="18" charset="0"/>
                  </a:rPr>
                  <a:t>Переходом на беспроводный доступ абонентов к услугам связи</a:t>
                </a:r>
              </a:p>
            </p:txBody>
          </p:sp>
        </p:grpSp>
        <p:grpSp>
          <p:nvGrpSpPr>
            <p:cNvPr id="29" name="Группа 28"/>
            <p:cNvGrpSpPr/>
            <p:nvPr/>
          </p:nvGrpSpPr>
          <p:grpSpPr>
            <a:xfrm>
              <a:off x="5020732" y="2079878"/>
              <a:ext cx="2370667" cy="1354667"/>
              <a:chOff x="2616200" y="2311400"/>
              <a:chExt cx="2370667" cy="1354667"/>
            </a:xfrm>
            <a:solidFill>
              <a:schemeClr val="accent6">
                <a:lumMod val="40000"/>
                <a:lumOff val="60000"/>
              </a:schemeClr>
            </a:solidFill>
          </p:grpSpPr>
          <p:sp>
            <p:nvSpPr>
              <p:cNvPr id="30" name="Скругленный прямоугольник 29"/>
              <p:cNvSpPr/>
              <p:nvPr/>
            </p:nvSpPr>
            <p:spPr>
              <a:xfrm>
                <a:off x="2616200" y="2311400"/>
                <a:ext cx="2370667" cy="135466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1" name="TextBox 30"/>
              <p:cNvSpPr txBox="1"/>
              <p:nvPr/>
            </p:nvSpPr>
            <p:spPr>
              <a:xfrm>
                <a:off x="2683934" y="2404533"/>
                <a:ext cx="2243666" cy="1169551"/>
              </a:xfrm>
              <a:prstGeom prst="rect">
                <a:avLst/>
              </a:prstGeom>
              <a:grpFill/>
              <a:ln>
                <a:noFill/>
              </a:ln>
            </p:spPr>
            <p:txBody>
              <a:bodyPr wrap="square" rtlCol="0">
                <a:spAutoFit/>
              </a:bodyPr>
              <a:lstStyle/>
              <a:p>
                <a:pPr algn="ctr"/>
                <a:r>
                  <a:rPr lang="ru-RU" sz="1400" dirty="0">
                    <a:latin typeface="Times New Roman" panose="02020603050405020304" pitchFamily="18" charset="0"/>
                    <a:cs typeface="Times New Roman" panose="02020603050405020304" pitchFamily="18" charset="0"/>
                  </a:rPr>
                  <a:t>Понижение цены на использование оптоволоконных кабелей и ростом удаленной терминальной нагрузки</a:t>
                </a:r>
              </a:p>
            </p:txBody>
          </p:sp>
        </p:grpSp>
        <p:cxnSp>
          <p:nvCxnSpPr>
            <p:cNvPr id="35" name="Прямая со стрелкой 34"/>
            <p:cNvCxnSpPr/>
            <p:nvPr/>
          </p:nvCxnSpPr>
          <p:spPr>
            <a:xfrm flipH="1">
              <a:off x="2853267" y="1572104"/>
              <a:ext cx="1083733" cy="56280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9" name="Прямая со стрелкой 38"/>
            <p:cNvCxnSpPr/>
            <p:nvPr/>
          </p:nvCxnSpPr>
          <p:spPr>
            <a:xfrm>
              <a:off x="6045200" y="1572104"/>
              <a:ext cx="0" cy="52178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 name="Прямая со стрелкой 40"/>
            <p:cNvCxnSpPr/>
            <p:nvPr/>
          </p:nvCxnSpPr>
          <p:spPr>
            <a:xfrm>
              <a:off x="8449733" y="1572104"/>
              <a:ext cx="1134534" cy="50777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44" name="Прямоугольник 43"/>
          <p:cNvSpPr/>
          <p:nvPr/>
        </p:nvSpPr>
        <p:spPr>
          <a:xfrm>
            <a:off x="699102" y="5068272"/>
            <a:ext cx="11247363" cy="1754326"/>
          </a:xfrm>
          <a:prstGeom prst="rect">
            <a:avLst/>
          </a:prstGeom>
        </p:spPr>
        <p:txBody>
          <a:bodyPr wrap="square">
            <a:spAutoFit/>
          </a:bodyPr>
          <a:lstStyle/>
          <a:p>
            <a:r>
              <a:rPr lang="ru-RU" sz="3600" dirty="0">
                <a:latin typeface="Times New Roman" panose="02020603050405020304" pitchFamily="18" charset="0"/>
                <a:cs typeface="Times New Roman" panose="02020603050405020304" pitchFamily="18" charset="0"/>
              </a:rPr>
              <a:t>Рассматривая термин «сеть доступа» следует дать определение, что это многочисленная совокупность аппаратных и программных средств. </a:t>
            </a:r>
          </a:p>
        </p:txBody>
      </p:sp>
    </p:spTree>
    <p:extLst>
      <p:ext uri="{BB962C8B-B14F-4D97-AF65-F5344CB8AC3E}">
        <p14:creationId xmlns:p14="http://schemas.microsoft.com/office/powerpoint/2010/main" val="187415998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down)">
                                      <p:cBhvr>
                                        <p:cTn id="7" dur="580">
                                          <p:stCondLst>
                                            <p:cond delay="0"/>
                                          </p:stCondLst>
                                        </p:cTn>
                                        <p:tgtEl>
                                          <p:spTgt spid="46"/>
                                        </p:tgtEl>
                                      </p:cBhvr>
                                    </p:animEffect>
                                    <p:anim calcmode="lin" valueType="num">
                                      <p:cBhvr>
                                        <p:cTn id="8" dur="1822" tmFilter="0,0; 0.14,0.36; 0.43,0.73; 0.71,0.91; 1.0,1.0">
                                          <p:stCondLst>
                                            <p:cond delay="0"/>
                                          </p:stCondLst>
                                        </p:cTn>
                                        <p:tgtEl>
                                          <p:spTgt spid="4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6"/>
                                        </p:tgtEl>
                                        <p:attrNameLst>
                                          <p:attrName>ppt_y</p:attrName>
                                        </p:attrNameLst>
                                      </p:cBhvr>
                                      <p:tavLst>
                                        <p:tav tm="0" fmla="#ppt_y-sin(pi*$)/81">
                                          <p:val>
                                            <p:fltVal val="0"/>
                                          </p:val>
                                        </p:tav>
                                        <p:tav tm="100000">
                                          <p:val>
                                            <p:fltVal val="1"/>
                                          </p:val>
                                        </p:tav>
                                      </p:tavLst>
                                    </p:anim>
                                    <p:animScale>
                                      <p:cBhvr>
                                        <p:cTn id="13" dur="26">
                                          <p:stCondLst>
                                            <p:cond delay="650"/>
                                          </p:stCondLst>
                                        </p:cTn>
                                        <p:tgtEl>
                                          <p:spTgt spid="46"/>
                                        </p:tgtEl>
                                      </p:cBhvr>
                                      <p:to x="100000" y="60000"/>
                                    </p:animScale>
                                    <p:animScale>
                                      <p:cBhvr>
                                        <p:cTn id="14" dur="166" decel="50000">
                                          <p:stCondLst>
                                            <p:cond delay="676"/>
                                          </p:stCondLst>
                                        </p:cTn>
                                        <p:tgtEl>
                                          <p:spTgt spid="46"/>
                                        </p:tgtEl>
                                      </p:cBhvr>
                                      <p:to x="100000" y="100000"/>
                                    </p:animScale>
                                    <p:animScale>
                                      <p:cBhvr>
                                        <p:cTn id="15" dur="26">
                                          <p:stCondLst>
                                            <p:cond delay="1312"/>
                                          </p:stCondLst>
                                        </p:cTn>
                                        <p:tgtEl>
                                          <p:spTgt spid="46"/>
                                        </p:tgtEl>
                                      </p:cBhvr>
                                      <p:to x="100000" y="80000"/>
                                    </p:animScale>
                                    <p:animScale>
                                      <p:cBhvr>
                                        <p:cTn id="16" dur="166" decel="50000">
                                          <p:stCondLst>
                                            <p:cond delay="1338"/>
                                          </p:stCondLst>
                                        </p:cTn>
                                        <p:tgtEl>
                                          <p:spTgt spid="46"/>
                                        </p:tgtEl>
                                      </p:cBhvr>
                                      <p:to x="100000" y="100000"/>
                                    </p:animScale>
                                    <p:animScale>
                                      <p:cBhvr>
                                        <p:cTn id="17" dur="26">
                                          <p:stCondLst>
                                            <p:cond delay="1642"/>
                                          </p:stCondLst>
                                        </p:cTn>
                                        <p:tgtEl>
                                          <p:spTgt spid="46"/>
                                        </p:tgtEl>
                                      </p:cBhvr>
                                      <p:to x="100000" y="90000"/>
                                    </p:animScale>
                                    <p:animScale>
                                      <p:cBhvr>
                                        <p:cTn id="18" dur="166" decel="50000">
                                          <p:stCondLst>
                                            <p:cond delay="1668"/>
                                          </p:stCondLst>
                                        </p:cTn>
                                        <p:tgtEl>
                                          <p:spTgt spid="46"/>
                                        </p:tgtEl>
                                      </p:cBhvr>
                                      <p:to x="100000" y="100000"/>
                                    </p:animScale>
                                    <p:animScale>
                                      <p:cBhvr>
                                        <p:cTn id="19" dur="26">
                                          <p:stCondLst>
                                            <p:cond delay="1808"/>
                                          </p:stCondLst>
                                        </p:cTn>
                                        <p:tgtEl>
                                          <p:spTgt spid="46"/>
                                        </p:tgtEl>
                                      </p:cBhvr>
                                      <p:to x="100000" y="95000"/>
                                    </p:animScale>
                                    <p:animScale>
                                      <p:cBhvr>
                                        <p:cTn id="20" dur="166" decel="50000">
                                          <p:stCondLst>
                                            <p:cond delay="1834"/>
                                          </p:stCondLst>
                                        </p:cTn>
                                        <p:tgtEl>
                                          <p:spTgt spid="4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578416" y="155623"/>
            <a:ext cx="11292253" cy="2308324"/>
          </a:xfrm>
          <a:prstGeom prst="rect">
            <a:avLst/>
          </a:prstGeom>
        </p:spPr>
        <p:txBody>
          <a:bodyPr wrap="square">
            <a:spAutoFit/>
          </a:bodyPr>
          <a:lstStyle/>
          <a:p>
            <a:r>
              <a:rPr lang="ru-RU" sz="3600" b="1" dirty="0">
                <a:latin typeface="Times New Roman" panose="02020603050405020304" pitchFamily="18" charset="0"/>
                <a:cs typeface="Times New Roman" panose="02020603050405020304" pitchFamily="18" charset="0"/>
              </a:rPr>
              <a:t>Технологии </a:t>
            </a:r>
            <a:r>
              <a:rPr lang="ru-RU" sz="3600" b="1" i="1" dirty="0">
                <a:latin typeface="Times New Roman" panose="02020603050405020304" pitchFamily="18" charset="0"/>
                <a:cs typeface="Times New Roman" panose="02020603050405020304" pitchFamily="18" charset="0"/>
              </a:rPr>
              <a:t>PLC</a:t>
            </a:r>
            <a:r>
              <a:rPr lang="ru-RU" sz="3600" b="1" dirty="0">
                <a:latin typeface="Times New Roman" panose="02020603050405020304" pitchFamily="18" charset="0"/>
                <a:cs typeface="Times New Roman" panose="02020603050405020304" pitchFamily="18" charset="0"/>
              </a:rPr>
              <a:t> использует </a:t>
            </a:r>
            <a:r>
              <a:rPr lang="ru-RU" sz="3600" dirty="0">
                <a:latin typeface="Times New Roman" panose="02020603050405020304" pitchFamily="18" charset="0"/>
                <a:cs typeface="Times New Roman" panose="02020603050405020304" pitchFamily="18" charset="0"/>
              </a:rPr>
              <a:t>электрические сети для высокоскоростной передачи данных и основана на тех же принципах, что и ADSL, которая применяется для передачи данных в телефонной сети. </a:t>
            </a:r>
          </a:p>
        </p:txBody>
      </p:sp>
      <p:sp>
        <p:nvSpPr>
          <p:cNvPr id="2" name="Номер слайда 1"/>
          <p:cNvSpPr>
            <a:spLocks noGrp="1"/>
          </p:cNvSpPr>
          <p:nvPr>
            <p:ph type="sldNum" sz="quarter" idx="12"/>
          </p:nvPr>
        </p:nvSpPr>
        <p:spPr/>
        <p:txBody>
          <a:bodyPr/>
          <a:lstStyle/>
          <a:p>
            <a:fld id="{816901EF-79C7-4F03-86F9-49598678C965}" type="slidenum">
              <a:rPr lang="ru-RU" smtClean="0"/>
              <a:pPr/>
              <a:t>4</a:t>
            </a:fld>
            <a:endParaRPr lang="ru-RU"/>
          </a:p>
        </p:txBody>
      </p:sp>
      <p:grpSp>
        <p:nvGrpSpPr>
          <p:cNvPr id="7" name="Группа 6"/>
          <p:cNvGrpSpPr/>
          <p:nvPr/>
        </p:nvGrpSpPr>
        <p:grpSpPr>
          <a:xfrm>
            <a:off x="-36513" y="0"/>
            <a:ext cx="611188" cy="6858000"/>
            <a:chOff x="-36513" y="0"/>
            <a:chExt cx="611188" cy="6858000"/>
          </a:xfrm>
        </p:grpSpPr>
        <p:grpSp>
          <p:nvGrpSpPr>
            <p:cNvPr id="8" name="Группа 14"/>
            <p:cNvGrpSpPr>
              <a:grpSpLocks/>
            </p:cNvGrpSpPr>
            <p:nvPr/>
          </p:nvGrpSpPr>
          <p:grpSpPr bwMode="auto">
            <a:xfrm>
              <a:off x="-36513" y="0"/>
              <a:ext cx="611188" cy="6858000"/>
              <a:chOff x="-36513" y="0"/>
              <a:chExt cx="611188" cy="6858001"/>
            </a:xfrm>
          </p:grpSpPr>
          <p:sp>
            <p:nvSpPr>
              <p:cNvPr id="10" name="Прямоугольник 9"/>
              <p:cNvSpPr/>
              <p:nvPr/>
            </p:nvSpPr>
            <p:spPr>
              <a:xfrm>
                <a:off x="142844" y="1"/>
                <a:ext cx="285752" cy="6858000"/>
              </a:xfrm>
              <a:prstGeom prst="rect">
                <a:avLst/>
              </a:prstGeom>
              <a:solidFill>
                <a:srgbClr val="0000FF"/>
              </a:solidFill>
              <a:ln>
                <a:noFill/>
              </a:ln>
              <a:effectLst>
                <a:innerShdw blurRad="63500" dist="50800">
                  <a:prstClr val="black">
                    <a:alpha val="50000"/>
                  </a:prstClr>
                </a:innerShdw>
              </a:effectLst>
              <a:scene3d>
                <a:camera prst="orthographicFront"/>
                <a:lightRig rig="sof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dirty="0"/>
              </a:p>
            </p:txBody>
          </p:sp>
          <p:sp>
            <p:nvSpPr>
              <p:cNvPr id="11" name="Прямоугольник 10"/>
              <p:cNvSpPr/>
              <p:nvPr/>
            </p:nvSpPr>
            <p:spPr>
              <a:xfrm>
                <a:off x="500034" y="1"/>
                <a:ext cx="71438" cy="6858000"/>
              </a:xfrm>
              <a:prstGeom prst="rect">
                <a:avLst/>
              </a:prstGeom>
              <a:solidFill>
                <a:srgbClr val="0000FF"/>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dirty="0"/>
              </a:p>
            </p:txBody>
          </p:sp>
          <p:sp>
            <p:nvSpPr>
              <p:cNvPr id="12" name="Прямоугольник 11"/>
              <p:cNvSpPr/>
              <p:nvPr/>
            </p:nvSpPr>
            <p:spPr>
              <a:xfrm>
                <a:off x="-32" y="1"/>
                <a:ext cx="71438" cy="6858000"/>
              </a:xfrm>
              <a:prstGeom prst="rect">
                <a:avLst/>
              </a:prstGeom>
              <a:solidFill>
                <a:srgbClr val="0000FF"/>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dirty="0"/>
              </a:p>
            </p:txBody>
          </p:sp>
          <p:sp>
            <p:nvSpPr>
              <p:cNvPr id="13" name="Прямоугольник 12"/>
              <p:cNvSpPr>
                <a:spLocks noChangeArrowheads="1"/>
              </p:cNvSpPr>
              <p:nvPr/>
            </p:nvSpPr>
            <p:spPr bwMode="auto">
              <a:xfrm>
                <a:off x="428625" y="0"/>
                <a:ext cx="71438" cy="6858001"/>
              </a:xfrm>
              <a:prstGeom prst="rect">
                <a:avLst/>
              </a:prstGeom>
              <a:solidFill>
                <a:schemeClr val="bg1"/>
              </a:solidFill>
              <a:ln w="25400" algn="ctr">
                <a:noFill/>
                <a:miter lim="800000"/>
                <a:headEnd/>
                <a:tailEnd/>
              </a:ln>
            </p:spPr>
            <p:txBody>
              <a:bodyPr anchor="ctr"/>
              <a:lstStyle/>
              <a:p>
                <a:pPr algn="ctr" eaLnBrk="1" fontAlgn="auto" hangingPunct="1">
                  <a:spcBef>
                    <a:spcPts val="0"/>
                  </a:spcBef>
                  <a:spcAft>
                    <a:spcPts val="0"/>
                  </a:spcAft>
                  <a:defRPr/>
                </a:pPr>
                <a:endParaRPr lang="ru-RU" dirty="0">
                  <a:solidFill>
                    <a:schemeClr val="lt1"/>
                  </a:solidFill>
                  <a:latin typeface="+mn-lt"/>
                </a:endParaRPr>
              </a:p>
            </p:txBody>
          </p:sp>
          <p:sp>
            <p:nvSpPr>
              <p:cNvPr id="14" name="Прямоугольник 13"/>
              <p:cNvSpPr>
                <a:spLocks noChangeArrowheads="1"/>
              </p:cNvSpPr>
              <p:nvPr/>
            </p:nvSpPr>
            <p:spPr bwMode="auto">
              <a:xfrm>
                <a:off x="71438" y="0"/>
                <a:ext cx="71437" cy="6858001"/>
              </a:xfrm>
              <a:prstGeom prst="rect">
                <a:avLst/>
              </a:prstGeom>
              <a:solidFill>
                <a:schemeClr val="bg1"/>
              </a:solidFill>
              <a:ln w="25400" algn="ctr">
                <a:noFill/>
                <a:miter lim="800000"/>
                <a:headEnd/>
                <a:tailEnd/>
              </a:ln>
            </p:spPr>
            <p:txBody>
              <a:bodyPr anchor="ctr"/>
              <a:lstStyle/>
              <a:p>
                <a:pPr algn="ctr" eaLnBrk="1" fontAlgn="auto" hangingPunct="1">
                  <a:spcBef>
                    <a:spcPts val="0"/>
                  </a:spcBef>
                  <a:spcAft>
                    <a:spcPts val="0"/>
                  </a:spcAft>
                  <a:defRPr/>
                </a:pPr>
                <a:endParaRPr lang="ru-RU" dirty="0">
                  <a:solidFill>
                    <a:schemeClr val="lt1"/>
                  </a:solidFill>
                  <a:latin typeface="+mn-lt"/>
                </a:endParaRPr>
              </a:p>
            </p:txBody>
          </p:sp>
          <p:pic>
            <p:nvPicPr>
              <p:cNvPr id="15" name="Picture 17" descr="DSCN0012 копия"/>
              <p:cNvPicPr>
                <a:picLocks noChangeAspect="1" noChangeArrowheads="1"/>
              </p:cNvPicPr>
              <p:nvPr/>
            </p:nvPicPr>
            <p:blipFill>
              <a:blip r:embed="rId2" cstate="print"/>
              <a:srcRect/>
              <a:stretch>
                <a:fillRect/>
              </a:stretch>
            </p:blipFill>
            <p:spPr bwMode="auto">
              <a:xfrm rot="323041">
                <a:off x="107950" y="6076950"/>
                <a:ext cx="342900" cy="592138"/>
              </a:xfrm>
              <a:prstGeom prst="rect">
                <a:avLst/>
              </a:prstGeom>
              <a:noFill/>
              <a:effectLst/>
              <a:scene3d>
                <a:camera prst="orthographicFront"/>
                <a:lightRig rig="flat" dir="t"/>
              </a:scene3d>
              <a:sp3d prstMaterial="powder"/>
            </p:spPr>
          </p:pic>
          <p:pic>
            <p:nvPicPr>
              <p:cNvPr id="16" name="Picture 18" descr="Логотип копия"/>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513" y="6654800"/>
                <a:ext cx="611188" cy="17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9" name="Рисунок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000" y="116632"/>
              <a:ext cx="432255" cy="608712"/>
            </a:xfrm>
            <a:prstGeom prst="rect">
              <a:avLst/>
            </a:prstGeom>
          </p:spPr>
        </p:pic>
      </p:grpSp>
      <p:pic>
        <p:nvPicPr>
          <p:cNvPr id="8194" name="Picture 2" descr="https://studfile.net/html/2706/1004/html_uQBPmEvOAw.dHR4/img-B2mjD4.png"/>
          <p:cNvPicPr>
            <a:picLocks noChangeAspect="1" noChangeArrowheads="1"/>
          </p:cNvPicPr>
          <p:nvPr/>
        </p:nvPicPr>
        <p:blipFill>
          <a:blip r:embed="rId5" cstate="print"/>
          <a:srcRect l="1563" t="2571" r="3230" b="18949"/>
          <a:stretch>
            <a:fillRect/>
          </a:stretch>
        </p:blipFill>
        <p:spPr bwMode="auto">
          <a:xfrm>
            <a:off x="663271" y="3100771"/>
            <a:ext cx="5561271" cy="3438144"/>
          </a:xfrm>
          <a:prstGeom prst="rect">
            <a:avLst/>
          </a:prstGeom>
          <a:noFill/>
        </p:spPr>
      </p:pic>
      <p:sp>
        <p:nvSpPr>
          <p:cNvPr id="17" name="Прямоугольник 16"/>
          <p:cNvSpPr/>
          <p:nvPr/>
        </p:nvSpPr>
        <p:spPr>
          <a:xfrm>
            <a:off x="714346" y="6436716"/>
            <a:ext cx="5386519" cy="307777"/>
          </a:xfrm>
          <a:prstGeom prst="rect">
            <a:avLst/>
          </a:prstGeom>
        </p:spPr>
        <p:txBody>
          <a:bodyPr wrap="square">
            <a:spAutoFit/>
          </a:bodyPr>
          <a:lstStyle/>
          <a:p>
            <a:r>
              <a:rPr lang="ru-RU" sz="1400" dirty="0">
                <a:latin typeface="Times New Roman" panose="02020603050405020304" pitchFamily="18" charset="0"/>
                <a:cs typeface="Times New Roman" panose="02020603050405020304" pitchFamily="18" charset="0"/>
              </a:rPr>
              <a:t>Рис. 1.  Электрическая сеть для высокоскоростной передачи данных</a:t>
            </a:r>
          </a:p>
        </p:txBody>
      </p:sp>
      <p:pic>
        <p:nvPicPr>
          <p:cNvPr id="8196" name="Picture 4" descr="http://computerologia.ru/wp-content/uploads/2016/07/var2_img.jpg"/>
          <p:cNvPicPr>
            <a:picLocks noChangeAspect="1" noChangeArrowheads="1"/>
          </p:cNvPicPr>
          <p:nvPr/>
        </p:nvPicPr>
        <p:blipFill>
          <a:blip r:embed="rId6" cstate="print"/>
          <a:srcRect/>
          <a:stretch>
            <a:fillRect/>
          </a:stretch>
        </p:blipFill>
        <p:spPr bwMode="auto">
          <a:xfrm>
            <a:off x="6627790" y="2569214"/>
            <a:ext cx="5430722" cy="3787139"/>
          </a:xfrm>
          <a:prstGeom prst="rect">
            <a:avLst/>
          </a:prstGeom>
          <a:noFill/>
        </p:spPr>
      </p:pic>
      <p:sp>
        <p:nvSpPr>
          <p:cNvPr id="19" name="Прямоугольник 18"/>
          <p:cNvSpPr/>
          <p:nvPr/>
        </p:nvSpPr>
        <p:spPr>
          <a:xfrm>
            <a:off x="6292791" y="6356353"/>
            <a:ext cx="5386519" cy="523220"/>
          </a:xfrm>
          <a:prstGeom prst="rect">
            <a:avLst/>
          </a:prstGeom>
        </p:spPr>
        <p:txBody>
          <a:bodyPr wrap="square">
            <a:spAutoFit/>
          </a:bodyPr>
          <a:lstStyle/>
          <a:p>
            <a:pPr algn="ctr"/>
            <a:r>
              <a:rPr lang="ru-RU" sz="1400" dirty="0">
                <a:latin typeface="Times New Roman" panose="02020603050405020304" pitchFamily="18" charset="0"/>
                <a:cs typeface="Times New Roman" panose="02020603050405020304" pitchFamily="18" charset="0"/>
              </a:rPr>
              <a:t>Рис. 2.  Обобщенная структура сети для высокоскоростной передачи данных</a:t>
            </a:r>
          </a:p>
        </p:txBody>
      </p:sp>
    </p:spTree>
    <p:extLst>
      <p:ext uri="{BB962C8B-B14F-4D97-AF65-F5344CB8AC3E}">
        <p14:creationId xmlns:p14="http://schemas.microsoft.com/office/powerpoint/2010/main" val="101233429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fade">
                                      <p:cBhvr>
                                        <p:cTn id="7" dur="2000"/>
                                        <p:tgtEl>
                                          <p:spTgt spid="8194"/>
                                        </p:tgtEl>
                                      </p:cBhvr>
                                    </p:animEffect>
                                    <p:anim calcmode="lin" valueType="num">
                                      <p:cBhvr>
                                        <p:cTn id="8" dur="2000" fill="hold"/>
                                        <p:tgtEl>
                                          <p:spTgt spid="8194"/>
                                        </p:tgtEl>
                                        <p:attrNameLst>
                                          <p:attrName>ppt_w</p:attrName>
                                        </p:attrNameLst>
                                      </p:cBhvr>
                                      <p:tavLst>
                                        <p:tav tm="0" fmla="#ppt_w*sin(2.5*pi*$)">
                                          <p:val>
                                            <p:fltVal val="0"/>
                                          </p:val>
                                        </p:tav>
                                        <p:tav tm="100000">
                                          <p:val>
                                            <p:fltVal val="1"/>
                                          </p:val>
                                        </p:tav>
                                      </p:tavLst>
                                    </p:anim>
                                    <p:anim calcmode="lin" valueType="num">
                                      <p:cBhvr>
                                        <p:cTn id="9" dur="2000" fill="hold"/>
                                        <p:tgtEl>
                                          <p:spTgt spid="8194"/>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8196"/>
                                        </p:tgtEl>
                                        <p:attrNameLst>
                                          <p:attrName>style.visibility</p:attrName>
                                        </p:attrNameLst>
                                      </p:cBhvr>
                                      <p:to>
                                        <p:strVal val="visible"/>
                                      </p:to>
                                    </p:set>
                                    <p:animEffect transition="in" filter="wipe(down)">
                                      <p:cBhvr>
                                        <p:cTn id="14" dur="580">
                                          <p:stCondLst>
                                            <p:cond delay="0"/>
                                          </p:stCondLst>
                                        </p:cTn>
                                        <p:tgtEl>
                                          <p:spTgt spid="8196"/>
                                        </p:tgtEl>
                                      </p:cBhvr>
                                    </p:animEffect>
                                    <p:anim calcmode="lin" valueType="num">
                                      <p:cBhvr>
                                        <p:cTn id="15" dur="1822" tmFilter="0,0; 0.14,0.36; 0.43,0.73; 0.71,0.91; 1.0,1.0">
                                          <p:stCondLst>
                                            <p:cond delay="0"/>
                                          </p:stCondLst>
                                        </p:cTn>
                                        <p:tgtEl>
                                          <p:spTgt spid="8196"/>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8196"/>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8196"/>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8196"/>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8196"/>
                                        </p:tgtEl>
                                        <p:attrNameLst>
                                          <p:attrName>ppt_y</p:attrName>
                                        </p:attrNameLst>
                                      </p:cBhvr>
                                      <p:tavLst>
                                        <p:tav tm="0" fmla="#ppt_y-sin(pi*$)/81">
                                          <p:val>
                                            <p:fltVal val="0"/>
                                          </p:val>
                                        </p:tav>
                                        <p:tav tm="100000">
                                          <p:val>
                                            <p:fltVal val="1"/>
                                          </p:val>
                                        </p:tav>
                                      </p:tavLst>
                                    </p:anim>
                                    <p:animScale>
                                      <p:cBhvr>
                                        <p:cTn id="20" dur="26">
                                          <p:stCondLst>
                                            <p:cond delay="650"/>
                                          </p:stCondLst>
                                        </p:cTn>
                                        <p:tgtEl>
                                          <p:spTgt spid="8196"/>
                                        </p:tgtEl>
                                      </p:cBhvr>
                                      <p:to x="100000" y="60000"/>
                                    </p:animScale>
                                    <p:animScale>
                                      <p:cBhvr>
                                        <p:cTn id="21" dur="166" decel="50000">
                                          <p:stCondLst>
                                            <p:cond delay="676"/>
                                          </p:stCondLst>
                                        </p:cTn>
                                        <p:tgtEl>
                                          <p:spTgt spid="8196"/>
                                        </p:tgtEl>
                                      </p:cBhvr>
                                      <p:to x="100000" y="100000"/>
                                    </p:animScale>
                                    <p:animScale>
                                      <p:cBhvr>
                                        <p:cTn id="22" dur="26">
                                          <p:stCondLst>
                                            <p:cond delay="1312"/>
                                          </p:stCondLst>
                                        </p:cTn>
                                        <p:tgtEl>
                                          <p:spTgt spid="8196"/>
                                        </p:tgtEl>
                                      </p:cBhvr>
                                      <p:to x="100000" y="80000"/>
                                    </p:animScale>
                                    <p:animScale>
                                      <p:cBhvr>
                                        <p:cTn id="23" dur="166" decel="50000">
                                          <p:stCondLst>
                                            <p:cond delay="1338"/>
                                          </p:stCondLst>
                                        </p:cTn>
                                        <p:tgtEl>
                                          <p:spTgt spid="8196"/>
                                        </p:tgtEl>
                                      </p:cBhvr>
                                      <p:to x="100000" y="100000"/>
                                    </p:animScale>
                                    <p:animScale>
                                      <p:cBhvr>
                                        <p:cTn id="24" dur="26">
                                          <p:stCondLst>
                                            <p:cond delay="1642"/>
                                          </p:stCondLst>
                                        </p:cTn>
                                        <p:tgtEl>
                                          <p:spTgt spid="8196"/>
                                        </p:tgtEl>
                                      </p:cBhvr>
                                      <p:to x="100000" y="90000"/>
                                    </p:animScale>
                                    <p:animScale>
                                      <p:cBhvr>
                                        <p:cTn id="25" dur="166" decel="50000">
                                          <p:stCondLst>
                                            <p:cond delay="1668"/>
                                          </p:stCondLst>
                                        </p:cTn>
                                        <p:tgtEl>
                                          <p:spTgt spid="8196"/>
                                        </p:tgtEl>
                                      </p:cBhvr>
                                      <p:to x="100000" y="100000"/>
                                    </p:animScale>
                                    <p:animScale>
                                      <p:cBhvr>
                                        <p:cTn id="26" dur="26">
                                          <p:stCondLst>
                                            <p:cond delay="1808"/>
                                          </p:stCondLst>
                                        </p:cTn>
                                        <p:tgtEl>
                                          <p:spTgt spid="8196"/>
                                        </p:tgtEl>
                                      </p:cBhvr>
                                      <p:to x="100000" y="95000"/>
                                    </p:animScale>
                                    <p:animScale>
                                      <p:cBhvr>
                                        <p:cTn id="27" dur="166" decel="50000">
                                          <p:stCondLst>
                                            <p:cond delay="1834"/>
                                          </p:stCondLst>
                                        </p:cTn>
                                        <p:tgtEl>
                                          <p:spTgt spid="819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816901EF-79C7-4F03-86F9-49598678C965}" type="slidenum">
              <a:rPr lang="ru-RU" smtClean="0"/>
              <a:pPr/>
              <a:t>5</a:t>
            </a:fld>
            <a:endParaRPr lang="ru-RU" dirty="0"/>
          </a:p>
        </p:txBody>
      </p:sp>
      <p:grpSp>
        <p:nvGrpSpPr>
          <p:cNvPr id="11" name="Группа 10"/>
          <p:cNvGrpSpPr/>
          <p:nvPr/>
        </p:nvGrpSpPr>
        <p:grpSpPr>
          <a:xfrm>
            <a:off x="-36513" y="0"/>
            <a:ext cx="611188" cy="6858000"/>
            <a:chOff x="-36513" y="0"/>
            <a:chExt cx="611188" cy="6858000"/>
          </a:xfrm>
        </p:grpSpPr>
        <p:grpSp>
          <p:nvGrpSpPr>
            <p:cNvPr id="12" name="Группа 14"/>
            <p:cNvGrpSpPr>
              <a:grpSpLocks/>
            </p:cNvGrpSpPr>
            <p:nvPr/>
          </p:nvGrpSpPr>
          <p:grpSpPr bwMode="auto">
            <a:xfrm>
              <a:off x="-36513" y="0"/>
              <a:ext cx="611188" cy="6858000"/>
              <a:chOff x="-36513" y="0"/>
              <a:chExt cx="611188" cy="6858001"/>
            </a:xfrm>
          </p:grpSpPr>
          <p:sp>
            <p:nvSpPr>
              <p:cNvPr id="14" name="Прямоугольник 13"/>
              <p:cNvSpPr/>
              <p:nvPr/>
            </p:nvSpPr>
            <p:spPr>
              <a:xfrm>
                <a:off x="142844" y="1"/>
                <a:ext cx="285752" cy="6858000"/>
              </a:xfrm>
              <a:prstGeom prst="rect">
                <a:avLst/>
              </a:prstGeom>
              <a:solidFill>
                <a:srgbClr val="0000FF"/>
              </a:solidFill>
              <a:ln>
                <a:noFill/>
              </a:ln>
              <a:effectLst>
                <a:innerShdw blurRad="63500" dist="50800">
                  <a:prstClr val="black">
                    <a:alpha val="50000"/>
                  </a:prstClr>
                </a:innerShdw>
              </a:effectLst>
              <a:scene3d>
                <a:camera prst="orthographicFront"/>
                <a:lightRig rig="sof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dirty="0"/>
              </a:p>
            </p:txBody>
          </p:sp>
          <p:sp>
            <p:nvSpPr>
              <p:cNvPr id="15" name="Прямоугольник 14"/>
              <p:cNvSpPr/>
              <p:nvPr/>
            </p:nvSpPr>
            <p:spPr>
              <a:xfrm>
                <a:off x="500034" y="1"/>
                <a:ext cx="71438" cy="6858000"/>
              </a:xfrm>
              <a:prstGeom prst="rect">
                <a:avLst/>
              </a:prstGeom>
              <a:solidFill>
                <a:srgbClr val="0000FF"/>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dirty="0"/>
              </a:p>
            </p:txBody>
          </p:sp>
          <p:sp>
            <p:nvSpPr>
              <p:cNvPr id="16" name="Прямоугольник 15"/>
              <p:cNvSpPr/>
              <p:nvPr/>
            </p:nvSpPr>
            <p:spPr>
              <a:xfrm>
                <a:off x="-32" y="1"/>
                <a:ext cx="71438" cy="6858000"/>
              </a:xfrm>
              <a:prstGeom prst="rect">
                <a:avLst/>
              </a:prstGeom>
              <a:solidFill>
                <a:srgbClr val="0000FF"/>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dirty="0"/>
              </a:p>
            </p:txBody>
          </p:sp>
          <p:sp>
            <p:nvSpPr>
              <p:cNvPr id="17" name="Прямоугольник 16"/>
              <p:cNvSpPr>
                <a:spLocks noChangeArrowheads="1"/>
              </p:cNvSpPr>
              <p:nvPr/>
            </p:nvSpPr>
            <p:spPr bwMode="auto">
              <a:xfrm>
                <a:off x="428625" y="0"/>
                <a:ext cx="71438" cy="6858001"/>
              </a:xfrm>
              <a:prstGeom prst="rect">
                <a:avLst/>
              </a:prstGeom>
              <a:solidFill>
                <a:schemeClr val="bg1"/>
              </a:solidFill>
              <a:ln w="25400" algn="ctr">
                <a:noFill/>
                <a:miter lim="800000"/>
                <a:headEnd/>
                <a:tailEnd/>
              </a:ln>
            </p:spPr>
            <p:txBody>
              <a:bodyPr anchor="ctr"/>
              <a:lstStyle/>
              <a:p>
                <a:pPr algn="ctr" eaLnBrk="1" fontAlgn="auto" hangingPunct="1">
                  <a:spcBef>
                    <a:spcPts val="0"/>
                  </a:spcBef>
                  <a:spcAft>
                    <a:spcPts val="0"/>
                  </a:spcAft>
                  <a:defRPr/>
                </a:pPr>
                <a:endParaRPr lang="ru-RU" dirty="0">
                  <a:solidFill>
                    <a:schemeClr val="lt1"/>
                  </a:solidFill>
                  <a:latin typeface="+mn-lt"/>
                </a:endParaRPr>
              </a:p>
            </p:txBody>
          </p:sp>
          <p:sp>
            <p:nvSpPr>
              <p:cNvPr id="18" name="Прямоугольник 17"/>
              <p:cNvSpPr>
                <a:spLocks noChangeArrowheads="1"/>
              </p:cNvSpPr>
              <p:nvPr/>
            </p:nvSpPr>
            <p:spPr bwMode="auto">
              <a:xfrm>
                <a:off x="71438" y="0"/>
                <a:ext cx="71437" cy="6858001"/>
              </a:xfrm>
              <a:prstGeom prst="rect">
                <a:avLst/>
              </a:prstGeom>
              <a:solidFill>
                <a:schemeClr val="bg1"/>
              </a:solidFill>
              <a:ln w="25400" algn="ctr">
                <a:noFill/>
                <a:miter lim="800000"/>
                <a:headEnd/>
                <a:tailEnd/>
              </a:ln>
            </p:spPr>
            <p:txBody>
              <a:bodyPr anchor="ctr"/>
              <a:lstStyle/>
              <a:p>
                <a:pPr algn="ctr" eaLnBrk="1" fontAlgn="auto" hangingPunct="1">
                  <a:spcBef>
                    <a:spcPts val="0"/>
                  </a:spcBef>
                  <a:spcAft>
                    <a:spcPts val="0"/>
                  </a:spcAft>
                  <a:defRPr/>
                </a:pPr>
                <a:endParaRPr lang="ru-RU" dirty="0">
                  <a:solidFill>
                    <a:schemeClr val="lt1"/>
                  </a:solidFill>
                  <a:latin typeface="+mn-lt"/>
                </a:endParaRPr>
              </a:p>
            </p:txBody>
          </p:sp>
          <p:pic>
            <p:nvPicPr>
              <p:cNvPr id="19" name="Picture 17" descr="DSCN0012 копия"/>
              <p:cNvPicPr>
                <a:picLocks noChangeAspect="1" noChangeArrowheads="1"/>
              </p:cNvPicPr>
              <p:nvPr/>
            </p:nvPicPr>
            <p:blipFill>
              <a:blip r:embed="rId2" cstate="print"/>
              <a:srcRect/>
              <a:stretch>
                <a:fillRect/>
              </a:stretch>
            </p:blipFill>
            <p:spPr bwMode="auto">
              <a:xfrm rot="323041">
                <a:off x="107950" y="6076950"/>
                <a:ext cx="342900" cy="592138"/>
              </a:xfrm>
              <a:prstGeom prst="rect">
                <a:avLst/>
              </a:prstGeom>
              <a:noFill/>
              <a:effectLst/>
              <a:scene3d>
                <a:camera prst="orthographicFront"/>
                <a:lightRig rig="flat" dir="t"/>
              </a:scene3d>
              <a:sp3d prstMaterial="powder"/>
            </p:spPr>
          </p:pic>
          <p:pic>
            <p:nvPicPr>
              <p:cNvPr id="20" name="Picture 18" descr="Логотип копия"/>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513" y="6654800"/>
                <a:ext cx="611188" cy="17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3" name="Рисунок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000" y="116632"/>
              <a:ext cx="432255" cy="608712"/>
            </a:xfrm>
            <a:prstGeom prst="rect">
              <a:avLst/>
            </a:prstGeom>
          </p:spPr>
        </p:pic>
      </p:grpSp>
      <p:sp>
        <p:nvSpPr>
          <p:cNvPr id="3" name="Прямоугольник 2"/>
          <p:cNvSpPr/>
          <p:nvPr/>
        </p:nvSpPr>
        <p:spPr>
          <a:xfrm>
            <a:off x="574675" y="116632"/>
            <a:ext cx="11934694" cy="2308324"/>
          </a:xfrm>
          <a:prstGeom prst="rect">
            <a:avLst/>
          </a:prstGeom>
        </p:spPr>
        <p:txBody>
          <a:bodyPr wrap="square">
            <a:spAutoFit/>
          </a:bodyPr>
          <a:lstStyle/>
          <a:p>
            <a:r>
              <a:rPr lang="ru-RU" sz="3600" b="1" dirty="0">
                <a:latin typeface="Times New Roman" panose="02020603050405020304" pitchFamily="18" charset="0"/>
                <a:cs typeface="Times New Roman" panose="02020603050405020304" pitchFamily="18" charset="0"/>
              </a:rPr>
              <a:t>Сеть доступа (</a:t>
            </a:r>
            <a:r>
              <a:rPr lang="ru-RU" sz="3600" b="1" i="1" dirty="0">
                <a:latin typeface="Times New Roman" panose="02020603050405020304" pitchFamily="18" charset="0"/>
                <a:cs typeface="Times New Roman" panose="02020603050405020304" pitchFamily="18" charset="0"/>
              </a:rPr>
              <a:t>AN - </a:t>
            </a:r>
            <a:r>
              <a:rPr lang="ru-RU" sz="3600" b="1" i="1" dirty="0" err="1">
                <a:latin typeface="Times New Roman" panose="02020603050405020304" pitchFamily="18" charset="0"/>
                <a:cs typeface="Times New Roman" panose="02020603050405020304" pitchFamily="18" charset="0"/>
              </a:rPr>
              <a:t>Access</a:t>
            </a:r>
            <a:r>
              <a:rPr lang="ru-RU" sz="3600" b="1" i="1" dirty="0">
                <a:latin typeface="Times New Roman" panose="02020603050405020304" pitchFamily="18" charset="0"/>
                <a:cs typeface="Times New Roman" panose="02020603050405020304" pitchFamily="18" charset="0"/>
              </a:rPr>
              <a:t> </a:t>
            </a:r>
            <a:r>
              <a:rPr lang="ru-RU" sz="3600" b="1" i="1" dirty="0" err="1">
                <a:latin typeface="Times New Roman" panose="02020603050405020304" pitchFamily="18" charset="0"/>
                <a:cs typeface="Times New Roman" panose="02020603050405020304" pitchFamily="18" charset="0"/>
              </a:rPr>
              <a:t>Network</a:t>
            </a:r>
            <a:r>
              <a:rPr lang="ru-RU" sz="3600" b="1" dirty="0">
                <a:latin typeface="Times New Roman" panose="02020603050405020304" pitchFamily="18" charset="0"/>
                <a:cs typeface="Times New Roman" panose="02020603050405020304" pitchFamily="18" charset="0"/>
              </a:rPr>
              <a:t>)</a:t>
            </a:r>
            <a:r>
              <a:rPr lang="ru-RU" sz="3600" dirty="0">
                <a:latin typeface="Times New Roman" panose="02020603050405020304" pitchFamily="18" charset="0"/>
                <a:cs typeface="Times New Roman" panose="02020603050405020304" pitchFamily="18" charset="0"/>
              </a:rPr>
              <a:t>– совокупность абонентских линий и станций местной сети обеспечивающая доступ абонентских терминалов (оконечных устройств) к транспортной сети.</a:t>
            </a:r>
          </a:p>
        </p:txBody>
      </p:sp>
      <p:sp>
        <p:nvSpPr>
          <p:cNvPr id="4" name="AutoShape 2" descr="https://www.ok-t.ru/studopediaru/baza4/2367315365271.files/image080.gif"/>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027" name="Picture 3"/>
          <p:cNvPicPr>
            <a:picLocks noChangeAspect="1" noChangeArrowheads="1"/>
          </p:cNvPicPr>
          <p:nvPr/>
        </p:nvPicPr>
        <p:blipFill rotWithShape="1">
          <a:blip r:embed="rId5">
            <a:extLst>
              <a:ext uri="{BEBA8EAE-BF5A-486C-A8C5-ECC9F3942E4B}">
                <a14:imgProps xmlns:a14="http://schemas.microsoft.com/office/drawing/2010/main">
                  <a14:imgLayer r:embed="rId6">
                    <a14:imgEffect>
                      <a14:sharpenSoften amount="50000"/>
                    </a14:imgEffect>
                    <a14:imgEffect>
                      <a14:saturation sat="400000"/>
                    </a14:imgEffect>
                  </a14:imgLayer>
                </a14:imgProps>
              </a:ext>
              <a:ext uri="{28A0092B-C50C-407E-A947-70E740481C1C}">
                <a14:useLocalDpi xmlns:a14="http://schemas.microsoft.com/office/drawing/2010/main" val="0"/>
              </a:ext>
            </a:extLst>
          </a:blip>
          <a:srcRect l="970" t="14867" r="40162" b="12665"/>
          <a:stretch/>
        </p:blipFill>
        <p:spPr bwMode="auto">
          <a:xfrm>
            <a:off x="761433" y="2490405"/>
            <a:ext cx="5846757" cy="40485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Прямоугольник 4"/>
          <p:cNvSpPr/>
          <p:nvPr/>
        </p:nvSpPr>
        <p:spPr>
          <a:xfrm>
            <a:off x="2201208" y="6413701"/>
            <a:ext cx="3290453" cy="307777"/>
          </a:xfrm>
          <a:prstGeom prst="rect">
            <a:avLst/>
          </a:prstGeom>
        </p:spPr>
        <p:txBody>
          <a:bodyPr wrap="none">
            <a:spAutoFit/>
          </a:bodyPr>
          <a:lstStyle/>
          <a:p>
            <a:r>
              <a:rPr lang="ru-RU" sz="1400" dirty="0">
                <a:latin typeface="Times New Roman" panose="02020603050405020304" pitchFamily="18" charset="0"/>
                <a:cs typeface="Times New Roman" panose="02020603050405020304" pitchFamily="18" charset="0"/>
              </a:rPr>
              <a:t>Рис. 3. – Базовая структура сети доступа</a:t>
            </a:r>
          </a:p>
        </p:txBody>
      </p:sp>
      <p:pic>
        <p:nvPicPr>
          <p:cNvPr id="6146" name="Picture 2" descr="https://hsto.org/getpro/habr/post_images/76c/836/ff6/76c836ff6e824c5e1ad1922c110b1b46.gif"/>
          <p:cNvPicPr>
            <a:picLocks noChangeAspect="1" noChangeArrowheads="1" noCrop="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661042" y="2741561"/>
            <a:ext cx="5530958" cy="33206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728123"/>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wheel(1)">
                                      <p:cBhvr>
                                        <p:cTn id="7" dur="20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816901EF-79C7-4F03-86F9-49598678C965}" type="slidenum">
              <a:rPr lang="ru-RU" smtClean="0"/>
              <a:pPr/>
              <a:t>6</a:t>
            </a:fld>
            <a:endParaRPr lang="ru-RU" dirty="0"/>
          </a:p>
        </p:txBody>
      </p:sp>
      <p:grpSp>
        <p:nvGrpSpPr>
          <p:cNvPr id="11" name="Группа 10"/>
          <p:cNvGrpSpPr/>
          <p:nvPr/>
        </p:nvGrpSpPr>
        <p:grpSpPr>
          <a:xfrm>
            <a:off x="-36513" y="0"/>
            <a:ext cx="611188" cy="6858000"/>
            <a:chOff x="-36513" y="0"/>
            <a:chExt cx="611188" cy="6858000"/>
          </a:xfrm>
        </p:grpSpPr>
        <p:grpSp>
          <p:nvGrpSpPr>
            <p:cNvPr id="12" name="Группа 14"/>
            <p:cNvGrpSpPr>
              <a:grpSpLocks/>
            </p:cNvGrpSpPr>
            <p:nvPr/>
          </p:nvGrpSpPr>
          <p:grpSpPr bwMode="auto">
            <a:xfrm>
              <a:off x="-36513" y="0"/>
              <a:ext cx="611188" cy="6858000"/>
              <a:chOff x="-36513" y="0"/>
              <a:chExt cx="611188" cy="6858001"/>
            </a:xfrm>
          </p:grpSpPr>
          <p:sp>
            <p:nvSpPr>
              <p:cNvPr id="14" name="Прямоугольник 13"/>
              <p:cNvSpPr/>
              <p:nvPr/>
            </p:nvSpPr>
            <p:spPr>
              <a:xfrm>
                <a:off x="142844" y="1"/>
                <a:ext cx="285752" cy="6858000"/>
              </a:xfrm>
              <a:prstGeom prst="rect">
                <a:avLst/>
              </a:prstGeom>
              <a:solidFill>
                <a:srgbClr val="0000FF"/>
              </a:solidFill>
              <a:ln>
                <a:noFill/>
              </a:ln>
              <a:effectLst>
                <a:innerShdw blurRad="63500" dist="50800">
                  <a:prstClr val="black">
                    <a:alpha val="50000"/>
                  </a:prstClr>
                </a:innerShdw>
              </a:effectLst>
              <a:scene3d>
                <a:camera prst="orthographicFront"/>
                <a:lightRig rig="sof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dirty="0"/>
              </a:p>
            </p:txBody>
          </p:sp>
          <p:sp>
            <p:nvSpPr>
              <p:cNvPr id="15" name="Прямоугольник 14"/>
              <p:cNvSpPr/>
              <p:nvPr/>
            </p:nvSpPr>
            <p:spPr>
              <a:xfrm>
                <a:off x="500034" y="1"/>
                <a:ext cx="71438" cy="6858000"/>
              </a:xfrm>
              <a:prstGeom prst="rect">
                <a:avLst/>
              </a:prstGeom>
              <a:solidFill>
                <a:srgbClr val="0000FF"/>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dirty="0"/>
              </a:p>
            </p:txBody>
          </p:sp>
          <p:sp>
            <p:nvSpPr>
              <p:cNvPr id="16" name="Прямоугольник 15"/>
              <p:cNvSpPr/>
              <p:nvPr/>
            </p:nvSpPr>
            <p:spPr>
              <a:xfrm>
                <a:off x="-32" y="1"/>
                <a:ext cx="71438" cy="6858000"/>
              </a:xfrm>
              <a:prstGeom prst="rect">
                <a:avLst/>
              </a:prstGeom>
              <a:solidFill>
                <a:srgbClr val="0000FF"/>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dirty="0"/>
              </a:p>
            </p:txBody>
          </p:sp>
          <p:sp>
            <p:nvSpPr>
              <p:cNvPr id="17" name="Прямоугольник 16"/>
              <p:cNvSpPr>
                <a:spLocks noChangeArrowheads="1"/>
              </p:cNvSpPr>
              <p:nvPr/>
            </p:nvSpPr>
            <p:spPr bwMode="auto">
              <a:xfrm>
                <a:off x="428625" y="0"/>
                <a:ext cx="71438" cy="6858001"/>
              </a:xfrm>
              <a:prstGeom prst="rect">
                <a:avLst/>
              </a:prstGeom>
              <a:solidFill>
                <a:schemeClr val="bg1"/>
              </a:solidFill>
              <a:ln w="25400" algn="ctr">
                <a:noFill/>
                <a:miter lim="800000"/>
                <a:headEnd/>
                <a:tailEnd/>
              </a:ln>
            </p:spPr>
            <p:txBody>
              <a:bodyPr anchor="ctr"/>
              <a:lstStyle/>
              <a:p>
                <a:pPr algn="ctr" eaLnBrk="1" fontAlgn="auto" hangingPunct="1">
                  <a:spcBef>
                    <a:spcPts val="0"/>
                  </a:spcBef>
                  <a:spcAft>
                    <a:spcPts val="0"/>
                  </a:spcAft>
                  <a:defRPr/>
                </a:pPr>
                <a:endParaRPr lang="ru-RU" dirty="0">
                  <a:solidFill>
                    <a:schemeClr val="lt1"/>
                  </a:solidFill>
                  <a:latin typeface="+mn-lt"/>
                </a:endParaRPr>
              </a:p>
            </p:txBody>
          </p:sp>
          <p:sp>
            <p:nvSpPr>
              <p:cNvPr id="18" name="Прямоугольник 17"/>
              <p:cNvSpPr>
                <a:spLocks noChangeArrowheads="1"/>
              </p:cNvSpPr>
              <p:nvPr/>
            </p:nvSpPr>
            <p:spPr bwMode="auto">
              <a:xfrm>
                <a:off x="71438" y="0"/>
                <a:ext cx="71437" cy="6858001"/>
              </a:xfrm>
              <a:prstGeom prst="rect">
                <a:avLst/>
              </a:prstGeom>
              <a:solidFill>
                <a:schemeClr val="bg1"/>
              </a:solidFill>
              <a:ln w="25400" algn="ctr">
                <a:noFill/>
                <a:miter lim="800000"/>
                <a:headEnd/>
                <a:tailEnd/>
              </a:ln>
            </p:spPr>
            <p:txBody>
              <a:bodyPr anchor="ctr"/>
              <a:lstStyle/>
              <a:p>
                <a:pPr algn="ctr" eaLnBrk="1" fontAlgn="auto" hangingPunct="1">
                  <a:spcBef>
                    <a:spcPts val="0"/>
                  </a:spcBef>
                  <a:spcAft>
                    <a:spcPts val="0"/>
                  </a:spcAft>
                  <a:defRPr/>
                </a:pPr>
                <a:endParaRPr lang="ru-RU" dirty="0">
                  <a:solidFill>
                    <a:schemeClr val="lt1"/>
                  </a:solidFill>
                  <a:latin typeface="+mn-lt"/>
                </a:endParaRPr>
              </a:p>
            </p:txBody>
          </p:sp>
          <p:pic>
            <p:nvPicPr>
              <p:cNvPr id="19" name="Picture 17" descr="DSCN0012 копия"/>
              <p:cNvPicPr>
                <a:picLocks noChangeAspect="1" noChangeArrowheads="1"/>
              </p:cNvPicPr>
              <p:nvPr/>
            </p:nvPicPr>
            <p:blipFill>
              <a:blip r:embed="rId2" cstate="print"/>
              <a:srcRect/>
              <a:stretch>
                <a:fillRect/>
              </a:stretch>
            </p:blipFill>
            <p:spPr bwMode="auto">
              <a:xfrm rot="323041">
                <a:off x="107950" y="6076950"/>
                <a:ext cx="342900" cy="592138"/>
              </a:xfrm>
              <a:prstGeom prst="rect">
                <a:avLst/>
              </a:prstGeom>
              <a:noFill/>
              <a:effectLst/>
              <a:scene3d>
                <a:camera prst="orthographicFront"/>
                <a:lightRig rig="flat" dir="t"/>
              </a:scene3d>
              <a:sp3d prstMaterial="powder"/>
            </p:spPr>
          </p:pic>
          <p:pic>
            <p:nvPicPr>
              <p:cNvPr id="20" name="Picture 18" descr="Логотип копия"/>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513" y="6654800"/>
                <a:ext cx="611188" cy="17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3" name="Рисунок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000" y="116632"/>
              <a:ext cx="432255" cy="608712"/>
            </a:xfrm>
            <a:prstGeom prst="rect">
              <a:avLst/>
            </a:prstGeom>
          </p:spPr>
        </p:pic>
      </p:grpSp>
      <p:sp>
        <p:nvSpPr>
          <p:cNvPr id="4" name="AutoShape 2" descr="https://www.ok-t.ru/studopediaru/baza4/2367315365271.files/image080.gif"/>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 name="Прямоугольник 6"/>
          <p:cNvSpPr/>
          <p:nvPr/>
        </p:nvSpPr>
        <p:spPr>
          <a:xfrm>
            <a:off x="642881" y="116632"/>
            <a:ext cx="11434100" cy="6740307"/>
          </a:xfrm>
          <a:prstGeom prst="rect">
            <a:avLst/>
          </a:prstGeom>
        </p:spPr>
        <p:txBody>
          <a:bodyPr wrap="square">
            <a:spAutoFit/>
          </a:bodyPr>
          <a:lstStyle/>
          <a:p>
            <a:pPr algn="ctr"/>
            <a:r>
              <a:rPr lang="ru-RU" sz="3600" b="1" dirty="0">
                <a:latin typeface="Times New Roman" panose="02020603050405020304" pitchFamily="18" charset="0"/>
                <a:cs typeface="Times New Roman" panose="02020603050405020304" pitchFamily="18" charset="0"/>
              </a:rPr>
              <a:t>Составные части:</a:t>
            </a:r>
          </a:p>
          <a:p>
            <a:pPr marL="285750" indent="-285750">
              <a:buFont typeface="Arial" panose="020B0604020202020204" pitchFamily="34" charset="0"/>
              <a:buChar char="•"/>
            </a:pPr>
            <a:r>
              <a:rPr lang="ru-RU" sz="3600" dirty="0">
                <a:latin typeface="Times New Roman" panose="02020603050405020304" pitchFamily="18" charset="0"/>
                <a:cs typeface="Times New Roman" panose="02020603050405020304" pitchFamily="18" charset="0"/>
              </a:rPr>
              <a:t>Устройства ТЕ (оконечные устройства) </a:t>
            </a:r>
          </a:p>
          <a:p>
            <a:pPr marL="285750" indent="-285750">
              <a:buFont typeface="Arial" panose="020B0604020202020204" pitchFamily="34" charset="0"/>
              <a:buChar char="•"/>
            </a:pPr>
            <a:r>
              <a:rPr lang="ru-RU" sz="3600" dirty="0">
                <a:latin typeface="Times New Roman" panose="02020603050405020304" pitchFamily="18" charset="0"/>
                <a:cs typeface="Times New Roman" panose="02020603050405020304" pitchFamily="18" charset="0"/>
              </a:rPr>
              <a:t>Сетевые окончания NT (</a:t>
            </a:r>
            <a:r>
              <a:rPr lang="ru-RU" sz="3600" dirty="0" err="1">
                <a:latin typeface="Times New Roman" panose="02020603050405020304" pitchFamily="18" charset="0"/>
                <a:cs typeface="Times New Roman" panose="02020603050405020304" pitchFamily="18" charset="0"/>
              </a:rPr>
              <a:t>Network</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Termination</a:t>
            </a:r>
            <a:r>
              <a:rPr lang="ru-RU" sz="3600" dirty="0">
                <a:latin typeface="Times New Roman" panose="02020603050405020304" pitchFamily="18" charset="0"/>
                <a:cs typeface="Times New Roman" panose="02020603050405020304" pitchFamily="18" charset="0"/>
              </a:rPr>
              <a:t>)</a:t>
            </a:r>
          </a:p>
          <a:p>
            <a:pPr marL="285750" indent="-285750">
              <a:buFont typeface="Arial" panose="020B0604020202020204" pitchFamily="34" charset="0"/>
              <a:buChar char="•"/>
            </a:pPr>
            <a:r>
              <a:rPr lang="ru-RU" sz="3600" dirty="0">
                <a:latin typeface="Times New Roman" panose="02020603050405020304" pitchFamily="18" charset="0"/>
                <a:cs typeface="Times New Roman" panose="02020603050405020304" pitchFamily="18" charset="0"/>
              </a:rPr>
              <a:t>Телефонные аппараты (ТА) различных классов (с дисковыми и кнопочными номеронабирателями, ТА с дополнительными возможностями, многофункциональные ТА)</a:t>
            </a:r>
          </a:p>
          <a:p>
            <a:pPr marL="285750" indent="-285750">
              <a:buFont typeface="Arial" panose="020B0604020202020204" pitchFamily="34" charset="0"/>
              <a:buChar char="•"/>
            </a:pPr>
            <a:r>
              <a:rPr lang="ru-RU" sz="3600" dirty="0">
                <a:latin typeface="Times New Roman" panose="02020603050405020304" pitchFamily="18" charset="0"/>
                <a:cs typeface="Times New Roman" panose="02020603050405020304" pitchFamily="18" charset="0"/>
              </a:rPr>
              <a:t>Узел предоставления услуг SN (</a:t>
            </a:r>
            <a:r>
              <a:rPr lang="ru-RU" sz="3600" dirty="0" err="1">
                <a:latin typeface="Times New Roman" panose="02020603050405020304" pitchFamily="18" charset="0"/>
                <a:cs typeface="Times New Roman" panose="02020603050405020304" pitchFamily="18" charset="0"/>
              </a:rPr>
              <a:t>Services</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Node</a:t>
            </a:r>
            <a:r>
              <a:rPr lang="ru-RU" sz="3600" dirty="0">
                <a:latin typeface="Times New Roman" panose="02020603050405020304" pitchFamily="18" charset="0"/>
                <a:cs typeface="Times New Roman" panose="02020603050405020304" pitchFamily="18" charset="0"/>
              </a:rPr>
              <a:t>)</a:t>
            </a:r>
          </a:p>
          <a:p>
            <a:pPr marL="285750" indent="-285750">
              <a:buFont typeface="Arial" panose="020B0604020202020204" pitchFamily="34" charset="0"/>
              <a:buChar char="•"/>
            </a:pPr>
            <a:r>
              <a:rPr lang="ru-RU" sz="3600" dirty="0">
                <a:latin typeface="Times New Roman" panose="02020603050405020304" pitchFamily="18" charset="0"/>
                <a:cs typeface="Times New Roman" panose="02020603050405020304" pitchFamily="18" charset="0"/>
              </a:rPr>
              <a:t>Системы управления </a:t>
            </a:r>
            <a:r>
              <a:rPr lang="en-US" sz="3600" dirty="0">
                <a:latin typeface="Times New Roman" panose="02020603050405020304" pitchFamily="18" charset="0"/>
                <a:cs typeface="Times New Roman" panose="02020603050405020304" pitchFamily="18" charset="0"/>
              </a:rPr>
              <a:t>TMN (Telecommunication Management Network)</a:t>
            </a:r>
            <a:endParaRPr lang="ru-RU" sz="36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ru-RU" sz="3600" dirty="0">
                <a:latin typeface="Times New Roman" panose="02020603050405020304" pitchFamily="18" charset="0"/>
                <a:cs typeface="Times New Roman" panose="02020603050405020304" pitchFamily="18" charset="0"/>
              </a:rPr>
              <a:t>Выносное устройство NU (</a:t>
            </a:r>
            <a:r>
              <a:rPr lang="ru-RU" sz="3600" dirty="0" err="1">
                <a:latin typeface="Times New Roman" panose="02020603050405020304" pitchFamily="18" charset="0"/>
                <a:cs typeface="Times New Roman" panose="02020603050405020304" pitchFamily="18" charset="0"/>
              </a:rPr>
              <a:t>Network</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Unit</a:t>
            </a:r>
            <a:r>
              <a:rPr lang="ru-RU" sz="3600" dirty="0">
                <a:latin typeface="Times New Roman" panose="02020603050405020304" pitchFamily="18" charset="0"/>
                <a:cs typeface="Times New Roman" panose="02020603050405020304" pitchFamily="18" charset="0"/>
              </a:rPr>
              <a:t>)</a:t>
            </a:r>
          </a:p>
          <a:p>
            <a:pPr marL="285750" indent="-285750">
              <a:buFont typeface="Arial" panose="020B0604020202020204" pitchFamily="34" charset="0"/>
              <a:buChar char="•"/>
            </a:pPr>
            <a:r>
              <a:rPr lang="ru-RU" sz="3600" dirty="0">
                <a:latin typeface="Times New Roman" panose="02020603050405020304" pitchFamily="18" charset="0"/>
                <a:cs typeface="Times New Roman" panose="02020603050405020304" pitchFamily="18" charset="0"/>
              </a:rPr>
              <a:t>Центральный узел распределения сообщений</a:t>
            </a:r>
          </a:p>
        </p:txBody>
      </p:sp>
    </p:spTree>
    <p:extLst>
      <p:ext uri="{BB962C8B-B14F-4D97-AF65-F5344CB8AC3E}">
        <p14:creationId xmlns:p14="http://schemas.microsoft.com/office/powerpoint/2010/main" val="2889092752"/>
      </p:ext>
    </p:extLst>
  </p:cSld>
  <p:clrMapOvr>
    <a:masterClrMapping/>
  </p:clrMapOvr>
  <p:transition spd="slow">
    <p:cove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816901EF-79C7-4F03-86F9-49598678C965}" type="slidenum">
              <a:rPr lang="ru-RU" smtClean="0"/>
              <a:pPr/>
              <a:t>7</a:t>
            </a:fld>
            <a:endParaRPr lang="ru-RU"/>
          </a:p>
        </p:txBody>
      </p:sp>
      <p:grpSp>
        <p:nvGrpSpPr>
          <p:cNvPr id="2" name="Группа 5"/>
          <p:cNvGrpSpPr/>
          <p:nvPr/>
        </p:nvGrpSpPr>
        <p:grpSpPr>
          <a:xfrm>
            <a:off x="-36513" y="0"/>
            <a:ext cx="611188" cy="6858000"/>
            <a:chOff x="-36513" y="0"/>
            <a:chExt cx="611188" cy="6858000"/>
          </a:xfrm>
        </p:grpSpPr>
        <p:grpSp>
          <p:nvGrpSpPr>
            <p:cNvPr id="3" name="Группа 14"/>
            <p:cNvGrpSpPr>
              <a:grpSpLocks/>
            </p:cNvGrpSpPr>
            <p:nvPr/>
          </p:nvGrpSpPr>
          <p:grpSpPr bwMode="auto">
            <a:xfrm>
              <a:off x="-36513" y="0"/>
              <a:ext cx="611188" cy="6858000"/>
              <a:chOff x="-36513" y="0"/>
              <a:chExt cx="611188" cy="6858001"/>
            </a:xfrm>
          </p:grpSpPr>
          <p:sp>
            <p:nvSpPr>
              <p:cNvPr id="9" name="Прямоугольник 8"/>
              <p:cNvSpPr/>
              <p:nvPr/>
            </p:nvSpPr>
            <p:spPr>
              <a:xfrm>
                <a:off x="142844" y="1"/>
                <a:ext cx="285752" cy="6858000"/>
              </a:xfrm>
              <a:prstGeom prst="rect">
                <a:avLst/>
              </a:prstGeom>
              <a:solidFill>
                <a:srgbClr val="0000FF"/>
              </a:solidFill>
              <a:ln>
                <a:noFill/>
              </a:ln>
              <a:effectLst>
                <a:innerShdw blurRad="63500" dist="50800">
                  <a:prstClr val="black">
                    <a:alpha val="50000"/>
                  </a:prstClr>
                </a:innerShdw>
              </a:effectLst>
              <a:scene3d>
                <a:camera prst="orthographicFront"/>
                <a:lightRig rig="sof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dirty="0"/>
              </a:p>
            </p:txBody>
          </p:sp>
          <p:sp>
            <p:nvSpPr>
              <p:cNvPr id="10" name="Прямоугольник 9"/>
              <p:cNvSpPr/>
              <p:nvPr/>
            </p:nvSpPr>
            <p:spPr>
              <a:xfrm>
                <a:off x="500034" y="1"/>
                <a:ext cx="71438" cy="6858000"/>
              </a:xfrm>
              <a:prstGeom prst="rect">
                <a:avLst/>
              </a:prstGeom>
              <a:solidFill>
                <a:srgbClr val="0000FF"/>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dirty="0"/>
              </a:p>
            </p:txBody>
          </p:sp>
          <p:sp>
            <p:nvSpPr>
              <p:cNvPr id="11" name="Прямоугольник 10"/>
              <p:cNvSpPr/>
              <p:nvPr/>
            </p:nvSpPr>
            <p:spPr>
              <a:xfrm>
                <a:off x="-32" y="1"/>
                <a:ext cx="71438" cy="6858000"/>
              </a:xfrm>
              <a:prstGeom prst="rect">
                <a:avLst/>
              </a:prstGeom>
              <a:solidFill>
                <a:srgbClr val="0000FF"/>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dirty="0"/>
              </a:p>
            </p:txBody>
          </p:sp>
          <p:sp>
            <p:nvSpPr>
              <p:cNvPr id="12" name="Прямоугольник 11"/>
              <p:cNvSpPr>
                <a:spLocks noChangeArrowheads="1"/>
              </p:cNvSpPr>
              <p:nvPr/>
            </p:nvSpPr>
            <p:spPr bwMode="auto">
              <a:xfrm>
                <a:off x="428625" y="0"/>
                <a:ext cx="71438" cy="6858001"/>
              </a:xfrm>
              <a:prstGeom prst="rect">
                <a:avLst/>
              </a:prstGeom>
              <a:solidFill>
                <a:schemeClr val="bg1"/>
              </a:solidFill>
              <a:ln w="25400" algn="ctr">
                <a:noFill/>
                <a:miter lim="800000"/>
                <a:headEnd/>
                <a:tailEnd/>
              </a:ln>
            </p:spPr>
            <p:txBody>
              <a:bodyPr anchor="ctr"/>
              <a:lstStyle/>
              <a:p>
                <a:pPr algn="ctr" eaLnBrk="1" fontAlgn="auto" hangingPunct="1">
                  <a:spcBef>
                    <a:spcPts val="0"/>
                  </a:spcBef>
                  <a:spcAft>
                    <a:spcPts val="0"/>
                  </a:spcAft>
                  <a:defRPr/>
                </a:pPr>
                <a:endParaRPr lang="ru-RU" dirty="0">
                  <a:solidFill>
                    <a:schemeClr val="lt1"/>
                  </a:solidFill>
                  <a:latin typeface="+mn-lt"/>
                </a:endParaRPr>
              </a:p>
            </p:txBody>
          </p:sp>
          <p:sp>
            <p:nvSpPr>
              <p:cNvPr id="13" name="Прямоугольник 12"/>
              <p:cNvSpPr>
                <a:spLocks noChangeArrowheads="1"/>
              </p:cNvSpPr>
              <p:nvPr/>
            </p:nvSpPr>
            <p:spPr bwMode="auto">
              <a:xfrm>
                <a:off x="71438" y="0"/>
                <a:ext cx="71437" cy="6858001"/>
              </a:xfrm>
              <a:prstGeom prst="rect">
                <a:avLst/>
              </a:prstGeom>
              <a:solidFill>
                <a:schemeClr val="bg1"/>
              </a:solidFill>
              <a:ln w="25400" algn="ctr">
                <a:noFill/>
                <a:miter lim="800000"/>
                <a:headEnd/>
                <a:tailEnd/>
              </a:ln>
            </p:spPr>
            <p:txBody>
              <a:bodyPr anchor="ctr"/>
              <a:lstStyle/>
              <a:p>
                <a:pPr algn="ctr" eaLnBrk="1" fontAlgn="auto" hangingPunct="1">
                  <a:spcBef>
                    <a:spcPts val="0"/>
                  </a:spcBef>
                  <a:spcAft>
                    <a:spcPts val="0"/>
                  </a:spcAft>
                  <a:defRPr/>
                </a:pPr>
                <a:endParaRPr lang="ru-RU" dirty="0">
                  <a:solidFill>
                    <a:schemeClr val="lt1"/>
                  </a:solidFill>
                  <a:latin typeface="+mn-lt"/>
                </a:endParaRPr>
              </a:p>
            </p:txBody>
          </p:sp>
          <p:pic>
            <p:nvPicPr>
              <p:cNvPr id="14" name="Picture 17" descr="DSCN0012 копия"/>
              <p:cNvPicPr>
                <a:picLocks noChangeAspect="1" noChangeArrowheads="1"/>
              </p:cNvPicPr>
              <p:nvPr/>
            </p:nvPicPr>
            <p:blipFill>
              <a:blip r:embed="rId2" cstate="print"/>
              <a:srcRect/>
              <a:stretch>
                <a:fillRect/>
              </a:stretch>
            </p:blipFill>
            <p:spPr bwMode="auto">
              <a:xfrm rot="323041">
                <a:off x="107950" y="6076950"/>
                <a:ext cx="342900" cy="592138"/>
              </a:xfrm>
              <a:prstGeom prst="rect">
                <a:avLst/>
              </a:prstGeom>
              <a:noFill/>
              <a:effectLst/>
              <a:scene3d>
                <a:camera prst="orthographicFront"/>
                <a:lightRig rig="flat" dir="t"/>
              </a:scene3d>
              <a:sp3d prstMaterial="powder"/>
            </p:spPr>
          </p:pic>
          <p:pic>
            <p:nvPicPr>
              <p:cNvPr id="15" name="Picture 18" descr="Логотип копия"/>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513" y="6654800"/>
                <a:ext cx="611188" cy="17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8" name="Рисунок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000" y="116632"/>
              <a:ext cx="432255" cy="608712"/>
            </a:xfrm>
            <a:prstGeom prst="rect">
              <a:avLst/>
            </a:prstGeom>
          </p:spPr>
        </p:pic>
      </p:grpSp>
      <p:sp>
        <p:nvSpPr>
          <p:cNvPr id="6" name="Прямоугольник 5"/>
          <p:cNvSpPr/>
          <p:nvPr/>
        </p:nvSpPr>
        <p:spPr>
          <a:xfrm>
            <a:off x="574675" y="166569"/>
            <a:ext cx="11541125" cy="2862322"/>
          </a:xfrm>
          <a:prstGeom prst="rect">
            <a:avLst/>
          </a:prstGeom>
        </p:spPr>
        <p:txBody>
          <a:bodyPr wrap="square">
            <a:spAutoFit/>
          </a:bodyPr>
          <a:lstStyle/>
          <a:p>
            <a:r>
              <a:rPr lang="ru-RU" sz="3600" dirty="0">
                <a:latin typeface="Times New Roman" panose="02020603050405020304" pitchFamily="18" charset="0"/>
                <a:cs typeface="Times New Roman" panose="02020603050405020304" pitchFamily="18" charset="0"/>
              </a:rPr>
              <a:t>Для проведения оценки правильности функционирования технологий </a:t>
            </a:r>
            <a:r>
              <a:rPr lang="en-US" sz="3600" i="1" dirty="0">
                <a:latin typeface="Times New Roman" panose="02020603050405020304" pitchFamily="18" charset="0"/>
                <a:cs typeface="Times New Roman" panose="02020603050405020304" pitchFamily="18" charset="0"/>
              </a:rPr>
              <a:t>PLC</a:t>
            </a:r>
            <a:r>
              <a:rPr lang="ru-RU" sz="3600" dirty="0">
                <a:latin typeface="Times New Roman" panose="02020603050405020304" pitchFamily="18" charset="0"/>
                <a:cs typeface="Times New Roman" panose="02020603050405020304" pitchFamily="18" charset="0"/>
              </a:rPr>
              <a:t> следует учитывать </a:t>
            </a:r>
            <a:r>
              <a:rPr lang="ru-RU" sz="3600" b="1" dirty="0">
                <a:latin typeface="Times New Roman" panose="02020603050405020304" pitchFamily="18" charset="0"/>
                <a:cs typeface="Times New Roman" panose="02020603050405020304" pitchFamily="18" charset="0"/>
              </a:rPr>
              <a:t>ряд важных критериев</a:t>
            </a:r>
            <a:r>
              <a:rPr lang="ru-RU" sz="3600" dirty="0">
                <a:latin typeface="Times New Roman" panose="02020603050405020304" pitchFamily="18" charset="0"/>
                <a:cs typeface="Times New Roman" panose="02020603050405020304" pitchFamily="18" charset="0"/>
              </a:rPr>
              <a:t>: пригодность, качество материала проводника, энергетический потенциал оборудования, пропускная способность.</a:t>
            </a:r>
          </a:p>
        </p:txBody>
      </p:sp>
      <p:grpSp>
        <p:nvGrpSpPr>
          <p:cNvPr id="5" name="Группа 4"/>
          <p:cNvGrpSpPr/>
          <p:nvPr/>
        </p:nvGrpSpPr>
        <p:grpSpPr>
          <a:xfrm>
            <a:off x="763624" y="3275995"/>
            <a:ext cx="11199052" cy="3097023"/>
            <a:chOff x="806688" y="2053498"/>
            <a:chExt cx="11199052" cy="3097023"/>
          </a:xfrm>
        </p:grpSpPr>
        <p:grpSp>
          <p:nvGrpSpPr>
            <p:cNvPr id="44" name="Группа 43"/>
            <p:cNvGrpSpPr/>
            <p:nvPr/>
          </p:nvGrpSpPr>
          <p:grpSpPr>
            <a:xfrm>
              <a:off x="806688" y="2104063"/>
              <a:ext cx="2443126" cy="3009580"/>
              <a:chOff x="806688" y="2104063"/>
              <a:chExt cx="2443126" cy="3009580"/>
            </a:xfrm>
          </p:grpSpPr>
          <p:sp>
            <p:nvSpPr>
              <p:cNvPr id="19" name="Скругленный прямоугольник 18"/>
              <p:cNvSpPr/>
              <p:nvPr/>
            </p:nvSpPr>
            <p:spPr>
              <a:xfrm>
                <a:off x="806688" y="2104063"/>
                <a:ext cx="2443126" cy="3009580"/>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ru-RU"/>
              </a:p>
            </p:txBody>
          </p:sp>
          <p:sp>
            <p:nvSpPr>
              <p:cNvPr id="20" name="TextBox 19"/>
              <p:cNvSpPr txBox="1"/>
              <p:nvPr/>
            </p:nvSpPr>
            <p:spPr>
              <a:xfrm>
                <a:off x="879033" y="2419124"/>
                <a:ext cx="2295969" cy="2308324"/>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ru-RU" sz="1600" dirty="0">
                    <a:latin typeface="Times New Roman" panose="02020603050405020304" pitchFamily="18" charset="0"/>
                    <a:cs typeface="Times New Roman" panose="02020603050405020304" pitchFamily="18" charset="0"/>
                  </a:rPr>
                  <a:t>Критерий пригодности – критерий, устанавливающий соответствие исследуемой системы заданным требованиям (как правило, в руководящих документах).</a:t>
                </a:r>
              </a:p>
            </p:txBody>
          </p:sp>
        </p:grpSp>
        <p:grpSp>
          <p:nvGrpSpPr>
            <p:cNvPr id="47" name="Группа 46"/>
            <p:cNvGrpSpPr/>
            <p:nvPr/>
          </p:nvGrpSpPr>
          <p:grpSpPr>
            <a:xfrm>
              <a:off x="9398009" y="2078710"/>
              <a:ext cx="2607731" cy="3071811"/>
              <a:chOff x="9398009" y="2078710"/>
              <a:chExt cx="2607731" cy="3071811"/>
            </a:xfrm>
          </p:grpSpPr>
          <p:sp>
            <p:nvSpPr>
              <p:cNvPr id="24" name="Скругленный прямоугольник 23"/>
              <p:cNvSpPr/>
              <p:nvPr/>
            </p:nvSpPr>
            <p:spPr>
              <a:xfrm>
                <a:off x="9398009" y="2078710"/>
                <a:ext cx="2607731" cy="3071811"/>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ru-RU" sz="1600"/>
              </a:p>
            </p:txBody>
          </p:sp>
          <p:sp>
            <p:nvSpPr>
              <p:cNvPr id="25" name="TextBox 24"/>
              <p:cNvSpPr txBox="1"/>
              <p:nvPr/>
            </p:nvSpPr>
            <p:spPr>
              <a:xfrm>
                <a:off x="9497209" y="2447156"/>
                <a:ext cx="2406928" cy="2308324"/>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ru-RU" sz="1600" dirty="0">
                    <a:latin typeface="Times New Roman" panose="02020603050405020304" pitchFamily="18" charset="0"/>
                    <a:cs typeface="Times New Roman" panose="02020603050405020304" pitchFamily="18" charset="0"/>
                  </a:rPr>
                  <a:t>Качество материала проводника – критерий, включающий в себя диэлектрическую прочность для изоляции и физико-механические показатели до и после старения для изоляции и оболочки.</a:t>
                </a:r>
              </a:p>
            </p:txBody>
          </p:sp>
        </p:grpSp>
        <p:grpSp>
          <p:nvGrpSpPr>
            <p:cNvPr id="46" name="Группа 45"/>
            <p:cNvGrpSpPr/>
            <p:nvPr/>
          </p:nvGrpSpPr>
          <p:grpSpPr>
            <a:xfrm>
              <a:off x="6422169" y="2053498"/>
              <a:ext cx="2722063" cy="3071811"/>
              <a:chOff x="6422169" y="2053498"/>
              <a:chExt cx="2722063" cy="3071811"/>
            </a:xfrm>
          </p:grpSpPr>
          <p:sp>
            <p:nvSpPr>
              <p:cNvPr id="27" name="Скругленный прямоугольник 26"/>
              <p:cNvSpPr/>
              <p:nvPr/>
            </p:nvSpPr>
            <p:spPr>
              <a:xfrm>
                <a:off x="6422169" y="2053498"/>
                <a:ext cx="2722063" cy="3071811"/>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ru-RU" sz="1600"/>
              </a:p>
            </p:txBody>
          </p:sp>
          <p:sp>
            <p:nvSpPr>
              <p:cNvPr id="28" name="TextBox 27"/>
              <p:cNvSpPr txBox="1"/>
              <p:nvPr/>
            </p:nvSpPr>
            <p:spPr>
              <a:xfrm>
                <a:off x="6505442" y="2447345"/>
                <a:ext cx="2579294" cy="2308324"/>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ru-RU" sz="1600" dirty="0">
                    <a:latin typeface="Times New Roman" panose="02020603050405020304" pitchFamily="18" charset="0"/>
                    <a:cs typeface="Times New Roman" panose="02020603050405020304" pitchFamily="18" charset="0"/>
                  </a:rPr>
                  <a:t>Энергетический потенциал оборудования – критерий, устанавливающий разность между уровнем оптического сигнала на выходе передающего и чувствительностью приемного оптических модулей.</a:t>
                </a:r>
              </a:p>
            </p:txBody>
          </p:sp>
        </p:grpSp>
        <p:grpSp>
          <p:nvGrpSpPr>
            <p:cNvPr id="45" name="Группа 44"/>
            <p:cNvGrpSpPr/>
            <p:nvPr/>
          </p:nvGrpSpPr>
          <p:grpSpPr>
            <a:xfrm>
              <a:off x="3547533" y="2087669"/>
              <a:ext cx="2632604" cy="3025974"/>
              <a:chOff x="3547533" y="2087669"/>
              <a:chExt cx="2632604" cy="3025974"/>
            </a:xfrm>
          </p:grpSpPr>
          <p:sp>
            <p:nvSpPr>
              <p:cNvPr id="31" name="Скругленный прямоугольник 30"/>
              <p:cNvSpPr/>
              <p:nvPr/>
            </p:nvSpPr>
            <p:spPr>
              <a:xfrm>
                <a:off x="3547533" y="2087669"/>
                <a:ext cx="2632604" cy="3025974"/>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ru-RU"/>
              </a:p>
            </p:txBody>
          </p:sp>
          <p:sp>
            <p:nvSpPr>
              <p:cNvPr id="32" name="TextBox 31"/>
              <p:cNvSpPr txBox="1"/>
              <p:nvPr/>
            </p:nvSpPr>
            <p:spPr>
              <a:xfrm>
                <a:off x="3636788" y="2349645"/>
                <a:ext cx="2475613" cy="2554545"/>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ru-RU" sz="1600" dirty="0">
                    <a:latin typeface="Times New Roman" panose="02020603050405020304" pitchFamily="18" charset="0"/>
                    <a:cs typeface="Times New Roman" panose="02020603050405020304" pitchFamily="18" charset="0"/>
                  </a:rPr>
                  <a:t>Пропускная способность — метрическая характеристика, показывающая соотношение предельного количества проходящих единиц (информации, предметов, объёма) в единицу времени через канал, систему, узел. </a:t>
                </a:r>
              </a:p>
            </p:txBody>
          </p:sp>
        </p:grpSp>
      </p:gr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816901EF-79C7-4F03-86F9-49598678C965}" type="slidenum">
              <a:rPr lang="ru-RU" smtClean="0"/>
              <a:pPr/>
              <a:t>8</a:t>
            </a:fld>
            <a:endParaRPr lang="ru-RU"/>
          </a:p>
        </p:txBody>
      </p:sp>
      <p:grpSp>
        <p:nvGrpSpPr>
          <p:cNvPr id="2" name="Группа 5"/>
          <p:cNvGrpSpPr/>
          <p:nvPr/>
        </p:nvGrpSpPr>
        <p:grpSpPr>
          <a:xfrm>
            <a:off x="-36513" y="0"/>
            <a:ext cx="611188" cy="6858000"/>
            <a:chOff x="-36513" y="0"/>
            <a:chExt cx="611188" cy="6858000"/>
          </a:xfrm>
        </p:grpSpPr>
        <p:grpSp>
          <p:nvGrpSpPr>
            <p:cNvPr id="3" name="Группа 14"/>
            <p:cNvGrpSpPr>
              <a:grpSpLocks/>
            </p:cNvGrpSpPr>
            <p:nvPr/>
          </p:nvGrpSpPr>
          <p:grpSpPr bwMode="auto">
            <a:xfrm>
              <a:off x="-36513" y="0"/>
              <a:ext cx="611188" cy="6858000"/>
              <a:chOff x="-36513" y="0"/>
              <a:chExt cx="611188" cy="6858001"/>
            </a:xfrm>
          </p:grpSpPr>
          <p:sp>
            <p:nvSpPr>
              <p:cNvPr id="9" name="Прямоугольник 8"/>
              <p:cNvSpPr/>
              <p:nvPr/>
            </p:nvSpPr>
            <p:spPr>
              <a:xfrm>
                <a:off x="142844" y="1"/>
                <a:ext cx="285752" cy="6858000"/>
              </a:xfrm>
              <a:prstGeom prst="rect">
                <a:avLst/>
              </a:prstGeom>
              <a:solidFill>
                <a:srgbClr val="0000FF"/>
              </a:solidFill>
              <a:ln>
                <a:noFill/>
              </a:ln>
              <a:effectLst>
                <a:innerShdw blurRad="63500" dist="50800">
                  <a:prstClr val="black">
                    <a:alpha val="50000"/>
                  </a:prstClr>
                </a:innerShdw>
              </a:effectLst>
              <a:scene3d>
                <a:camera prst="orthographicFront"/>
                <a:lightRig rig="sof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dirty="0"/>
              </a:p>
            </p:txBody>
          </p:sp>
          <p:sp>
            <p:nvSpPr>
              <p:cNvPr id="10" name="Прямоугольник 9"/>
              <p:cNvSpPr/>
              <p:nvPr/>
            </p:nvSpPr>
            <p:spPr>
              <a:xfrm>
                <a:off x="500034" y="1"/>
                <a:ext cx="71438" cy="6858000"/>
              </a:xfrm>
              <a:prstGeom prst="rect">
                <a:avLst/>
              </a:prstGeom>
              <a:solidFill>
                <a:srgbClr val="0000FF"/>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dirty="0"/>
              </a:p>
            </p:txBody>
          </p:sp>
          <p:sp>
            <p:nvSpPr>
              <p:cNvPr id="11" name="Прямоугольник 10"/>
              <p:cNvSpPr/>
              <p:nvPr/>
            </p:nvSpPr>
            <p:spPr>
              <a:xfrm>
                <a:off x="-32" y="1"/>
                <a:ext cx="71438" cy="6858000"/>
              </a:xfrm>
              <a:prstGeom prst="rect">
                <a:avLst/>
              </a:prstGeom>
              <a:solidFill>
                <a:srgbClr val="0000FF"/>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dirty="0"/>
              </a:p>
            </p:txBody>
          </p:sp>
          <p:sp>
            <p:nvSpPr>
              <p:cNvPr id="12" name="Прямоугольник 11"/>
              <p:cNvSpPr>
                <a:spLocks noChangeArrowheads="1"/>
              </p:cNvSpPr>
              <p:nvPr/>
            </p:nvSpPr>
            <p:spPr bwMode="auto">
              <a:xfrm>
                <a:off x="428625" y="0"/>
                <a:ext cx="71438" cy="6858001"/>
              </a:xfrm>
              <a:prstGeom prst="rect">
                <a:avLst/>
              </a:prstGeom>
              <a:solidFill>
                <a:schemeClr val="bg1"/>
              </a:solidFill>
              <a:ln w="25400" algn="ctr">
                <a:noFill/>
                <a:miter lim="800000"/>
                <a:headEnd/>
                <a:tailEnd/>
              </a:ln>
            </p:spPr>
            <p:txBody>
              <a:bodyPr anchor="ctr"/>
              <a:lstStyle/>
              <a:p>
                <a:pPr algn="ctr" eaLnBrk="1" fontAlgn="auto" hangingPunct="1">
                  <a:spcBef>
                    <a:spcPts val="0"/>
                  </a:spcBef>
                  <a:spcAft>
                    <a:spcPts val="0"/>
                  </a:spcAft>
                  <a:defRPr/>
                </a:pPr>
                <a:endParaRPr lang="ru-RU" dirty="0">
                  <a:solidFill>
                    <a:schemeClr val="lt1"/>
                  </a:solidFill>
                  <a:latin typeface="+mn-lt"/>
                </a:endParaRPr>
              </a:p>
            </p:txBody>
          </p:sp>
          <p:sp>
            <p:nvSpPr>
              <p:cNvPr id="13" name="Прямоугольник 12"/>
              <p:cNvSpPr>
                <a:spLocks noChangeArrowheads="1"/>
              </p:cNvSpPr>
              <p:nvPr/>
            </p:nvSpPr>
            <p:spPr bwMode="auto">
              <a:xfrm>
                <a:off x="71438" y="0"/>
                <a:ext cx="71437" cy="6858001"/>
              </a:xfrm>
              <a:prstGeom prst="rect">
                <a:avLst/>
              </a:prstGeom>
              <a:solidFill>
                <a:schemeClr val="bg1"/>
              </a:solidFill>
              <a:ln w="25400" algn="ctr">
                <a:noFill/>
                <a:miter lim="800000"/>
                <a:headEnd/>
                <a:tailEnd/>
              </a:ln>
            </p:spPr>
            <p:txBody>
              <a:bodyPr anchor="ctr"/>
              <a:lstStyle/>
              <a:p>
                <a:pPr algn="ctr" eaLnBrk="1" fontAlgn="auto" hangingPunct="1">
                  <a:spcBef>
                    <a:spcPts val="0"/>
                  </a:spcBef>
                  <a:spcAft>
                    <a:spcPts val="0"/>
                  </a:spcAft>
                  <a:defRPr/>
                </a:pPr>
                <a:endParaRPr lang="ru-RU" dirty="0">
                  <a:solidFill>
                    <a:schemeClr val="lt1"/>
                  </a:solidFill>
                  <a:latin typeface="+mn-lt"/>
                </a:endParaRPr>
              </a:p>
            </p:txBody>
          </p:sp>
          <p:pic>
            <p:nvPicPr>
              <p:cNvPr id="14" name="Picture 17" descr="DSCN0012 копия"/>
              <p:cNvPicPr>
                <a:picLocks noChangeAspect="1" noChangeArrowheads="1"/>
              </p:cNvPicPr>
              <p:nvPr/>
            </p:nvPicPr>
            <p:blipFill>
              <a:blip r:embed="rId3" cstate="print"/>
              <a:srcRect/>
              <a:stretch>
                <a:fillRect/>
              </a:stretch>
            </p:blipFill>
            <p:spPr bwMode="auto">
              <a:xfrm rot="323041">
                <a:off x="107950" y="6076950"/>
                <a:ext cx="342900" cy="592138"/>
              </a:xfrm>
              <a:prstGeom prst="rect">
                <a:avLst/>
              </a:prstGeom>
              <a:noFill/>
              <a:effectLst/>
              <a:scene3d>
                <a:camera prst="orthographicFront"/>
                <a:lightRig rig="flat" dir="t"/>
              </a:scene3d>
              <a:sp3d prstMaterial="powder"/>
            </p:spPr>
          </p:pic>
          <p:pic>
            <p:nvPicPr>
              <p:cNvPr id="15" name="Picture 18" descr="Логотип копия"/>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513" y="6654800"/>
                <a:ext cx="611188" cy="17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8" name="Рисунок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000" y="116632"/>
              <a:ext cx="432255" cy="608712"/>
            </a:xfrm>
            <a:prstGeom prst="rect">
              <a:avLst/>
            </a:prstGeom>
          </p:spPr>
        </p:pic>
      </p:grpSp>
      <p:sp>
        <p:nvSpPr>
          <p:cNvPr id="6" name="Прямоугольник 5"/>
          <p:cNvSpPr/>
          <p:nvPr/>
        </p:nvSpPr>
        <p:spPr>
          <a:xfrm>
            <a:off x="677332" y="116632"/>
            <a:ext cx="11387667" cy="2308324"/>
          </a:xfrm>
          <a:prstGeom prst="rect">
            <a:avLst/>
          </a:prstGeom>
        </p:spPr>
        <p:txBody>
          <a:bodyPr wrap="square">
            <a:spAutoFit/>
          </a:bodyPr>
          <a:lstStyle/>
          <a:p>
            <a:r>
              <a:rPr lang="ru-RU" sz="3600" b="1" dirty="0">
                <a:latin typeface="Times New Roman" panose="02020603050405020304" pitchFamily="18" charset="0"/>
                <a:cs typeface="Times New Roman" panose="02020603050405020304" pitchFamily="18" charset="0"/>
              </a:rPr>
              <a:t>Целевая</a:t>
            </a:r>
            <a:r>
              <a:rPr lang="ru-RU" sz="3600" dirty="0">
                <a:latin typeface="Times New Roman" panose="02020603050405020304" pitchFamily="18" charset="0"/>
                <a:cs typeface="Times New Roman" panose="02020603050405020304" pitchFamily="18" charset="0"/>
              </a:rPr>
              <a:t> </a:t>
            </a:r>
            <a:r>
              <a:rPr lang="ru-RU" sz="3600" b="1" dirty="0">
                <a:latin typeface="Times New Roman" panose="02020603050405020304" pitchFamily="18" charset="0"/>
                <a:cs typeface="Times New Roman" panose="02020603050405020304" pitchFamily="18" charset="0"/>
              </a:rPr>
              <a:t>функция</a:t>
            </a:r>
            <a:r>
              <a:rPr lang="ru-RU" sz="3600" dirty="0">
                <a:latin typeface="Times New Roman" panose="02020603050405020304" pitchFamily="18" charset="0"/>
                <a:cs typeface="Times New Roman" panose="02020603050405020304" pitchFamily="18" charset="0"/>
              </a:rPr>
              <a:t> — вещественная или целочисленная </a:t>
            </a:r>
            <a:r>
              <a:rPr lang="ru-RU" sz="3600" b="1" dirty="0">
                <a:latin typeface="Times New Roman" panose="02020603050405020304" pitchFamily="18" charset="0"/>
                <a:cs typeface="Times New Roman" panose="02020603050405020304" pitchFamily="18" charset="0"/>
              </a:rPr>
              <a:t>функция</a:t>
            </a:r>
            <a:r>
              <a:rPr lang="ru-RU" sz="3600" dirty="0">
                <a:latin typeface="Times New Roman" panose="02020603050405020304" pitchFamily="18" charset="0"/>
                <a:cs typeface="Times New Roman" panose="02020603050405020304" pitchFamily="18" charset="0"/>
              </a:rPr>
              <a:t> нескольких переменных, подлежащая оптимизации (минимизации или максимизации) в целях решения некоторой оптимизационной задачи. </a:t>
            </a:r>
          </a:p>
        </p:txBody>
      </p:sp>
      <p:graphicFrame>
        <p:nvGraphicFramePr>
          <p:cNvPr id="23" name="Объект 22"/>
          <p:cNvGraphicFramePr>
            <a:graphicFrameLocks noChangeAspect="1"/>
          </p:cNvGraphicFramePr>
          <p:nvPr/>
        </p:nvGraphicFramePr>
        <p:xfrm>
          <a:off x="0" y="457200"/>
          <a:ext cx="219075" cy="219075"/>
        </p:xfrm>
        <a:graphic>
          <a:graphicData uri="http://schemas.openxmlformats.org/presentationml/2006/ole">
            <mc:AlternateContent xmlns:mc="http://schemas.openxmlformats.org/markup-compatibility/2006">
              <mc:Choice xmlns:v="urn:schemas-microsoft-com:vml" Requires="v">
                <p:oleObj spid="_x0000_s2086" name="Equation" r:id="rId6" imgW="190417" imgH="190417" progId="Equation.DSMT4">
                  <p:embed/>
                </p:oleObj>
              </mc:Choice>
              <mc:Fallback>
                <p:oleObj name="Equation" r:id="rId6" imgW="190417" imgH="190417" progId="Equation.DSMT4">
                  <p:embed/>
                  <p:pic>
                    <p:nvPicPr>
                      <p:cNvPr id="0"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457200"/>
                        <a:ext cx="219075" cy="219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mc:AlternateContent xmlns:mc="http://schemas.openxmlformats.org/markup-compatibility/2006" xmlns:a14="http://schemas.microsoft.com/office/drawing/2010/main">
        <mc:Choice Requires="a14">
          <p:sp>
            <p:nvSpPr>
              <p:cNvPr id="24" name="Rectangle 9"/>
              <p:cNvSpPr>
                <a:spLocks noChangeArrowheads="1"/>
              </p:cNvSpPr>
              <p:nvPr/>
            </p:nvSpPr>
            <p:spPr bwMode="auto">
              <a:xfrm rot="10800000" flipV="1">
                <a:off x="677332" y="2780249"/>
                <a:ext cx="11192615" cy="411119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tabLst>
                    <a:tab pos="1752600" algn="l"/>
                  </a:tabLst>
                  <a:defRPr>
                    <a:solidFill>
                      <a:schemeClr val="tx1"/>
                    </a:solidFill>
                    <a:latin typeface="Arial" pitchFamily="34" charset="0"/>
                    <a:cs typeface="Arial" pitchFamily="34" charset="0"/>
                  </a:defRPr>
                </a:lvl1pPr>
                <a:lvl2pPr fontAlgn="base">
                  <a:spcBef>
                    <a:spcPct val="0"/>
                  </a:spcBef>
                  <a:spcAft>
                    <a:spcPct val="0"/>
                  </a:spcAft>
                  <a:tabLst>
                    <a:tab pos="1752600" algn="l"/>
                  </a:tabLst>
                  <a:defRPr>
                    <a:solidFill>
                      <a:schemeClr val="tx1"/>
                    </a:solidFill>
                    <a:latin typeface="Arial" pitchFamily="34" charset="0"/>
                    <a:cs typeface="Arial" pitchFamily="34" charset="0"/>
                  </a:defRPr>
                </a:lvl2pPr>
                <a:lvl3pPr fontAlgn="base">
                  <a:spcBef>
                    <a:spcPct val="0"/>
                  </a:spcBef>
                  <a:spcAft>
                    <a:spcPct val="0"/>
                  </a:spcAft>
                  <a:tabLst>
                    <a:tab pos="1752600" algn="l"/>
                  </a:tabLst>
                  <a:defRPr>
                    <a:solidFill>
                      <a:schemeClr val="tx1"/>
                    </a:solidFill>
                    <a:latin typeface="Arial" pitchFamily="34" charset="0"/>
                    <a:cs typeface="Arial" pitchFamily="34" charset="0"/>
                  </a:defRPr>
                </a:lvl3pPr>
                <a:lvl4pPr fontAlgn="base">
                  <a:spcBef>
                    <a:spcPct val="0"/>
                  </a:spcBef>
                  <a:spcAft>
                    <a:spcPct val="0"/>
                  </a:spcAft>
                  <a:tabLst>
                    <a:tab pos="1752600" algn="l"/>
                  </a:tabLst>
                  <a:defRPr>
                    <a:solidFill>
                      <a:schemeClr val="tx1"/>
                    </a:solidFill>
                    <a:latin typeface="Arial" pitchFamily="34" charset="0"/>
                    <a:cs typeface="Arial" pitchFamily="34" charset="0"/>
                  </a:defRPr>
                </a:lvl4pPr>
                <a:lvl5pPr fontAlgn="base">
                  <a:spcBef>
                    <a:spcPct val="0"/>
                  </a:spcBef>
                  <a:spcAft>
                    <a:spcPct val="0"/>
                  </a:spcAft>
                  <a:tabLst>
                    <a:tab pos="1752600" algn="l"/>
                  </a:tabLst>
                  <a:defRPr>
                    <a:solidFill>
                      <a:schemeClr val="tx1"/>
                    </a:solidFill>
                    <a:latin typeface="Arial" pitchFamily="34" charset="0"/>
                    <a:cs typeface="Arial" pitchFamily="34" charset="0"/>
                  </a:defRPr>
                </a:lvl5pPr>
                <a:lvl6pPr fontAlgn="base">
                  <a:spcBef>
                    <a:spcPct val="0"/>
                  </a:spcBef>
                  <a:spcAft>
                    <a:spcPct val="0"/>
                  </a:spcAft>
                  <a:tabLst>
                    <a:tab pos="1752600" algn="l"/>
                  </a:tabLst>
                  <a:defRPr>
                    <a:solidFill>
                      <a:schemeClr val="tx1"/>
                    </a:solidFill>
                    <a:latin typeface="Arial" pitchFamily="34" charset="0"/>
                    <a:cs typeface="Arial" pitchFamily="34" charset="0"/>
                  </a:defRPr>
                </a:lvl6pPr>
                <a:lvl7pPr fontAlgn="base">
                  <a:spcBef>
                    <a:spcPct val="0"/>
                  </a:spcBef>
                  <a:spcAft>
                    <a:spcPct val="0"/>
                  </a:spcAft>
                  <a:tabLst>
                    <a:tab pos="1752600" algn="l"/>
                  </a:tabLst>
                  <a:defRPr>
                    <a:solidFill>
                      <a:schemeClr val="tx1"/>
                    </a:solidFill>
                    <a:latin typeface="Arial" pitchFamily="34" charset="0"/>
                    <a:cs typeface="Arial" pitchFamily="34" charset="0"/>
                  </a:defRPr>
                </a:lvl7pPr>
                <a:lvl8pPr fontAlgn="base">
                  <a:spcBef>
                    <a:spcPct val="0"/>
                  </a:spcBef>
                  <a:spcAft>
                    <a:spcPct val="0"/>
                  </a:spcAft>
                  <a:tabLst>
                    <a:tab pos="1752600" algn="l"/>
                  </a:tabLst>
                  <a:defRPr>
                    <a:solidFill>
                      <a:schemeClr val="tx1"/>
                    </a:solidFill>
                    <a:latin typeface="Arial" pitchFamily="34" charset="0"/>
                    <a:cs typeface="Arial" pitchFamily="34" charset="0"/>
                  </a:defRPr>
                </a:lvl8pPr>
                <a:lvl9pPr fontAlgn="base">
                  <a:spcBef>
                    <a:spcPct val="0"/>
                  </a:spcBef>
                  <a:spcAft>
                    <a:spcPct val="0"/>
                  </a:spcAft>
                  <a:tabLst>
                    <a:tab pos="1752600" algn="l"/>
                  </a:tabLst>
                  <a:defRPr>
                    <a:solidFill>
                      <a:schemeClr val="tx1"/>
                    </a:solidFill>
                    <a:latin typeface="Arial" pitchFamily="34" charset="0"/>
                    <a:cs typeface="Arial" pitchFamily="34" charset="0"/>
                  </a:defRPr>
                </a:lvl9pPr>
              </a:lstStyle>
              <a:p>
                <a:pPr algn="just" defTabSz="914400"/>
                <a:r>
                  <a:rPr lang="ru-RU" sz="3600" dirty="0">
                    <a:latin typeface="Times New Roman" panose="02020603050405020304" pitchFamily="18" charset="0"/>
                    <a:cs typeface="Times New Roman" panose="02020603050405020304" pitchFamily="18" charset="0"/>
                  </a:rPr>
                  <a:t>где </a:t>
                </a:r>
                <a:r>
                  <a:rPr lang="en-US" sz="3600" dirty="0">
                    <a:latin typeface="Times New Roman" panose="02020603050405020304" pitchFamily="18" charset="0"/>
                    <a:cs typeface="Times New Roman" panose="02020603050405020304" pitchFamily="18" charset="0"/>
                  </a:rPr>
                  <a:t>N</a:t>
                </a:r>
                <a:r>
                  <a:rPr lang="ru-RU" sz="3600" dirty="0">
                    <a:latin typeface="Times New Roman" panose="02020603050405020304" pitchFamily="18" charset="0"/>
                    <a:cs typeface="Times New Roman" panose="02020603050405020304" pitchFamily="18" charset="0"/>
                  </a:rPr>
                  <a:t> – количество параметров, описывающих поведение системы,</a:t>
                </a:r>
                <a14:m>
                  <m:oMath xmlns:m="http://schemas.openxmlformats.org/officeDocument/2006/math">
                    <m:r>
                      <a:rPr lang="ru-RU" sz="3600" i="1">
                        <a:latin typeface="Cambria Math"/>
                      </a:rPr>
                      <m:t> </m:t>
                    </m:r>
                    <m:r>
                      <a:rPr lang="ru-RU" sz="3600" b="0" i="1" smtClean="0">
                        <a:latin typeface="Cambria Math" panose="02040503050406030204" pitchFamily="18" charset="0"/>
                      </a:rPr>
                      <m:t> </m:t>
                    </m:r>
                    <m:r>
                      <a:rPr lang="ru-RU" sz="3600" i="1">
                        <a:latin typeface="Cambria Math"/>
                      </a:rPr>
                      <m:t>∆</m:t>
                    </m:r>
                    <m:r>
                      <a:rPr lang="ru-RU" sz="3600" i="1">
                        <a:latin typeface="Cambria Math"/>
                      </a:rPr>
                      <m:t>𝐹</m:t>
                    </m:r>
                  </m:oMath>
                </a14:m>
                <a:r>
                  <a:rPr lang="ru-RU" sz="3600" dirty="0">
                    <a:latin typeface="Times New Roman" panose="02020603050405020304" pitchFamily="18" charset="0"/>
                    <a:cs typeface="Times New Roman" panose="02020603050405020304" pitchFamily="18" charset="0"/>
                  </a:rPr>
                  <a:t>– пропускная способность,</a:t>
                </a:r>
                <a14:m>
                  <m:oMath xmlns:m="http://schemas.openxmlformats.org/officeDocument/2006/math">
                    <m:sSub>
                      <m:sSubPr>
                        <m:ctrlPr>
                          <a:rPr lang="ru-RU" sz="3600" i="1">
                            <a:latin typeface="Cambria Math" panose="02040503050406030204" pitchFamily="18" charset="0"/>
                          </a:rPr>
                        </m:ctrlPr>
                      </m:sSubPr>
                      <m:e>
                        <m:r>
                          <m:rPr>
                            <m:sty m:val="p"/>
                          </m:rPr>
                          <a:rPr lang="ru-RU" sz="3600">
                            <a:latin typeface="Cambria Math"/>
                          </a:rPr>
                          <m:t>Ω</m:t>
                        </m:r>
                      </m:e>
                      <m:sub>
                        <m:r>
                          <a:rPr lang="ru-RU" sz="3600" i="1">
                            <a:latin typeface="Cambria Math"/>
                          </a:rPr>
                          <m:t>∆</m:t>
                        </m:r>
                        <m:r>
                          <a:rPr lang="ru-RU" sz="3600" i="1">
                            <a:latin typeface="Cambria Math"/>
                          </a:rPr>
                          <m:t>𝐹</m:t>
                        </m:r>
                      </m:sub>
                    </m:sSub>
                  </m:oMath>
                </a14:m>
                <a:r>
                  <a:rPr lang="en-US" sz="3600" dirty="0">
                    <a:latin typeface="Times New Roman" panose="02020603050405020304" pitchFamily="18" charset="0"/>
                    <a:cs typeface="Times New Roman" panose="02020603050405020304" pitchFamily="18" charset="0"/>
                  </a:rPr>
                  <a:t> </a:t>
                </a:r>
                <a:r>
                  <a:rPr lang="ru-RU" sz="3600" dirty="0">
                    <a:latin typeface="Times New Roman" panose="02020603050405020304" pitchFamily="18" charset="0"/>
                    <a:cs typeface="Times New Roman" panose="02020603050405020304" pitchFamily="18" charset="0"/>
                  </a:rPr>
                  <a:t>– уровень по пропускной способности в системе связи, </a:t>
                </a:r>
                <a14:m>
                  <m:oMath xmlns:m="http://schemas.openxmlformats.org/officeDocument/2006/math">
                    <m:sSub>
                      <m:sSubPr>
                        <m:ctrlPr>
                          <a:rPr lang="ru-RU" sz="3600" i="1">
                            <a:latin typeface="Cambria Math" panose="02040503050406030204" pitchFamily="18" charset="0"/>
                          </a:rPr>
                        </m:ctrlPr>
                      </m:sSubPr>
                      <m:e>
                        <m:r>
                          <a:rPr lang="ru-RU" sz="3600" i="1">
                            <a:latin typeface="Cambria Math"/>
                          </a:rPr>
                          <m:t>∆</m:t>
                        </m:r>
                        <m:r>
                          <a:rPr lang="ru-RU" sz="3600" i="1">
                            <a:latin typeface="Cambria Math"/>
                          </a:rPr>
                          <m:t>𝑃</m:t>
                        </m:r>
                      </m:e>
                      <m:sub>
                        <m:r>
                          <a:rPr lang="ru-RU" sz="3600" i="1">
                            <a:latin typeface="Cambria Math"/>
                          </a:rPr>
                          <m:t>эп,</m:t>
                        </m:r>
                      </m:sub>
                    </m:sSub>
                  </m:oMath>
                </a14:m>
                <a:r>
                  <a:rPr lang="ru-RU" sz="3600" dirty="0">
                    <a:latin typeface="Times New Roman" panose="02020603050405020304" pitchFamily="18" charset="0"/>
                    <a:cs typeface="Times New Roman" panose="02020603050405020304" pitchFamily="18" charset="0"/>
                  </a:rPr>
                  <a:t>– энергетический потенциал оборудования, </a:t>
                </a:r>
                <a14:m>
                  <m:oMath xmlns:m="http://schemas.openxmlformats.org/officeDocument/2006/math">
                    <m:r>
                      <a:rPr lang="ru-RU" sz="3600" i="1">
                        <a:latin typeface="Cambria Math"/>
                      </a:rPr>
                      <m:t>К</m:t>
                    </m:r>
                  </m:oMath>
                </a14:m>
                <a:r>
                  <a:rPr lang="ru-RU" sz="3600" dirty="0">
                    <a:latin typeface="Times New Roman" panose="02020603050405020304" pitchFamily="18" charset="0"/>
                    <a:cs typeface="Times New Roman" panose="02020603050405020304" pitchFamily="18" charset="0"/>
                  </a:rPr>
                  <a:t> – функционал оборудования, </a:t>
                </a:r>
                <a14:m>
                  <m:oMath xmlns:m="http://schemas.openxmlformats.org/officeDocument/2006/math">
                    <m:sSub>
                      <m:sSubPr>
                        <m:ctrlPr>
                          <a:rPr lang="ru-RU" sz="3600" i="1">
                            <a:latin typeface="Cambria Math" panose="02040503050406030204" pitchFamily="18" charset="0"/>
                          </a:rPr>
                        </m:ctrlPr>
                      </m:sSubPr>
                      <m:e>
                        <m:r>
                          <m:rPr>
                            <m:sty m:val="p"/>
                          </m:rPr>
                          <a:rPr lang="ru-RU" sz="3600">
                            <a:latin typeface="Cambria Math"/>
                          </a:rPr>
                          <m:t>Ω</m:t>
                        </m:r>
                      </m:e>
                      <m:sub>
                        <m:r>
                          <a:rPr lang="ru-RU" sz="3600" i="1">
                            <a:latin typeface="Cambria Math"/>
                          </a:rPr>
                          <m:t>к</m:t>
                        </m:r>
                      </m:sub>
                    </m:sSub>
                  </m:oMath>
                </a14:m>
                <a:r>
                  <a:rPr lang="ru-RU" sz="3600" dirty="0">
                    <a:latin typeface="Times New Roman" panose="02020603050405020304" pitchFamily="18" charset="0"/>
                    <a:cs typeface="Times New Roman" panose="02020603050405020304" pitchFamily="18" charset="0"/>
                  </a:rPr>
                  <a:t>– уровень пропускной способности, </a:t>
                </a:r>
                <a14:m>
                  <m:oMath xmlns:m="http://schemas.openxmlformats.org/officeDocument/2006/math">
                    <m:sSub>
                      <m:sSubPr>
                        <m:ctrlPr>
                          <a:rPr lang="ru-RU" sz="3600" i="1" smtClean="0">
                            <a:latin typeface="Cambria Math" panose="02040503050406030204" pitchFamily="18" charset="0"/>
                            <a:cs typeface="Times New Roman" panose="02020603050405020304" pitchFamily="18" charset="0"/>
                          </a:rPr>
                        </m:ctrlPr>
                      </m:sSubPr>
                      <m:e>
                        <m:r>
                          <m:rPr>
                            <m:nor/>
                          </m:rPr>
                          <a:rPr lang="ru-RU" sz="3600" spc="-100" dirty="0">
                            <a:latin typeface="Times New Roman" panose="02020603050405020304" pitchFamily="18" charset="0"/>
                            <a:cs typeface="Times New Roman" panose="02020603050405020304" pitchFamily="18" charset="0"/>
                          </a:rPr>
                          <m:t>Ω</m:t>
                        </m:r>
                      </m:e>
                      <m:sub>
                        <m:sSub>
                          <m:sSubPr>
                            <m:ctrlPr>
                              <a:rPr lang="ru-RU" sz="3600" i="1" smtClean="0">
                                <a:latin typeface="Cambria Math" panose="02040503050406030204" pitchFamily="18" charset="0"/>
                                <a:cs typeface="Times New Roman" panose="02020603050405020304" pitchFamily="18" charset="0"/>
                              </a:rPr>
                            </m:ctrlPr>
                          </m:sSubPr>
                          <m:e>
                            <m:r>
                              <m:rPr>
                                <m:nor/>
                              </m:rPr>
                              <a:rPr lang="ru-RU" sz="3600" spc="-100" dirty="0">
                                <a:latin typeface="Times New Roman" panose="02020603050405020304" pitchFamily="18" charset="0"/>
                                <a:cs typeface="Times New Roman" panose="02020603050405020304" pitchFamily="18" charset="0"/>
                              </a:rPr>
                              <m:t>∆Р</m:t>
                            </m:r>
                          </m:e>
                          <m:sub>
                            <m:r>
                              <m:rPr>
                                <m:nor/>
                              </m:rPr>
                              <a:rPr lang="ru-RU" sz="3600" spc="-100" dirty="0">
                                <a:latin typeface="Times New Roman" panose="02020603050405020304" pitchFamily="18" charset="0"/>
                                <a:cs typeface="Times New Roman" panose="02020603050405020304" pitchFamily="18" charset="0"/>
                              </a:rPr>
                              <m:t>эп</m:t>
                            </m:r>
                          </m:sub>
                        </m:sSub>
                      </m:sub>
                    </m:sSub>
                  </m:oMath>
                </a14:m>
                <a:r>
                  <a:rPr lang="ru-RU" sz="3600" spc="-100" dirty="0">
                    <a:latin typeface="Times New Roman" panose="02020603050405020304" pitchFamily="18" charset="0"/>
                    <a:cs typeface="Times New Roman" panose="02020603050405020304" pitchFamily="18" charset="0"/>
                  </a:rPr>
                  <a:t>– уровень пропускной способности энергетического потенциала оборудования.</a:t>
                </a:r>
              </a:p>
            </p:txBody>
          </p:sp>
        </mc:Choice>
        <mc:Fallback xmlns="">
          <p:sp>
            <p:nvSpPr>
              <p:cNvPr id="24" name="Rectangle 9"/>
              <p:cNvSpPr>
                <a:spLocks noRot="1" noChangeAspect="1" noMove="1" noResize="1" noEditPoints="1" noAdjustHandles="1" noChangeArrowheads="1" noChangeShapeType="1" noTextEdit="1"/>
              </p:cNvSpPr>
              <p:nvPr/>
            </p:nvSpPr>
            <p:spPr bwMode="auto">
              <a:xfrm rot="10800000" flipV="1">
                <a:off x="677332" y="2780249"/>
                <a:ext cx="11192615" cy="4111190"/>
              </a:xfrm>
              <a:prstGeom prst="rect">
                <a:avLst/>
              </a:prstGeom>
              <a:blipFill rotWithShape="0">
                <a:blip r:embed="rId8"/>
                <a:stretch>
                  <a:fillRect l="-1634" t="-1929" r="-1688" b="-5193"/>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7" name="Прямоугольник 6"/>
              <p:cNvSpPr/>
              <p:nvPr/>
            </p:nvSpPr>
            <p:spPr>
              <a:xfrm>
                <a:off x="593633" y="2321830"/>
                <a:ext cx="9493006" cy="73449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ru-RU" sz="3600" i="1">
                              <a:latin typeface="Cambria Math" panose="02040503050406030204" pitchFamily="18" charset="0"/>
                            </a:rPr>
                          </m:ctrlPr>
                        </m:sSubPr>
                        <m:e>
                          <m:r>
                            <a:rPr lang="ru-RU" sz="3600" i="1">
                              <a:latin typeface="Cambria Math" panose="02040503050406030204" pitchFamily="18" charset="0"/>
                            </a:rPr>
                            <m:t>𝑁</m:t>
                          </m:r>
                        </m:e>
                        <m:sub>
                          <m:r>
                            <a:rPr lang="ru-RU" sz="3600" i="1">
                              <a:latin typeface="Cambria Math" panose="02040503050406030204" pitchFamily="18" charset="0"/>
                            </a:rPr>
                            <m:t>𝑝𝑟𝑖𝑔</m:t>
                          </m:r>
                        </m:sub>
                      </m:sSub>
                      <m:r>
                        <a:rPr lang="ru-RU" sz="3600" i="0">
                          <a:latin typeface="Cambria Math" panose="02040503050406030204" pitchFamily="18" charset="0"/>
                        </a:rPr>
                        <m:t>=</m:t>
                      </m:r>
                      <m:d>
                        <m:dPr>
                          <m:begChr m:val="{"/>
                          <m:endChr m:val="}"/>
                          <m:ctrlPr>
                            <a:rPr lang="ru-RU" sz="3600" i="1">
                              <a:latin typeface="Cambria Math" panose="02040503050406030204" pitchFamily="18" charset="0"/>
                            </a:rPr>
                          </m:ctrlPr>
                        </m:dPr>
                        <m:e>
                          <m:d>
                            <m:dPr>
                              <m:begChr m:val=""/>
                              <m:endChr m:val="|"/>
                              <m:ctrlPr>
                                <a:rPr lang="ru-RU" sz="3600" i="1">
                                  <a:latin typeface="Cambria Math" panose="02040503050406030204" pitchFamily="18" charset="0"/>
                                </a:rPr>
                              </m:ctrlPr>
                            </m:dPr>
                            <m:e>
                              <m:r>
                                <a:rPr lang="ru-RU" sz="3600" i="1">
                                  <a:latin typeface="Cambria Math" panose="02040503050406030204" pitchFamily="18" charset="0"/>
                                </a:rPr>
                                <m:t>𝑁</m:t>
                              </m:r>
                            </m:e>
                          </m:d>
                          <m:r>
                            <a:rPr lang="ru-RU" sz="3600" i="0">
                              <a:latin typeface="Cambria Math" panose="02040503050406030204" pitchFamily="18" charset="0"/>
                            </a:rPr>
                            <m:t>∆</m:t>
                          </m:r>
                          <m:r>
                            <a:rPr lang="ru-RU" sz="3600" i="1">
                              <a:latin typeface="Cambria Math" panose="02040503050406030204" pitchFamily="18" charset="0"/>
                            </a:rPr>
                            <m:t>𝐹</m:t>
                          </m:r>
                          <m:sSub>
                            <m:sSubPr>
                              <m:ctrlPr>
                                <a:rPr lang="ru-RU" sz="3600" i="1">
                                  <a:latin typeface="Cambria Math" panose="02040503050406030204" pitchFamily="18" charset="0"/>
                                </a:rPr>
                              </m:ctrlPr>
                            </m:sSubPr>
                            <m:e>
                              <m:r>
                                <a:rPr lang="ru-RU" sz="3600" i="0">
                                  <a:latin typeface="Cambria Math" panose="02040503050406030204" pitchFamily="18" charset="0"/>
                                </a:rPr>
                                <m:t>∈</m:t>
                              </m:r>
                              <m:r>
                                <m:rPr>
                                  <m:sty m:val="p"/>
                                </m:rPr>
                                <a:rPr lang="ru-RU" sz="3600" i="0">
                                  <a:latin typeface="Cambria Math" panose="02040503050406030204" pitchFamily="18" charset="0"/>
                                </a:rPr>
                                <m:t>Ω</m:t>
                              </m:r>
                            </m:e>
                            <m:sub>
                              <m:r>
                                <a:rPr lang="ru-RU" sz="3600" i="0">
                                  <a:latin typeface="Cambria Math" panose="02040503050406030204" pitchFamily="18" charset="0"/>
                                </a:rPr>
                                <m:t>∆</m:t>
                              </m:r>
                              <m:r>
                                <a:rPr lang="ru-RU" sz="3600" i="1">
                                  <a:latin typeface="Cambria Math" panose="02040503050406030204" pitchFamily="18" charset="0"/>
                                </a:rPr>
                                <m:t>𝐹</m:t>
                              </m:r>
                            </m:sub>
                          </m:sSub>
                          <m:r>
                            <a:rPr lang="ru-RU" sz="3600" i="0">
                              <a:latin typeface="Cambria Math" panose="02040503050406030204" pitchFamily="18" charset="0"/>
                            </a:rPr>
                            <m:t>,</m:t>
                          </m:r>
                          <m:sSub>
                            <m:sSubPr>
                              <m:ctrlPr>
                                <a:rPr lang="ru-RU" sz="3600" i="1">
                                  <a:latin typeface="Cambria Math" panose="02040503050406030204" pitchFamily="18" charset="0"/>
                                </a:rPr>
                              </m:ctrlPr>
                            </m:sSubPr>
                            <m:e>
                              <m:r>
                                <a:rPr lang="ru-RU" sz="3600" i="0">
                                  <a:latin typeface="Cambria Math" panose="02040503050406030204" pitchFamily="18" charset="0"/>
                                </a:rPr>
                                <m:t>∆</m:t>
                              </m:r>
                              <m:r>
                                <a:rPr lang="ru-RU" sz="3600" i="1">
                                  <a:latin typeface="Cambria Math" panose="02040503050406030204" pitchFamily="18" charset="0"/>
                                </a:rPr>
                                <m:t>𝑃</m:t>
                              </m:r>
                            </m:e>
                            <m:sub>
                              <m:r>
                                <a:rPr lang="ru-RU" sz="3600" i="0">
                                  <a:latin typeface="Cambria Math" panose="02040503050406030204" pitchFamily="18" charset="0"/>
                                </a:rPr>
                                <m:t>эп</m:t>
                              </m:r>
                            </m:sub>
                          </m:sSub>
                          <m:r>
                            <a:rPr lang="ru-RU" sz="3600" i="0">
                              <a:latin typeface="Cambria Math" panose="02040503050406030204" pitchFamily="18" charset="0"/>
                            </a:rPr>
                            <m:t>∈</m:t>
                          </m:r>
                          <m:sSub>
                            <m:sSubPr>
                              <m:ctrlPr>
                                <a:rPr lang="ru-RU" sz="3600" i="1" smtClean="0">
                                  <a:latin typeface="Cambria Math" panose="02040503050406030204" pitchFamily="18" charset="0"/>
                                </a:rPr>
                              </m:ctrlPr>
                            </m:sSubPr>
                            <m:e>
                              <m:r>
                                <m:rPr>
                                  <m:sty m:val="p"/>
                                </m:rPr>
                                <a:rPr lang="ru-RU" sz="3600">
                                  <a:latin typeface="Cambria Math" panose="02040503050406030204" pitchFamily="18" charset="0"/>
                                </a:rPr>
                                <m:t>Ω</m:t>
                              </m:r>
                            </m:e>
                            <m:sub>
                              <m:sSub>
                                <m:sSubPr>
                                  <m:ctrlPr>
                                    <a:rPr lang="ru-RU" sz="3600" i="1">
                                      <a:latin typeface="Cambria Math" panose="02040503050406030204" pitchFamily="18" charset="0"/>
                                    </a:rPr>
                                  </m:ctrlPr>
                                </m:sSubPr>
                                <m:e>
                                  <m:r>
                                    <a:rPr lang="ru-RU" sz="3600">
                                      <a:latin typeface="Cambria Math" panose="02040503050406030204" pitchFamily="18" charset="0"/>
                                    </a:rPr>
                                    <m:t>∆Р</m:t>
                                  </m:r>
                                </m:e>
                                <m:sub>
                                  <m:r>
                                    <a:rPr lang="ru-RU" sz="3600">
                                      <a:latin typeface="Cambria Math" panose="02040503050406030204" pitchFamily="18" charset="0"/>
                                    </a:rPr>
                                    <m:t>эп</m:t>
                                  </m:r>
                                </m:sub>
                              </m:sSub>
                            </m:sub>
                          </m:sSub>
                          <m:r>
                            <a:rPr lang="ru-RU" sz="3600" i="0">
                              <a:latin typeface="Cambria Math" panose="02040503050406030204" pitchFamily="18" charset="0"/>
                            </a:rPr>
                            <m:t>,К∈</m:t>
                          </m:r>
                          <m:sSub>
                            <m:sSubPr>
                              <m:ctrlPr>
                                <a:rPr lang="ru-RU" sz="3600" i="1">
                                  <a:latin typeface="Cambria Math" panose="02040503050406030204" pitchFamily="18" charset="0"/>
                                </a:rPr>
                              </m:ctrlPr>
                            </m:sSubPr>
                            <m:e>
                              <m:r>
                                <m:rPr>
                                  <m:sty m:val="p"/>
                                </m:rPr>
                                <a:rPr lang="ru-RU" sz="3600" i="0">
                                  <a:latin typeface="Cambria Math" panose="02040503050406030204" pitchFamily="18" charset="0"/>
                                </a:rPr>
                                <m:t>Ω</m:t>
                              </m:r>
                            </m:e>
                            <m:sub>
                              <m:r>
                                <a:rPr lang="ru-RU" sz="3600" i="0">
                                  <a:latin typeface="Cambria Math" panose="02040503050406030204" pitchFamily="18" charset="0"/>
                                </a:rPr>
                                <m:t>к</m:t>
                              </m:r>
                            </m:sub>
                          </m:sSub>
                        </m:e>
                      </m:d>
                    </m:oMath>
                  </m:oMathPara>
                </a14:m>
                <a:endParaRPr lang="ru-RU" sz="3600" dirty="0"/>
              </a:p>
            </p:txBody>
          </p:sp>
        </mc:Choice>
        <mc:Fallback xmlns="">
          <p:sp>
            <p:nvSpPr>
              <p:cNvPr id="7" name="Прямоугольник 6"/>
              <p:cNvSpPr>
                <a:spLocks noRot="1" noChangeAspect="1" noMove="1" noResize="1" noEditPoints="1" noAdjustHandles="1" noChangeArrowheads="1" noChangeShapeType="1" noTextEdit="1"/>
              </p:cNvSpPr>
              <p:nvPr/>
            </p:nvSpPr>
            <p:spPr>
              <a:xfrm>
                <a:off x="593633" y="2321830"/>
                <a:ext cx="9493006" cy="734496"/>
              </a:xfrm>
              <a:prstGeom prst="rect">
                <a:avLst/>
              </a:prstGeom>
              <a:blipFill rotWithShape="0">
                <a:blip r:embed="rId9"/>
                <a:stretch>
                  <a:fillRect/>
                </a:stretch>
              </a:blipFill>
            </p:spPr>
            <p:txBody>
              <a:bodyPr/>
              <a:lstStyle/>
              <a:p>
                <a:r>
                  <a:rPr lang="ru-RU">
                    <a:noFill/>
                  </a:rPr>
                  <a:t> </a:t>
                </a:r>
              </a:p>
            </p:txBody>
          </p:sp>
        </mc:Fallback>
      </mc:AlternateContent>
      <p:sp>
        <p:nvSpPr>
          <p:cNvPr id="16" name="Прямоугольник 15"/>
          <p:cNvSpPr/>
          <p:nvPr/>
        </p:nvSpPr>
        <p:spPr>
          <a:xfrm>
            <a:off x="10787717" y="2052996"/>
            <a:ext cx="723275" cy="834524"/>
          </a:xfrm>
          <a:prstGeom prst="rect">
            <a:avLst/>
          </a:prstGeom>
        </p:spPr>
        <p:txBody>
          <a:bodyPr wrap="none">
            <a:spAutoFit/>
          </a:bodyPr>
          <a:lstStyle/>
          <a:p>
            <a:pPr algn="just">
              <a:lnSpc>
                <a:spcPct val="150000"/>
              </a:lnSpc>
              <a:spcAft>
                <a:spcPts val="0"/>
              </a:spcAft>
            </a:pPr>
            <a:r>
              <a:rPr lang="ru-RU" sz="3600" dirty="0">
                <a:latin typeface="Times New Roman" panose="02020603050405020304" pitchFamily="18" charset="0"/>
                <a:ea typeface="Times New Roman" panose="02020603050405020304" pitchFamily="18" charset="0"/>
                <a:cs typeface="Times New Roman" panose="02020603050405020304" pitchFamily="18" charset="0"/>
              </a:rPr>
              <a:t>(1)</a:t>
            </a:r>
            <a:endParaRPr lang="ru-RU"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14705243"/>
      </p:ext>
    </p:extLst>
  </p:cSld>
  <p:clrMapOvr>
    <a:masterClrMapping/>
  </p:clrMapOvr>
  <p:transition spd="slow">
    <p:cove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816901EF-79C7-4F03-86F9-49598678C965}" type="slidenum">
              <a:rPr lang="ru-RU" smtClean="0"/>
              <a:pPr/>
              <a:t>9</a:t>
            </a:fld>
            <a:endParaRPr lang="ru-RU"/>
          </a:p>
        </p:txBody>
      </p:sp>
      <p:grpSp>
        <p:nvGrpSpPr>
          <p:cNvPr id="2" name="Группа 5"/>
          <p:cNvGrpSpPr/>
          <p:nvPr/>
        </p:nvGrpSpPr>
        <p:grpSpPr>
          <a:xfrm>
            <a:off x="-36513" y="0"/>
            <a:ext cx="611188" cy="6858000"/>
            <a:chOff x="-36513" y="0"/>
            <a:chExt cx="611188" cy="6858000"/>
          </a:xfrm>
        </p:grpSpPr>
        <p:grpSp>
          <p:nvGrpSpPr>
            <p:cNvPr id="3" name="Группа 14"/>
            <p:cNvGrpSpPr>
              <a:grpSpLocks/>
            </p:cNvGrpSpPr>
            <p:nvPr/>
          </p:nvGrpSpPr>
          <p:grpSpPr bwMode="auto">
            <a:xfrm>
              <a:off x="-36513" y="0"/>
              <a:ext cx="611188" cy="6858000"/>
              <a:chOff x="-36513" y="0"/>
              <a:chExt cx="611188" cy="6858001"/>
            </a:xfrm>
          </p:grpSpPr>
          <p:sp>
            <p:nvSpPr>
              <p:cNvPr id="9" name="Прямоугольник 8"/>
              <p:cNvSpPr/>
              <p:nvPr/>
            </p:nvSpPr>
            <p:spPr>
              <a:xfrm>
                <a:off x="142844" y="1"/>
                <a:ext cx="285752" cy="6858000"/>
              </a:xfrm>
              <a:prstGeom prst="rect">
                <a:avLst/>
              </a:prstGeom>
              <a:solidFill>
                <a:srgbClr val="0000FF"/>
              </a:solidFill>
              <a:ln>
                <a:noFill/>
              </a:ln>
              <a:effectLst>
                <a:innerShdw blurRad="63500" dist="50800">
                  <a:prstClr val="black">
                    <a:alpha val="50000"/>
                  </a:prstClr>
                </a:innerShdw>
              </a:effectLst>
              <a:scene3d>
                <a:camera prst="orthographicFront"/>
                <a:lightRig rig="sof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dirty="0"/>
              </a:p>
            </p:txBody>
          </p:sp>
          <p:sp>
            <p:nvSpPr>
              <p:cNvPr id="10" name="Прямоугольник 9"/>
              <p:cNvSpPr/>
              <p:nvPr/>
            </p:nvSpPr>
            <p:spPr>
              <a:xfrm>
                <a:off x="500034" y="1"/>
                <a:ext cx="71438" cy="6858000"/>
              </a:xfrm>
              <a:prstGeom prst="rect">
                <a:avLst/>
              </a:prstGeom>
              <a:solidFill>
                <a:srgbClr val="0000FF"/>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dirty="0"/>
              </a:p>
            </p:txBody>
          </p:sp>
          <p:sp>
            <p:nvSpPr>
              <p:cNvPr id="11" name="Прямоугольник 10"/>
              <p:cNvSpPr/>
              <p:nvPr/>
            </p:nvSpPr>
            <p:spPr>
              <a:xfrm>
                <a:off x="-32" y="1"/>
                <a:ext cx="71438" cy="6858000"/>
              </a:xfrm>
              <a:prstGeom prst="rect">
                <a:avLst/>
              </a:prstGeom>
              <a:solidFill>
                <a:srgbClr val="0000FF"/>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dirty="0"/>
              </a:p>
            </p:txBody>
          </p:sp>
          <p:sp>
            <p:nvSpPr>
              <p:cNvPr id="12" name="Прямоугольник 11"/>
              <p:cNvSpPr>
                <a:spLocks noChangeArrowheads="1"/>
              </p:cNvSpPr>
              <p:nvPr/>
            </p:nvSpPr>
            <p:spPr bwMode="auto">
              <a:xfrm>
                <a:off x="428625" y="0"/>
                <a:ext cx="71438" cy="6858001"/>
              </a:xfrm>
              <a:prstGeom prst="rect">
                <a:avLst/>
              </a:prstGeom>
              <a:solidFill>
                <a:schemeClr val="bg1"/>
              </a:solidFill>
              <a:ln w="25400" algn="ctr">
                <a:noFill/>
                <a:miter lim="800000"/>
                <a:headEnd/>
                <a:tailEnd/>
              </a:ln>
            </p:spPr>
            <p:txBody>
              <a:bodyPr anchor="ctr"/>
              <a:lstStyle/>
              <a:p>
                <a:pPr algn="ctr" eaLnBrk="1" fontAlgn="auto" hangingPunct="1">
                  <a:spcBef>
                    <a:spcPts val="0"/>
                  </a:spcBef>
                  <a:spcAft>
                    <a:spcPts val="0"/>
                  </a:spcAft>
                  <a:defRPr/>
                </a:pPr>
                <a:endParaRPr lang="ru-RU" dirty="0">
                  <a:solidFill>
                    <a:schemeClr val="lt1"/>
                  </a:solidFill>
                  <a:latin typeface="+mn-lt"/>
                </a:endParaRPr>
              </a:p>
            </p:txBody>
          </p:sp>
          <p:sp>
            <p:nvSpPr>
              <p:cNvPr id="13" name="Прямоугольник 12"/>
              <p:cNvSpPr>
                <a:spLocks noChangeArrowheads="1"/>
              </p:cNvSpPr>
              <p:nvPr/>
            </p:nvSpPr>
            <p:spPr bwMode="auto">
              <a:xfrm>
                <a:off x="71438" y="0"/>
                <a:ext cx="71437" cy="6858001"/>
              </a:xfrm>
              <a:prstGeom prst="rect">
                <a:avLst/>
              </a:prstGeom>
              <a:solidFill>
                <a:schemeClr val="bg1"/>
              </a:solidFill>
              <a:ln w="25400" algn="ctr">
                <a:noFill/>
                <a:miter lim="800000"/>
                <a:headEnd/>
                <a:tailEnd/>
              </a:ln>
            </p:spPr>
            <p:txBody>
              <a:bodyPr anchor="ctr"/>
              <a:lstStyle/>
              <a:p>
                <a:pPr algn="ctr" eaLnBrk="1" fontAlgn="auto" hangingPunct="1">
                  <a:spcBef>
                    <a:spcPts val="0"/>
                  </a:spcBef>
                  <a:spcAft>
                    <a:spcPts val="0"/>
                  </a:spcAft>
                  <a:defRPr/>
                </a:pPr>
                <a:endParaRPr lang="ru-RU" dirty="0">
                  <a:solidFill>
                    <a:schemeClr val="lt1"/>
                  </a:solidFill>
                  <a:latin typeface="+mn-lt"/>
                </a:endParaRPr>
              </a:p>
            </p:txBody>
          </p:sp>
          <p:pic>
            <p:nvPicPr>
              <p:cNvPr id="14" name="Picture 17" descr="DSCN0012 копия"/>
              <p:cNvPicPr>
                <a:picLocks noChangeAspect="1" noChangeArrowheads="1"/>
              </p:cNvPicPr>
              <p:nvPr/>
            </p:nvPicPr>
            <p:blipFill>
              <a:blip r:embed="rId2" cstate="print"/>
              <a:srcRect/>
              <a:stretch>
                <a:fillRect/>
              </a:stretch>
            </p:blipFill>
            <p:spPr bwMode="auto">
              <a:xfrm rot="323041">
                <a:off x="107950" y="6076950"/>
                <a:ext cx="342900" cy="592138"/>
              </a:xfrm>
              <a:prstGeom prst="rect">
                <a:avLst/>
              </a:prstGeom>
              <a:noFill/>
              <a:effectLst/>
              <a:scene3d>
                <a:camera prst="orthographicFront"/>
                <a:lightRig rig="flat" dir="t"/>
              </a:scene3d>
              <a:sp3d prstMaterial="powder"/>
            </p:spPr>
          </p:pic>
          <p:pic>
            <p:nvPicPr>
              <p:cNvPr id="15" name="Picture 18" descr="Логотип копия"/>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513" y="6654800"/>
                <a:ext cx="611188" cy="17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8" name="Рисунок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000" y="116632"/>
              <a:ext cx="432255" cy="608712"/>
            </a:xfrm>
            <a:prstGeom prst="rect">
              <a:avLst/>
            </a:prstGeom>
          </p:spPr>
        </p:pic>
      </p:grpSp>
      <p:sp>
        <p:nvSpPr>
          <p:cNvPr id="7" name="Прямоугольник 6"/>
          <p:cNvSpPr/>
          <p:nvPr/>
        </p:nvSpPr>
        <p:spPr>
          <a:xfrm>
            <a:off x="642882" y="15875"/>
            <a:ext cx="11649672" cy="3416320"/>
          </a:xfrm>
          <a:prstGeom prst="rect">
            <a:avLst/>
          </a:prstGeom>
        </p:spPr>
        <p:txBody>
          <a:bodyPr wrap="square">
            <a:spAutoFit/>
          </a:bodyPr>
          <a:lstStyle/>
          <a:p>
            <a:r>
              <a:rPr lang="ru-RU" sz="3600" dirty="0">
                <a:latin typeface="Times New Roman" panose="02020603050405020304" pitchFamily="18" charset="0"/>
                <a:cs typeface="Times New Roman" panose="02020603050405020304" pitchFamily="18" charset="0"/>
              </a:rPr>
              <a:t>Технологии </a:t>
            </a:r>
            <a:r>
              <a:rPr lang="ru-RU" sz="3600" i="1" dirty="0">
                <a:latin typeface="Times New Roman" panose="02020603050405020304" pitchFamily="18" charset="0"/>
                <a:cs typeface="Times New Roman" panose="02020603050405020304" pitchFamily="18" charset="0"/>
              </a:rPr>
              <a:t>PLC</a:t>
            </a:r>
            <a:r>
              <a:rPr lang="ru-RU" sz="3600" dirty="0">
                <a:latin typeface="Times New Roman" panose="02020603050405020304" pitchFamily="18" charset="0"/>
                <a:cs typeface="Times New Roman" panose="02020603050405020304" pitchFamily="18" charset="0"/>
              </a:rPr>
              <a:t> дают возможность реализовать сеть передачи данных, другими словами сеть доступа на основе имеющихся кабельных линий. </a:t>
            </a:r>
          </a:p>
          <a:p>
            <a:r>
              <a:rPr lang="ru-RU" sz="3600" dirty="0">
                <a:latin typeface="Times New Roman" panose="02020603050405020304" pitchFamily="18" charset="0"/>
                <a:cs typeface="Times New Roman" panose="02020603050405020304" pitchFamily="18" charset="0"/>
              </a:rPr>
              <a:t>Различные способы транспортировки информации существовали значительно давно, в основе которых лежит примитивная идея разделения сигнала.</a:t>
            </a:r>
          </a:p>
        </p:txBody>
      </p:sp>
      <p:pic>
        <p:nvPicPr>
          <p:cNvPr id="3074"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5201" t="6274" r="3962" b="7390"/>
          <a:stretch/>
        </p:blipFill>
        <p:spPr bwMode="auto">
          <a:xfrm>
            <a:off x="677333" y="3429000"/>
            <a:ext cx="5148432" cy="30120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Прямоугольник 17"/>
          <p:cNvSpPr/>
          <p:nvPr/>
        </p:nvSpPr>
        <p:spPr>
          <a:xfrm>
            <a:off x="1280649" y="6436716"/>
            <a:ext cx="3678571" cy="307777"/>
          </a:xfrm>
          <a:prstGeom prst="rect">
            <a:avLst/>
          </a:prstGeom>
        </p:spPr>
        <p:txBody>
          <a:bodyPr wrap="none">
            <a:spAutoFit/>
          </a:bodyPr>
          <a:lstStyle/>
          <a:p>
            <a:r>
              <a:rPr lang="ru-RU" sz="1400" dirty="0">
                <a:latin typeface="Times New Roman" panose="02020603050405020304" pitchFamily="18" charset="0"/>
                <a:cs typeface="Times New Roman" panose="02020603050405020304" pitchFamily="18" charset="0"/>
              </a:rPr>
              <a:t>Рис. 4. – Обобщенная структура сети доступа</a:t>
            </a:r>
          </a:p>
        </p:txBody>
      </p:sp>
      <p:pic>
        <p:nvPicPr>
          <p:cNvPr id="3075" name="Picture 3"/>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6684" t="18685" r="7293" b="7145"/>
          <a:stretch/>
        </p:blipFill>
        <p:spPr bwMode="auto">
          <a:xfrm>
            <a:off x="6467717" y="3429000"/>
            <a:ext cx="4756661" cy="30719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AutoShape 5" descr="https://cf2.ppt-online.org/files2/slide/b/B3GE8NqxpTLswFagKAVre7lh491t6bYojvuDJR/slide-6.jpg"/>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9" name="AutoShape 7" descr="https://cf2.ppt-online.org/files2/slide/b/B3GE8NqxpTLswFagKAVre7lh491t6bYojvuDJR/slide-6.jpg"/>
          <p:cNvSpPr>
            <a:spLocks noChangeAspect="1" noChangeArrowheads="1"/>
          </p:cNvSpPr>
          <p:nvPr/>
        </p:nvSpPr>
        <p:spPr bwMode="auto">
          <a:xfrm>
            <a:off x="21590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22" name="Прямоугольник 21"/>
          <p:cNvSpPr/>
          <p:nvPr/>
        </p:nvSpPr>
        <p:spPr>
          <a:xfrm>
            <a:off x="7021283" y="6500910"/>
            <a:ext cx="3355534" cy="307777"/>
          </a:xfrm>
          <a:prstGeom prst="rect">
            <a:avLst/>
          </a:prstGeom>
        </p:spPr>
        <p:txBody>
          <a:bodyPr wrap="none">
            <a:spAutoFit/>
          </a:bodyPr>
          <a:lstStyle/>
          <a:p>
            <a:r>
              <a:rPr lang="ru-RU" sz="1400" dirty="0">
                <a:latin typeface="Times New Roman" panose="02020603050405020304" pitchFamily="18" charset="0"/>
                <a:cs typeface="Times New Roman" panose="02020603050405020304" pitchFamily="18" charset="0"/>
              </a:rPr>
              <a:t>Рис. 5. – Структурная схема сети доступа</a:t>
            </a:r>
          </a:p>
        </p:txBody>
      </p:sp>
    </p:spTree>
    <p:extLst>
      <p:ext uri="{BB962C8B-B14F-4D97-AF65-F5344CB8AC3E}">
        <p14:creationId xmlns:p14="http://schemas.microsoft.com/office/powerpoint/2010/main" val="3814705243"/>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3074"/>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32" presetClass="emph" presetSubtype="0" fill="hold" nodeType="clickEffect">
                                  <p:stCondLst>
                                    <p:cond delay="0"/>
                                  </p:stCondLst>
                                  <p:childTnLst>
                                    <p:animRot by="120000">
                                      <p:cBhvr>
                                        <p:cTn id="10" dur="100" fill="hold">
                                          <p:stCondLst>
                                            <p:cond delay="0"/>
                                          </p:stCondLst>
                                        </p:cTn>
                                        <p:tgtEl>
                                          <p:spTgt spid="3075"/>
                                        </p:tgtEl>
                                        <p:attrNameLst>
                                          <p:attrName>r</p:attrName>
                                        </p:attrNameLst>
                                      </p:cBhvr>
                                    </p:animRot>
                                    <p:animRot by="-240000">
                                      <p:cBhvr>
                                        <p:cTn id="11" dur="200" fill="hold">
                                          <p:stCondLst>
                                            <p:cond delay="200"/>
                                          </p:stCondLst>
                                        </p:cTn>
                                        <p:tgtEl>
                                          <p:spTgt spid="3075"/>
                                        </p:tgtEl>
                                        <p:attrNameLst>
                                          <p:attrName>r</p:attrName>
                                        </p:attrNameLst>
                                      </p:cBhvr>
                                    </p:animRot>
                                    <p:animRot by="240000">
                                      <p:cBhvr>
                                        <p:cTn id="12" dur="200" fill="hold">
                                          <p:stCondLst>
                                            <p:cond delay="400"/>
                                          </p:stCondLst>
                                        </p:cTn>
                                        <p:tgtEl>
                                          <p:spTgt spid="3075"/>
                                        </p:tgtEl>
                                        <p:attrNameLst>
                                          <p:attrName>r</p:attrName>
                                        </p:attrNameLst>
                                      </p:cBhvr>
                                    </p:animRot>
                                    <p:animRot by="-240000">
                                      <p:cBhvr>
                                        <p:cTn id="13" dur="200" fill="hold">
                                          <p:stCondLst>
                                            <p:cond delay="600"/>
                                          </p:stCondLst>
                                        </p:cTn>
                                        <p:tgtEl>
                                          <p:spTgt spid="3075"/>
                                        </p:tgtEl>
                                        <p:attrNameLst>
                                          <p:attrName>r</p:attrName>
                                        </p:attrNameLst>
                                      </p:cBhvr>
                                    </p:animRot>
                                    <p:animRot by="120000">
                                      <p:cBhvr>
                                        <p:cTn id="14" dur="200" fill="hold">
                                          <p:stCondLst>
                                            <p:cond delay="800"/>
                                          </p:stCondLst>
                                        </p:cTn>
                                        <p:tgtEl>
                                          <p:spTgt spid="307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462</TotalTime>
  <Words>1629</Words>
  <Application>Microsoft Office PowerPoint</Application>
  <PresentationFormat>Широкоэкранный</PresentationFormat>
  <Paragraphs>245</Paragraphs>
  <Slides>22</Slides>
  <Notes>1</Notes>
  <HiddenSlides>0</HiddenSlides>
  <MMClips>0</MMClips>
  <ScaleCrop>false</ScaleCrop>
  <HeadingPairs>
    <vt:vector size="8" baseType="variant">
      <vt:variant>
        <vt:lpstr>Использованные шрифты</vt:lpstr>
      </vt:variant>
      <vt:variant>
        <vt:i4>4</vt:i4>
      </vt:variant>
      <vt:variant>
        <vt:lpstr>Тема</vt:lpstr>
      </vt:variant>
      <vt:variant>
        <vt:i4>1</vt:i4>
      </vt:variant>
      <vt:variant>
        <vt:lpstr>Внедренные серверы OLE</vt:lpstr>
      </vt:variant>
      <vt:variant>
        <vt:i4>1</vt:i4>
      </vt:variant>
      <vt:variant>
        <vt:lpstr>Заголовки слайдов</vt:lpstr>
      </vt:variant>
      <vt:variant>
        <vt:i4>22</vt:i4>
      </vt:variant>
    </vt:vector>
  </HeadingPairs>
  <TitlesOfParts>
    <vt:vector size="28" baseType="lpstr">
      <vt:lpstr>Arial</vt:lpstr>
      <vt:lpstr>Calibri</vt:lpstr>
      <vt:lpstr>Cambria Math</vt:lpstr>
      <vt:lpstr>Times New Roman</vt:lpstr>
      <vt:lpstr>Тема Office</vt:lpstr>
      <vt:lpstr>Equation</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SPecialiST RePack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Asus</dc:creator>
  <cp:lastModifiedBy>Учетная запись Майкрософт</cp:lastModifiedBy>
  <cp:revision>54</cp:revision>
  <dcterms:created xsi:type="dcterms:W3CDTF">2020-11-08T12:37:08Z</dcterms:created>
  <dcterms:modified xsi:type="dcterms:W3CDTF">2022-03-19T18:09:18Z</dcterms:modified>
</cp:coreProperties>
</file>