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A1846-6B1A-4481-882A-47386E2BCE0B}" v="298" dt="2021-12-12T09:48:12.577"/>
    <p1510:client id="{E1B64E44-7628-4D28-87E8-219174465B2E}" v="386" dt="2021-12-12T08:23:50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0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5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4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4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1" r:id="rId6"/>
    <p:sldLayoutId id="2147484007" r:id="rId7"/>
    <p:sldLayoutId id="2147484008" r:id="rId8"/>
    <p:sldLayoutId id="2147484009" r:id="rId9"/>
    <p:sldLayoutId id="2147484010" r:id="rId10"/>
    <p:sldLayoutId id="214748401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3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прозрачный&#10;&#10;Автоматически созданное описание">
            <a:extLst>
              <a:ext uri="{FF2B5EF4-FFF2-40B4-BE49-F238E27FC236}">
                <a16:creationId xmlns:a16="http://schemas.microsoft.com/office/drawing/2014/main" id="{1F4E244A-99EF-41E5-8C86-892AC9479F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868" r="5800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00" name="Rectangle 95">
            <a:extLst>
              <a:ext uri="{FF2B5EF4-FFF2-40B4-BE49-F238E27FC236}">
                <a16:creationId xmlns:a16="http://schemas.microsoft.com/office/drawing/2014/main" id="{264DCA07-5992-4B87-B944-642B4A38F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5763" y="-385762"/>
            <a:ext cx="6857999" cy="76295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00"/>
            <a:ext cx="4572000" cy="2750619"/>
          </a:xfrm>
        </p:spPr>
        <p:txBody>
          <a:bodyPr anchor="t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Синдром эмоционального выгорания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4" y="4848464"/>
            <a:ext cx="7629525" cy="10858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FFFFFF"/>
                </a:solidFill>
              </a:rPr>
              <a:t>"Я ничего не могу с собою сделать"</a:t>
            </a:r>
          </a:p>
          <a:p>
            <a:pPr>
              <a:spcAft>
                <a:spcPts val="600"/>
              </a:spcAft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1" name="Straight Connector 97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09725" y="4572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619A95D9-130B-4728-8B82-CDB9D80B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держит, зажигалк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FA8F404E-C327-4D95-B7A2-79353049B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t="5518" b="19509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ED74B-FF7A-4E1B-98F1-54A8BEE8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5164623"/>
            <a:ext cx="9238434" cy="1114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Что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такое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сэв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08543-90E8-42C2-A5B8-BAD53ED30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55" y="761999"/>
            <a:ext cx="8178521" cy="367084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Синдром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эмоционального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выгорания</a:t>
            </a:r>
            <a:r>
              <a:rPr lang="en-US" dirty="0">
                <a:solidFill>
                  <a:srgbClr val="FFFFFF"/>
                </a:solidFill>
              </a:rPr>
              <a:t> - </a:t>
            </a:r>
            <a:r>
              <a:rPr lang="en-US" dirty="0" err="1">
                <a:solidFill>
                  <a:srgbClr val="FFFFFF"/>
                </a:solidFill>
              </a:rPr>
              <a:t>состояние</a:t>
            </a:r>
            <a:r>
              <a:rPr lang="en-US" dirty="0">
                <a:solidFill>
                  <a:srgbClr val="FFFFFF"/>
                </a:solidFill>
              </a:rPr>
              <a:t>, в </a:t>
            </a:r>
            <a:r>
              <a:rPr lang="en-US" dirty="0" err="1">
                <a:solidFill>
                  <a:srgbClr val="FFFFFF"/>
                </a:solidFill>
              </a:rPr>
              <a:t>котором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человек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чувствует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себя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истощенным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морально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умственно</a:t>
            </a:r>
            <a:r>
              <a:rPr lang="en-US" dirty="0">
                <a:solidFill>
                  <a:srgbClr val="FFFFFF"/>
                </a:solidFill>
              </a:rPr>
              <a:t> и </a:t>
            </a:r>
            <a:r>
              <a:rPr lang="en-US" dirty="0" err="1">
                <a:solidFill>
                  <a:srgbClr val="FFFFFF"/>
                </a:solidFill>
              </a:rPr>
              <a:t>физически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Ему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становится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труднее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осуществлять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любую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деятельность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будь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отчет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общение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или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элементарное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пробуждение</a:t>
            </a:r>
            <a:r>
              <a:rPr lang="en-US" dirty="0">
                <a:solidFill>
                  <a:srgbClr val="FFFFFF"/>
                </a:solidFill>
              </a:rPr>
              <a:t>. </a:t>
            </a:r>
          </a:p>
          <a:p>
            <a:r>
              <a:rPr lang="en-US" dirty="0">
                <a:solidFill>
                  <a:srgbClr val="FFFFFF"/>
                </a:solidFill>
              </a:rPr>
              <a:t>СЭВ </a:t>
            </a:r>
            <a:r>
              <a:rPr lang="en-US" dirty="0" err="1">
                <a:solidFill>
                  <a:srgbClr val="FFFFFF"/>
                </a:solidFill>
              </a:rPr>
              <a:t>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начальных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стадиях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напоминает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обыкновенную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усталость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но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временем</a:t>
            </a:r>
            <a:r>
              <a:rPr lang="en-US" dirty="0">
                <a:solidFill>
                  <a:srgbClr val="FFFFFF"/>
                </a:solidFill>
              </a:rPr>
              <a:t> к </a:t>
            </a:r>
            <a:r>
              <a:rPr lang="en-US" dirty="0" err="1">
                <a:solidFill>
                  <a:srgbClr val="FFFFFF"/>
                </a:solidFill>
              </a:rPr>
              <a:t>ней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добавляются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симптомы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неврастении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78F814-342A-4489-94FD-6CE1D0DC5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840303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2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7A42DE2D-5F60-4801-A13E-F7D3150FB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1688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FD18E-A632-4C18-AB74-C7A82DFE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FFFFFF"/>
                </a:solidFill>
              </a:rPr>
              <a:t>сИМПТОМЫ СЭВ.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9F53459-6AB1-406D-B08C-A817F77B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746" y="546340"/>
            <a:ext cx="5176495" cy="598098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ru-RU" dirty="0">
                <a:ea typeface="+mn-lt"/>
                <a:cs typeface="+mn-lt"/>
              </a:rPr>
              <a:t>истощение физическое и ментальное, усталость.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 негативное отношение к людям и окружению в целом, отсутствие эмпатии.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головные боли.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нарушение сна.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 чувство вины из-за снижения продуктивности.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 повышение или понижение аппетита.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увеличение приёма психостимуляторов.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беспомощность.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притупление чувств/апатия.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тревога.</a:t>
            </a:r>
          </a:p>
          <a:p>
            <a:pPr algn="just"/>
            <a:r>
              <a:rPr lang="ru-RU" dirty="0">
                <a:ea typeface="+mn-lt"/>
                <a:cs typeface="+mn-lt"/>
              </a:rPr>
              <a:t>Раздражение/напряжение.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3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освещенный, свеча, матч&#10;&#10;Автоматически созданное описание">
            <a:extLst>
              <a:ext uri="{FF2B5EF4-FFF2-40B4-BE49-F238E27FC236}">
                <a16:creationId xmlns:a16="http://schemas.microsoft.com/office/drawing/2014/main" id="{394E448D-1543-4A69-92A8-C7ED60CB7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0906" b="75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F278B-FCD0-4A09-BE08-E50AE1E0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524000"/>
            <a:ext cx="3216673" cy="3809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500">
                <a:solidFill>
                  <a:srgbClr val="FFFFFF"/>
                </a:solidFill>
              </a:rPr>
              <a:t>ПОЧЕМУ РАЗВИВАЕТСЯ СИНДРОМ ЭМОЦИОНАЛЬНОГО ВЫГОРАНИЯ?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3304F-A843-45BB-A142-5B81D36EA250}"/>
              </a:ext>
            </a:extLst>
          </p:cNvPr>
          <p:cNvSpPr txBox="1"/>
          <p:nvPr/>
        </p:nvSpPr>
        <p:spPr>
          <a:xfrm>
            <a:off x="5334001" y="762000"/>
            <a:ext cx="5334000" cy="5334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SzPct val="85000"/>
            </a:pPr>
            <a:r>
              <a:rPr lang="en-US" sz="2400" dirty="0" err="1">
                <a:solidFill>
                  <a:srgbClr val="FFFFFF"/>
                </a:solidFill>
              </a:rPr>
              <a:t>Условий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для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развития</a:t>
            </a:r>
            <a:r>
              <a:rPr lang="en-US" sz="2400" dirty="0">
                <a:solidFill>
                  <a:srgbClr val="FFFFFF"/>
                </a:solidFill>
              </a:rPr>
              <a:t> СЭВ </a:t>
            </a:r>
            <a:r>
              <a:rPr lang="en-US" sz="2400" dirty="0" err="1">
                <a:solidFill>
                  <a:srgbClr val="FFFFFF"/>
                </a:solidFill>
              </a:rPr>
              <a:t>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мало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Одна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из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основных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причин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по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мнению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учёных</a:t>
            </a:r>
            <a:r>
              <a:rPr lang="en-US" sz="2400" dirty="0">
                <a:solidFill>
                  <a:srgbClr val="FFFFFF"/>
                </a:solidFill>
              </a:rPr>
              <a:t>, — </a:t>
            </a:r>
            <a:r>
              <a:rPr lang="en-US" sz="2400" dirty="0" err="1">
                <a:solidFill>
                  <a:srgbClr val="FFFFFF"/>
                </a:solidFill>
              </a:rPr>
              <a:t>долговременная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ориентация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на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цели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соответствующие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ценностям</a:t>
            </a:r>
            <a:r>
              <a:rPr lang="en-US" sz="2400" dirty="0">
                <a:solidFill>
                  <a:srgbClr val="FFFFFF"/>
                </a:solidFill>
              </a:rPr>
              <a:t> и </a:t>
            </a:r>
            <a:r>
              <a:rPr lang="en-US" sz="2400" dirty="0" err="1">
                <a:solidFill>
                  <a:srgbClr val="FFFFFF"/>
                </a:solidFill>
              </a:rPr>
              <a:t>внутреннему</a:t>
            </a:r>
            <a:r>
              <a:rPr lang="en-US" sz="2400" dirty="0">
                <a:solidFill>
                  <a:srgbClr val="FFFFFF"/>
                </a:solidFill>
              </a:rPr>
              <a:t> «Я» </a:t>
            </a:r>
            <a:r>
              <a:rPr lang="en-US" sz="2400" dirty="0" err="1">
                <a:solidFill>
                  <a:srgbClr val="FFFFFF"/>
                </a:solidFill>
              </a:rPr>
              <a:t>человека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err="1">
                <a:solidFill>
                  <a:srgbClr val="FFFFFF"/>
                </a:solidFill>
              </a:rPr>
              <a:t>Иными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словами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тот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кто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большую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часть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времени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ощущает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радости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того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что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делает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делает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что-то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своей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воле</a:t>
            </a:r>
            <a:r>
              <a:rPr lang="en-US" sz="2400" dirty="0">
                <a:solidFill>
                  <a:srgbClr val="FFFFFF"/>
                </a:solidFill>
              </a:rPr>
              <a:t>, с </a:t>
            </a:r>
            <a:r>
              <a:rPr lang="en-US" sz="2400" dirty="0" err="1">
                <a:solidFill>
                  <a:srgbClr val="FFFFFF"/>
                </a:solidFill>
              </a:rPr>
              <a:t>большей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вероятностью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придет</a:t>
            </a:r>
            <a:r>
              <a:rPr lang="en-US" sz="2400" dirty="0">
                <a:solidFill>
                  <a:srgbClr val="FFFFFF"/>
                </a:solidFill>
              </a:rPr>
              <a:t> к </a:t>
            </a:r>
            <a:r>
              <a:rPr lang="en-US" sz="2400" dirty="0" err="1">
                <a:solidFill>
                  <a:srgbClr val="FFFFFF"/>
                </a:solidFill>
              </a:rPr>
              <a:t>эмоциональному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выгоранию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4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030F8F0-1CB5-463D-96DD-342C188BA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051" b="1897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B9B44-7781-4684-A03A-3B612F5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СПАСИБО ЗА ВНИМАНИЕ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9966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PortalVTI</vt:lpstr>
      <vt:lpstr>Синдром эмоционального выгорания</vt:lpstr>
      <vt:lpstr>Что такое сэв?</vt:lpstr>
      <vt:lpstr> сИМПТОМЫ СЭВ.</vt:lpstr>
      <vt:lpstr>ПОЧЕМУ РАЗВИВАЕТСЯ СИНДРОМ ЭМОЦИОНАЛЬНОГО ВЫГОРАНИЯ?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221</cp:revision>
  <dcterms:created xsi:type="dcterms:W3CDTF">2021-12-12T07:57:00Z</dcterms:created>
  <dcterms:modified xsi:type="dcterms:W3CDTF">2021-12-12T09:50:32Z</dcterms:modified>
</cp:coreProperties>
</file>