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3" r:id="rId8"/>
    <p:sldId id="261" r:id="rId9"/>
    <p:sldId id="262" r:id="rId10"/>
    <p:sldId id="264" r:id="rId11"/>
    <p:sldId id="270" r:id="rId12"/>
    <p:sldId id="265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3C91748-7D60-4EA2-910C-C614CCBB2C48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F109FF2-5613-467B-B62E-0173BF2A5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643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1748-7D60-4EA2-910C-C614CCBB2C48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9FF2-5613-467B-B62E-0173BF2A5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566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1748-7D60-4EA2-910C-C614CCBB2C48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9FF2-5613-467B-B62E-0173BF2A5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0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1748-7D60-4EA2-910C-C614CCBB2C48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9FF2-5613-467B-B62E-0173BF2A5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214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3C91748-7D60-4EA2-910C-C614CCBB2C48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8F109FF2-5613-467B-B62E-0173BF2A5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214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1748-7D60-4EA2-910C-C614CCBB2C48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9FF2-5613-467B-B62E-0173BF2A5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1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1748-7D60-4EA2-910C-C614CCBB2C48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9FF2-5613-467B-B62E-0173BF2A5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267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1748-7D60-4EA2-910C-C614CCBB2C48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9FF2-5613-467B-B62E-0173BF2A5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23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1748-7D60-4EA2-910C-C614CCBB2C48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09FF2-5613-467B-B62E-0173BF2A5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98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1748-7D60-4EA2-910C-C614CCBB2C48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109FF2-5613-467B-B62E-0173BF2A565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3360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3C91748-7D60-4EA2-910C-C614CCBB2C48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109FF2-5613-467B-B62E-0173BF2A565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1856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4000" b="-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3C91748-7D60-4EA2-910C-C614CCBB2C48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F109FF2-5613-467B-B62E-0173BF2A56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6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/>
              <a:t>Презентация на тему:</a:t>
            </a:r>
            <a:br>
              <a:rPr lang="ru-RU" sz="5400" dirty="0"/>
            </a:br>
            <a:r>
              <a:rPr lang="ru-RU" sz="5400" dirty="0" smtClean="0"/>
              <a:t>«С</a:t>
            </a:r>
            <a:r>
              <a:rPr lang="ru-RU" sz="4800" dirty="0" smtClean="0"/>
              <a:t>вяточные рассказы</a:t>
            </a:r>
            <a:r>
              <a:rPr lang="ru-RU" sz="5400" dirty="0" smtClean="0"/>
              <a:t>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364" y="5319145"/>
            <a:ext cx="3087973" cy="1538855"/>
          </a:xfrm>
        </p:spPr>
        <p:txBody>
          <a:bodyPr/>
          <a:lstStyle/>
          <a:p>
            <a:pPr algn="r"/>
            <a:r>
              <a:rPr lang="ru-RU" dirty="0" smtClean="0"/>
              <a:t>Выполнила:</a:t>
            </a:r>
          </a:p>
          <a:p>
            <a:pPr algn="r"/>
            <a:r>
              <a:rPr lang="ru-RU" dirty="0" smtClean="0"/>
              <a:t>Ученица 9</a:t>
            </a:r>
            <a:r>
              <a:rPr lang="en-US" dirty="0" smtClean="0"/>
              <a:t>”</a:t>
            </a:r>
            <a:r>
              <a:rPr lang="ru-RU" dirty="0" smtClean="0"/>
              <a:t>Б</a:t>
            </a:r>
            <a:r>
              <a:rPr lang="en-US" dirty="0" smtClean="0"/>
              <a:t>”</a:t>
            </a:r>
            <a:r>
              <a:rPr lang="ru-RU" dirty="0" smtClean="0"/>
              <a:t>класса</a:t>
            </a:r>
          </a:p>
          <a:p>
            <a:pPr algn="r"/>
            <a:r>
              <a:rPr lang="ru-RU" dirty="0" err="1" smtClean="0"/>
              <a:t>Штельтер.А.И</a:t>
            </a:r>
            <a:r>
              <a:rPr lang="ru-RU" dirty="0" smtClean="0"/>
              <a:t>.</a:t>
            </a:r>
          </a:p>
          <a:p>
            <a:pPr algn="r"/>
            <a:r>
              <a:rPr lang="ru-RU" dirty="0" smtClean="0"/>
              <a:t>Проверила:</a:t>
            </a:r>
          </a:p>
          <a:p>
            <a:pPr algn="r"/>
            <a:r>
              <a:rPr lang="ru-RU" dirty="0" err="1" smtClean="0"/>
              <a:t>Толпыгина.н.н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819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/>
              <a:t>Эстетика и признаки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7115" y="2014194"/>
            <a:ext cx="7012898" cy="4267701"/>
          </a:xfrm>
        </p:spPr>
        <p:txBody>
          <a:bodyPr>
            <a:noAutofit/>
          </a:bodyPr>
          <a:lstStyle/>
          <a:p>
            <a:r>
              <a:rPr lang="ru-RU" dirty="0"/>
              <a:t>Остановимся ещё на одном трогательном рассказе – это “Чудесный доктор” А.И. Куприна. В произведении есть признаки рождественского рассказа, а образ «чудесного доктора» воплощает в себе неравнодушие, бескорыстие и душевную чуткость. Смысл названия произведения заключается в настоящем чуде, которое произошло в Сочельник, и тем самым еще более усилило волшебную атмосферу и веру в то, что добро всегда побеждает зло – именно к такому выводу приводит этот рассказ. Пирогов Николай Иванович, а именно так звали доктора, имел славу доброго и бескорыстного человека, который никогда не отказывал в помощи нуждающимся. Он вылечил девочку и помог семье встать на ноги. С его приходом жизнь наконец обернулась к ним своей светлой стороной, и с тех пор в ней не уже не было места горестям и печалям.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87" y="2451853"/>
            <a:ext cx="3904951" cy="3392381"/>
          </a:xfrm>
        </p:spPr>
      </p:pic>
    </p:spTree>
    <p:extLst>
      <p:ext uri="{BB962C8B-B14F-4D97-AF65-F5344CB8AC3E}">
        <p14:creationId xmlns:p14="http://schemas.microsoft.com/office/powerpoint/2010/main" val="3825066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Значение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Святочная словесность как большой пласт национальной художественной культуры не имеет сезонных “привязок”, но служит душеполезным чтением не только в зимние праздники, но и в любое время года. В русских святочных рассказах доминируют универсальные идеи: необходимости упорной внутренней работы каждого над самим собой, человеческого единения, сострадания, милосердия, деятельного добра. Рождественский пафос таких произведений обеспечивает нравственное и духовное развитие, укрепляет стремление к самопознанию и самосовершенствованию, возрождению, новым духовным вершинам.</a:t>
            </a:r>
          </a:p>
        </p:txBody>
      </p:sp>
    </p:spTree>
    <p:extLst>
      <p:ext uri="{BB962C8B-B14F-4D97-AF65-F5344CB8AC3E}">
        <p14:creationId xmlns:p14="http://schemas.microsoft.com/office/powerpoint/2010/main" val="3978881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Список использованных источников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567" y="2103120"/>
            <a:ext cx="10465633" cy="4267700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/>
              <a:t>1</a:t>
            </a:r>
            <a:r>
              <a:rPr lang="ru-RU" sz="6400" dirty="0" smtClean="0"/>
              <a:t>.Куприн</a:t>
            </a:r>
            <a:r>
              <a:rPr lang="ru-RU" sz="6400" dirty="0"/>
              <a:t>. А. И.</a:t>
            </a:r>
          </a:p>
          <a:p>
            <a:r>
              <a:rPr lang="ru-RU" sz="6400" dirty="0"/>
              <a:t>2</a:t>
            </a:r>
            <a:r>
              <a:rPr lang="ru-RU" sz="6400" dirty="0" smtClean="0"/>
              <a:t>.Достоевский</a:t>
            </a:r>
            <a:r>
              <a:rPr lang="ru-RU" sz="6400" dirty="0"/>
              <a:t>. Ф. М.</a:t>
            </a:r>
          </a:p>
          <a:p>
            <a:r>
              <a:rPr lang="ru-RU" sz="6400" dirty="0"/>
              <a:t>3</a:t>
            </a:r>
            <a:r>
              <a:rPr lang="ru-RU" sz="6400" dirty="0" smtClean="0"/>
              <a:t>.Лесков</a:t>
            </a:r>
            <a:r>
              <a:rPr lang="ru-RU" sz="6400" dirty="0"/>
              <a:t>. Н. С.</a:t>
            </a:r>
          </a:p>
          <a:p>
            <a:r>
              <a:rPr lang="ru-RU" sz="6400" dirty="0"/>
              <a:t>4</a:t>
            </a:r>
            <a:r>
              <a:rPr lang="ru-RU" sz="6400" dirty="0" smtClean="0"/>
              <a:t>.О</a:t>
            </a:r>
            <a:r>
              <a:rPr lang="ru-RU" sz="6400" dirty="0"/>
              <a:t>. Генри</a:t>
            </a:r>
          </a:p>
          <a:p>
            <a:r>
              <a:rPr lang="ru-RU" sz="6400" dirty="0" smtClean="0"/>
              <a:t>5 </a:t>
            </a:r>
            <a:r>
              <a:rPr lang="ru-RU" sz="6400" dirty="0" smtClean="0"/>
              <a:t>http</a:t>
            </a:r>
            <a:r>
              <a:rPr lang="ru-RU" sz="6400" dirty="0"/>
              <a:t>://www.christianart.ru/index.php/2008-01-28-16-57-10/2011-05-02-10-36-05</a:t>
            </a:r>
          </a:p>
          <a:p>
            <a:r>
              <a:rPr lang="ru-RU" sz="6400" dirty="0" smtClean="0"/>
              <a:t>6 </a:t>
            </a:r>
            <a:r>
              <a:rPr lang="ru-RU" sz="6400" dirty="0" smtClean="0"/>
              <a:t>.https</a:t>
            </a:r>
            <a:r>
              <a:rPr lang="ru-RU" sz="6400" dirty="0"/>
              <a:t>://cyberleninka.ru/article/n/svyatochnyy-rasskaz-kak-zhanr-1</a:t>
            </a:r>
          </a:p>
          <a:p>
            <a:r>
              <a:rPr lang="ru-RU" sz="6400" dirty="0" smtClean="0"/>
              <a:t>7 </a:t>
            </a:r>
            <a:r>
              <a:rPr lang="ru-RU" sz="6400" dirty="0" smtClean="0"/>
              <a:t>.https</a:t>
            </a:r>
            <a:r>
              <a:rPr lang="ru-RU" sz="6400" dirty="0"/>
              <a:t>://litmuzkuban.ru/news/o-zhanre-rozhdestvenskogo-i-svjatochnogo-rasskazov/</a:t>
            </a:r>
          </a:p>
          <a:p>
            <a:r>
              <a:rPr lang="ru-RU" sz="6400" dirty="0" smtClean="0"/>
              <a:t>8 </a:t>
            </a:r>
            <a:r>
              <a:rPr lang="ru-RU" sz="6400" dirty="0" smtClean="0"/>
              <a:t>.https</a:t>
            </a:r>
            <a:r>
              <a:rPr lang="ru-RU" sz="6400" dirty="0"/>
              <a:t>://clib.yar.ru/reviews/svyatochnye-rasskazy-russkix-pisatelej/</a:t>
            </a:r>
          </a:p>
          <a:p>
            <a:r>
              <a:rPr lang="ru-RU" sz="6400" dirty="0" smtClean="0"/>
              <a:t>9 </a:t>
            </a:r>
            <a:r>
              <a:rPr lang="ru-RU" sz="6400" dirty="0" smtClean="0"/>
              <a:t>.https</a:t>
            </a:r>
            <a:r>
              <a:rPr lang="ru-RU" sz="6400" dirty="0"/>
              <a:t>://elitsy.ru/communities/90530/341543/</a:t>
            </a:r>
          </a:p>
          <a:p>
            <a:r>
              <a:rPr lang="ru-RU" sz="6400" dirty="0" smtClean="0"/>
              <a:t>10 </a:t>
            </a:r>
            <a:r>
              <a:rPr lang="ru-RU" sz="6400" dirty="0" smtClean="0"/>
              <a:t>.http</a:t>
            </a:r>
            <a:r>
              <a:rPr lang="ru-RU" sz="6400" dirty="0"/>
              <a:t>://www.pravklin.ru/publ/svjatochnyj_rasskaz_v_russkoj_i_zarubezhnoj_literature/13-1-0-2435</a:t>
            </a:r>
          </a:p>
          <a:p>
            <a:r>
              <a:rPr lang="ru-RU" sz="6400" dirty="0" smtClean="0"/>
              <a:t>11 </a:t>
            </a:r>
            <a:r>
              <a:rPr lang="ru-RU" sz="6400" dirty="0" smtClean="0"/>
              <a:t>.https</a:t>
            </a:r>
            <a:r>
              <a:rPr lang="ru-RU" sz="6400" dirty="0"/>
              <a:t>://aif.ru/culture/classic/trend_976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010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0204" y="4641575"/>
            <a:ext cx="4719403" cy="19241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Спасибо за внимание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7683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Термин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Эстетика и </a:t>
            </a:r>
            <a:r>
              <a:rPr lang="ru-RU" sz="2000" dirty="0" smtClean="0"/>
              <a:t>признаки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Значение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Список использованных источников</a:t>
            </a:r>
          </a:p>
        </p:txBody>
      </p:sp>
    </p:spTree>
    <p:extLst>
      <p:ext uri="{BB962C8B-B14F-4D97-AF65-F5344CB8AC3E}">
        <p14:creationId xmlns:p14="http://schemas.microsoft.com/office/powerpoint/2010/main" val="798178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1829" y="342791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Термин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2203" y="1597974"/>
            <a:ext cx="7267731" cy="496771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/>
              <a:t>С начала 1990-х годов в России официально восстановлено празднование Рождества Христова, обострился интерес и к традиции русской святочной словесности – целого пласта национальной культуры. Святочный рассказ – незамысловатый или изобретательный, трогательно сентиментальный или немного насмешливый, но неизменно добрый. Рождественский или святочный рассказ относится к категории календарной литературы и характеризуется определённой специфичностью в сопоставлении с обычным жанром рассказа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/>
              <a:t>Поучительные и размягчающие сердце рождественские истории пользовались неизменной популярностью у самых широких слоев читающей публики. Многие классики отечественной литературы: Жуковский, Пушкин, Гоголь, Достоевский, Лесков, Л. Толстой, Чехов, Короленко и другие – воспевали святки.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342" y="1714391"/>
            <a:ext cx="3465513" cy="3277334"/>
          </a:xfrm>
        </p:spPr>
      </p:pic>
    </p:spTree>
    <p:extLst>
      <p:ext uri="{BB962C8B-B14F-4D97-AF65-F5344CB8AC3E}">
        <p14:creationId xmlns:p14="http://schemas.microsoft.com/office/powerpoint/2010/main" val="279952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Термин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Жанр этот с его смысловой объемностью и религиозно-философским универсализмом содержит громадные возможности для нравственного воспитания, формирования и становления личности.</a:t>
            </a:r>
          </a:p>
          <a:p>
            <a:pPr algn="just"/>
            <a:r>
              <a:rPr lang="ru-RU" dirty="0"/>
              <a:t>От святочного рассказа непременно требуется, чтобы он был приурочен к событиям святочного вечера – от Рождества до Крещения, чтобы он был сколько-нибудь фантастичен, имел какую-нибудь мораль, хоть вроде опровержения вредного предрассудка, и наконец – чтобы  он оканчивался на веселой ноте.</a:t>
            </a:r>
          </a:p>
          <a:p>
            <a:pPr algn="just"/>
            <a:r>
              <a:rPr lang="ru-RU" dirty="0"/>
              <a:t>Следует обратить внимание на то, что рассказы, посвященные зимним праздникам, иногда именуют «святочными», а иногда – «рождественскими». Понятие «святочный рассказ» достаточно широкое и является родовым по отношению к видовым понятиям рассказа «рождественского», «новогоднего», «крещенского».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300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5472" y="41223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Эстетика и признаки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7075" y="1783830"/>
            <a:ext cx="11135194" cy="484182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Много прекрасных обычаев у народа, и, наверное, самые привлекательные из них – праздники. С давних пор обожаемыми праздничными днями людей являются Новый год и Рождество. По традиции их отмечают в кругу семьи, наполняя теплотой и счастьем. Чудесные зимние праздники включают в себя дни от Рождества до Крещения, именуемые Святками, название которых восходит к прилагательному «святой».</a:t>
            </a:r>
          </a:p>
          <a:p>
            <a:r>
              <a:rPr lang="ru-RU" dirty="0"/>
              <a:t>Зимние святки - русский ритуальный праздничный день, отображающий собою объединение культурных начал, языческого и христианского. Праздник уходит корнями в глубокое прошлое, когда наши предки одушевляли стихийные начала жизни и пытались повлиять на них, то есть совершали некие обряды магического свойства с целью добиться благоденствия, достатка.</a:t>
            </a:r>
          </a:p>
          <a:p>
            <a:r>
              <a:rPr lang="ru-RU" dirty="0"/>
              <a:t>Отображением существования людей и общества всегда была литература, поэтому на святочную тематику появились сюжеты об участии в празднике православной семьи, о семейном быте и уюте, стремлении приблизиться к любви и милости. Поучительные и размягчающие сердце рождественские истории пользовались неизменной популярностью у самых широких слоёв публики. Это был жанр наиболее читаемый и демократичный. В 19 веке издавались специальные святочные литературные сборники “Рождественская звезда”, “Рождественская неделя”. Во всех журналах и газетах были размещены множество святочных материалов. Особенно чётко изобразил все свойства </a:t>
            </a:r>
          </a:p>
          <a:p>
            <a:r>
              <a:rPr lang="ru-RU" dirty="0"/>
              <a:t>Н.С. Лесков в своих рассказах, поскольку именно ему во многом принадлежит заслуга возрождения жанра в истории отечественной литературы.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733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Эстетика и признаки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19"/>
            <a:ext cx="5873646" cy="4222729"/>
          </a:xfrm>
        </p:spPr>
        <p:txBody>
          <a:bodyPr>
            <a:normAutofit/>
          </a:bodyPr>
          <a:lstStyle/>
          <a:p>
            <a:r>
              <a:rPr lang="ru-RU" dirty="0"/>
              <a:t>Характерное праздничное рождественское переживание – это состояние радостной </a:t>
            </a:r>
            <a:r>
              <a:rPr lang="ru-RU" dirty="0" err="1"/>
              <a:t>умилённости</a:t>
            </a:r>
            <a:r>
              <a:rPr lang="ru-RU" dirty="0"/>
              <a:t>, «размягченности сердца». Связано оно прежде всего с образом Младенца Иисуса. Не случайно поэтому в центре святочного рассказа часто стоит образ ребёнка, который рисуется так, чтобы способствовать нравственному просветлению людей. В библии есть заповедь “Будьте как дети”. Святочные рассказы о детях и для детей особенно многочисленны. Ведь нам иногда так хочется снова хоть на время стать детьми.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515" y="2103119"/>
            <a:ext cx="3353685" cy="3748087"/>
          </a:xfrm>
        </p:spPr>
      </p:pic>
    </p:spTree>
    <p:extLst>
      <p:ext uri="{BB962C8B-B14F-4D97-AF65-F5344CB8AC3E}">
        <p14:creationId xmlns:p14="http://schemas.microsoft.com/office/powerpoint/2010/main" val="1397059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2000" b="-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Эстетика и признаки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66800" y="2268012"/>
            <a:ext cx="10058400" cy="393192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/>
              <a:t>Ребёнок – герой святочного рассказа, нередко обездоленный, невинно </a:t>
            </a:r>
            <a:r>
              <a:rPr lang="ru-RU" dirty="0" err="1"/>
              <a:t>стадающий</a:t>
            </a:r>
            <a:r>
              <a:rPr lang="ru-RU" dirty="0"/>
              <a:t>. Читая произведение Ф.М. Достоевского “Мальчик у Христа на ёлке”, мы углубляемся в духовный мир. Главный герой – это мальчик-сирота. Он ещё не понимает своё предназначение и отношение людей к нему. В конечной арке героя, мальчик услышал тихий голос, который приглашал его на елку. Неожиданно он увидел яркий свет, чудесную рождественскую елку и множество веселых нарядных детишек. Они все погибли в юном возрасте и сейчас, так же, как и мальчишка, были приглашены на “Христову ёлку». Что является печальным концом. Произведение учит сочувствию, милосердию и духовной чуткости по отношению к ближним.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2181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4" y="244657"/>
            <a:ext cx="11741557" cy="6383220"/>
          </a:xfrm>
        </p:spPr>
      </p:pic>
    </p:spTree>
    <p:extLst>
      <p:ext uri="{BB962C8B-B14F-4D97-AF65-F5344CB8AC3E}">
        <p14:creationId xmlns:p14="http://schemas.microsoft.com/office/powerpoint/2010/main" val="1928570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551955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Эстетика и признаки</a:t>
            </a:r>
            <a:endParaRPr lang="ru-RU" sz="5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99607" y="1923555"/>
            <a:ext cx="7570032" cy="45821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Важную роль в святочном повествовании играет тема семьи. С этой темой связан комплекс наиболее повторяющихся, устойчивых мотивов святочного рассказов: домашний очаг, семейный уют, любовное единение близких людей. </a:t>
            </a:r>
          </a:p>
          <a:p>
            <a:pPr marL="0" indent="0">
              <a:buNone/>
            </a:pPr>
            <a:r>
              <a:rPr lang="ru-RU" dirty="0"/>
              <a:t>В рассказе О. Генри “Дары волхвов” в основе тема семьи  и идея бескорыстного дарения. Герои – небогатые молодожёны, в тайне готовят друг другу подарки на Рождество. Но чтобы купить подарок, надо пожертвовать наиболее ценным, что имеет каждый из них. И Джим продал часы, чтобы купить гребни для роскошных волос своей жены, а Делла отрезала и продала свои волосы, чтобы купить цепочку для часов мужа. Подаренные вещи оказались ненужными. И всё же главное не в материальном воплощение дара. «Дары различны, но дух один и тот же». Супруги убедились в этом, что в полной мере наградили себя высшими дарами: любовью, бескорыстием и самопожертвованием.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800467" y="1923555"/>
            <a:ext cx="2657014" cy="374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145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Другая 10">
      <a:dk1>
        <a:sysClr val="windowText" lastClr="000000"/>
      </a:dk1>
      <a:lt1>
        <a:sysClr val="window" lastClr="FFFFFF"/>
      </a:lt1>
      <a:dk2>
        <a:srgbClr val="17406D"/>
      </a:dk2>
      <a:lt2>
        <a:srgbClr val="E8DED2"/>
      </a:lt2>
      <a:accent1>
        <a:srgbClr val="083E6F"/>
      </a:accent1>
      <a:accent2>
        <a:srgbClr val="005779"/>
      </a:accent2>
      <a:accent3>
        <a:srgbClr val="5DF0F6"/>
      </a:accent3>
      <a:accent4>
        <a:srgbClr val="3EF1C0"/>
      </a:accent4>
      <a:accent5>
        <a:srgbClr val="92D050"/>
      </a:accent5>
      <a:accent6>
        <a:srgbClr val="2CA38F"/>
      </a:accent6>
      <a:hlink>
        <a:srgbClr val="000000"/>
      </a:hlink>
      <a:folHlink>
        <a:srgbClr val="000000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399</TotalTime>
  <Words>1135</Words>
  <Application>Microsoft Office PowerPoint</Application>
  <PresentationFormat>Широкоэкранный</PresentationFormat>
  <Paragraphs>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Century Gothic</vt:lpstr>
      <vt:lpstr>Garamond</vt:lpstr>
      <vt:lpstr>Савон</vt:lpstr>
      <vt:lpstr>Презентация на тему: «Святочные рассказы»</vt:lpstr>
      <vt:lpstr>Введение</vt:lpstr>
      <vt:lpstr>Термин</vt:lpstr>
      <vt:lpstr>Термин</vt:lpstr>
      <vt:lpstr>Эстетика и признаки</vt:lpstr>
      <vt:lpstr>Эстетика и признаки</vt:lpstr>
      <vt:lpstr>Эстетика и признаки</vt:lpstr>
      <vt:lpstr>Презентация PowerPoint</vt:lpstr>
      <vt:lpstr>Эстетика и признаки</vt:lpstr>
      <vt:lpstr>Эстетика и признаки</vt:lpstr>
      <vt:lpstr>Значение</vt:lpstr>
      <vt:lpstr>Список использованных источников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20</cp:revision>
  <dcterms:created xsi:type="dcterms:W3CDTF">2021-12-11T08:06:30Z</dcterms:created>
  <dcterms:modified xsi:type="dcterms:W3CDTF">2021-12-20T01:05:44Z</dcterms:modified>
</cp:coreProperties>
</file>