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56" r:id="rId8"/>
    <p:sldId id="257" r:id="rId9"/>
    <p:sldId id="258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0F2AE-D906-4BE0-BEA0-B8F53D02F8EB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E65E-DDE9-4277-978E-FDE53846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ainting-by-numbers.com/images/cms/data/mzh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>
                <a:latin typeface="Book Antiqua" pitchFamily="18" charset="0"/>
                <a:cs typeface="Aharoni" pitchFamily="2" charset="-79"/>
              </a:rPr>
              <a:t/>
            </a:r>
            <a:br>
              <a:rPr lang="ru-RU" sz="2000" b="1" i="1" dirty="0" smtClean="0">
                <a:latin typeface="Book Antiqua" pitchFamily="18" charset="0"/>
                <a:cs typeface="Aharoni" pitchFamily="2" charset="-79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  <a:t>Проект </a:t>
            </a:r>
            <a: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  <a:t>по Родной литературе </a:t>
            </a:r>
            <a:b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</a:br>
            <a: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  <a:t>На тему:</a:t>
            </a:r>
            <a:b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</a:br>
            <a: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  <a:t>«Человеческие добродетели».</a:t>
            </a:r>
            <a:br>
              <a:rPr lang="ru-RU" sz="2000" b="1" i="1" dirty="0">
                <a:solidFill>
                  <a:schemeClr val="bg1"/>
                </a:solidFill>
                <a:latin typeface="Book Antiqua" pitchFamily="18" charset="0"/>
                <a:cs typeface="Aharoni" pitchFamily="2" charset="-79"/>
              </a:rPr>
            </a:br>
            <a:endParaRPr lang="ru-RU" sz="2000" b="1" i="1" dirty="0">
              <a:solidFill>
                <a:schemeClr val="bg1"/>
              </a:solidFill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sz="1800" b="1" dirty="0" smtClean="0">
              <a:latin typeface="Book Antiqua" pitchFamily="18" charset="0"/>
            </a:endParaRPr>
          </a:p>
          <a:p>
            <a:pPr algn="r"/>
            <a:endParaRPr lang="ru-RU" sz="1800" b="1" dirty="0" smtClean="0">
              <a:latin typeface="Book Antiqua" pitchFamily="18" charset="0"/>
            </a:endParaRPr>
          </a:p>
          <a:p>
            <a:pPr algn="r"/>
            <a:r>
              <a:rPr lang="ru-RU" sz="1800" b="1" dirty="0" smtClean="0">
                <a:latin typeface="Book Antiqua" pitchFamily="18" charset="0"/>
              </a:rPr>
              <a:t>Подготовила: </a:t>
            </a:r>
            <a:r>
              <a:rPr lang="ru-RU" sz="1800" b="1" dirty="0" err="1" smtClean="0">
                <a:latin typeface="Book Antiqua" pitchFamily="18" charset="0"/>
              </a:rPr>
              <a:t>ПутинцеваД.С</a:t>
            </a:r>
            <a:r>
              <a:rPr lang="ru-RU" sz="1800" b="1" dirty="0" smtClean="0">
                <a:latin typeface="Book Antiqua" pitchFamily="18" charset="0"/>
              </a:rPr>
              <a:t>., 9Б.</a:t>
            </a:r>
          </a:p>
          <a:p>
            <a:pPr algn="r"/>
            <a:r>
              <a:rPr lang="ru-RU" sz="1800" b="1" dirty="0" err="1" smtClean="0">
                <a:latin typeface="Book Antiqua" pitchFamily="18" charset="0"/>
              </a:rPr>
              <a:t>Проверила:Толпыгина</a:t>
            </a:r>
            <a:r>
              <a:rPr lang="ru-RU" sz="1800" b="1" dirty="0" smtClean="0">
                <a:latin typeface="Book Antiqua" pitchFamily="18" charset="0"/>
              </a:rPr>
              <a:t> Н.Ю.</a:t>
            </a:r>
            <a:endParaRPr lang="ru-RU" sz="18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seng.org/uploads/posts/2015-01/1421817249_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368152"/>
          </a:xfrm>
        </p:spPr>
        <p:txBody>
          <a:bodyPr/>
          <a:lstStyle/>
          <a:p>
            <a:r>
              <a:rPr lang="ru-RU" i="1" dirty="0" smtClean="0">
                <a:latin typeface="Book Antiqua" pitchFamily="18" charset="0"/>
              </a:rPr>
              <a:t>Спасибо за внимание!</a:t>
            </a:r>
            <a:endParaRPr lang="ru-RU" i="1" dirty="0"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05064"/>
            <a:ext cx="8229600" cy="110872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-fotki.yandex.ru/get/15487/161058844.bd/0_115a1d_d445c805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3960440" cy="597666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СОДЕРЖАНИЕ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b="1" dirty="0" smtClean="0"/>
              <a:t>Введение</a:t>
            </a:r>
            <a:r>
              <a:rPr lang="ru-RU" dirty="0" smtClean="0"/>
              <a:t>……………………………………………………………</a:t>
            </a:r>
          </a:p>
          <a:p>
            <a:r>
              <a:rPr lang="ru-RU" b="1" dirty="0" smtClean="0"/>
              <a:t>Глава1.Человеческие добродетели: понятие, история, классификация</a:t>
            </a:r>
            <a:endParaRPr lang="ru-RU" dirty="0" smtClean="0"/>
          </a:p>
          <a:p>
            <a:r>
              <a:rPr lang="ru-RU" dirty="0" smtClean="0"/>
              <a:t>1.1.Понятие………………………………………………………………………</a:t>
            </a:r>
          </a:p>
          <a:p>
            <a:r>
              <a:rPr lang="ru-RU" dirty="0" smtClean="0"/>
              <a:t>1.2.История………………………………………………………………………</a:t>
            </a:r>
          </a:p>
          <a:p>
            <a:r>
              <a:rPr lang="ru-RU" dirty="0" smtClean="0"/>
              <a:t>1.3.Классификация………………………………………………………………</a:t>
            </a:r>
          </a:p>
          <a:p>
            <a:r>
              <a:rPr lang="ru-RU" dirty="0" smtClean="0"/>
              <a:t>1.4.Современное состояние …………………………………………………..… </a:t>
            </a:r>
          </a:p>
          <a:p>
            <a:r>
              <a:rPr lang="ru-RU" b="1" dirty="0" smtClean="0"/>
              <a:t>Глава 2.Выводы.</a:t>
            </a:r>
            <a:endParaRPr lang="ru-RU" dirty="0" smtClean="0"/>
          </a:p>
          <a:p>
            <a:r>
              <a:rPr lang="ru-RU" dirty="0" smtClean="0"/>
              <a:t>2.1Результат………………………………………………………………………</a:t>
            </a:r>
          </a:p>
          <a:p>
            <a:r>
              <a:rPr lang="ru-RU" dirty="0" smtClean="0"/>
              <a:t>2.2Заключение………………………………………………………………………</a:t>
            </a:r>
          </a:p>
          <a:p>
            <a:r>
              <a:rPr lang="ru-RU" dirty="0" smtClean="0"/>
              <a:t>2.3Список литературы………………………………………………...................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p.userapi.com/sHqQZP0Jt6VT8bJPSK9Y8E1u3iSyS_1jb-UoAQ/f7RHKWquv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176464" cy="659735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Введение</a:t>
            </a:r>
            <a:endParaRPr lang="ru-RU" dirty="0" smtClean="0"/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Добродетели – это система мыслей, ассоциаций, эмоций, мотивов и действий. Характерным их достоинством является то, что они приносят пользу как человеку, обладающему ими, так и обществу в целом.</a:t>
            </a:r>
          </a:p>
          <a:p>
            <a:r>
              <a:rPr lang="ru-RU" dirty="0" smtClean="0"/>
              <a:t>Цель: анализ добродетелей, их роли в процессе формирования личности.</a:t>
            </a:r>
          </a:p>
          <a:p>
            <a:r>
              <a:rPr lang="ru-RU" dirty="0" smtClean="0"/>
              <a:t>Задачи:</a:t>
            </a:r>
          </a:p>
          <a:p>
            <a:pPr lvl="0"/>
            <a:r>
              <a:rPr lang="ru-RU" dirty="0" smtClean="0"/>
              <a:t>ознакомиться с историей происхождения добродетелей; </a:t>
            </a:r>
          </a:p>
          <a:p>
            <a:pPr lvl="0"/>
            <a:r>
              <a:rPr lang="ru-RU" dirty="0" smtClean="0"/>
              <a:t>Разобрать понятие добродетель; </a:t>
            </a:r>
            <a:endParaRPr lang="ru-RU" dirty="0" smtClean="0"/>
          </a:p>
          <a:p>
            <a:pPr lvl="0"/>
            <a:r>
              <a:rPr lang="ru-RU" smtClean="0"/>
              <a:t>Изучить классификацию;</a:t>
            </a:r>
            <a:endParaRPr lang="ru-RU" dirty="0" smtClean="0"/>
          </a:p>
          <a:p>
            <a:pPr lvl="0"/>
            <a:r>
              <a:rPr lang="ru-RU" dirty="0" smtClean="0"/>
              <a:t>вывести результаты, установить закономерности, подтвердить или опровергнуть гипотезу;</a:t>
            </a:r>
          </a:p>
          <a:p>
            <a:r>
              <a:rPr lang="ru-RU" dirty="0" smtClean="0"/>
              <a:t>Проблема: современное поколение все меньше обращает внимание на человеческие добродетели, так важные в нашем мире, и не стремятся следовать им, и в следствии развивать все то хорошее, что должно быть в человеке.</a:t>
            </a:r>
          </a:p>
          <a:p>
            <a:r>
              <a:rPr lang="ru-RU" dirty="0" smtClean="0"/>
              <a:t>               Гипотеза: одним аспектом позитивной психологии является воспитанием силы духа, и  может происходить  за счет добродетелей.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e060d2db5a81a05253326d56f4a3a662-l&amp;ref=rim&amp;n=13&amp;w=1080&amp;h=1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429000"/>
            <a:ext cx="5220072" cy="3240360"/>
          </a:xfrm>
        </p:spPr>
        <p:txBody>
          <a:bodyPr>
            <a:normAutofit fontScale="32500" lnSpcReduction="20000"/>
          </a:bodyPr>
          <a:lstStyle/>
          <a:p>
            <a:endParaRPr lang="ru-RU" sz="37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    Для своего проекта я выбрала именно эту </a:t>
            </a:r>
            <a:r>
              <a:rPr lang="ru-RU" sz="3700" b="1" i="1" dirty="0" smtClean="0">
                <a:latin typeface="Times New Roman" pitchFamily="18" charset="0"/>
                <a:cs typeface="Times New Roman" pitchFamily="18" charset="0"/>
              </a:rPr>
              <a:t>тему 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700" b="1" i="1" dirty="0" smtClean="0">
                <a:latin typeface="Times New Roman" pitchFamily="18" charset="0"/>
                <a:cs typeface="Times New Roman" pitchFamily="18" charset="0"/>
              </a:rPr>
              <a:t>Человеческие добродетели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» руководствуясь своей тяге к познанию, стремлению обратить внимание к проблеме, которую предполагает данная тема.</a:t>
            </a:r>
          </a:p>
          <a:p>
            <a:r>
              <a:rPr lang="ru-RU" sz="3700" b="1" i="1" dirty="0" smtClean="0">
                <a:latin typeface="Times New Roman" pitchFamily="18" charset="0"/>
                <a:cs typeface="Times New Roman" pitchFamily="18" charset="0"/>
              </a:rPr>
              <a:t>      Критерии выбора темы «Человеческие добродетели»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1.Изучение данной темы даст мне новую информацию.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2.Позволит мне избежать в будущем некоторых ошибок, которые могут возникнуть в отношениях с другими людьми, в следствии моего незнания в данной области.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 3.Я смог поделить полезной информацией с другими людьми. И возможно, даже дать некоторые советы.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700" b="1" i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: все перечисленные доводы убедили меня, что мне необходимо подробнее узнать данную тему, и разобраться в ее структуре.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c/Johannes_Wilhjelm_-_Kvinder_i_klitterne_ved_Skag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88640"/>
            <a:ext cx="3672408" cy="6669360"/>
          </a:xfrm>
        </p:spPr>
        <p:txBody>
          <a:bodyPr>
            <a:normAutofit fontScale="32500" lnSpcReduction="20000"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/>
          </a:p>
          <a:p>
            <a:r>
              <a:rPr lang="ru-RU" b="1" dirty="0" smtClean="0"/>
              <a:t>Глава 1. Человеческие добродетели: понятие, история, классификация.</a:t>
            </a:r>
            <a:endParaRPr lang="ru-RU" dirty="0" smtClean="0"/>
          </a:p>
          <a:p>
            <a:r>
              <a:rPr lang="ru-RU" b="1" dirty="0" smtClean="0"/>
              <a:t>Разбор в общих чертах.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     Любой человек когда, когда в его окружении находятся хорошие люди. Те люди, на которых можно положиться и доверить нечто важное и ценное. Если же человеку нравится окружение его хороших людей, то должно быть человек и сам хороший и хочет  быть лучше? Должно быть так и есть, ведь любой человек предпочтет, чтобы его назвали «хорошим», и будет возмущаться, если же его назовут иначе. Все люди с детства тянутся к добру, свету. Но как часто бывает, спустя годы, в человеке все больше скапливается несовершенств. Некоторые из них оправданы, но есть и те, которые люди приписывают себе сами, вследствие своего отношения к себе. И тот идеал, который был в юные годы, так и остается недостижим. Почему же так происходит?	</a:t>
            </a:r>
          </a:p>
          <a:p>
            <a:pPr fontAlgn="base"/>
            <a:r>
              <a:rPr lang="ru-RU" dirty="0" smtClean="0"/>
              <a:t>     Назовем основные причины. Первая – неправильные отношения человека с Богом. Бог есть истинное благо и источник всякого блага, поэтому неудивительно, что тот, кто по своей жизни и делам не имеет с Ним общения, не может стать благим в совершенном смысле слова.(это одна позиция). Вторая причина – неправильное понимание добра, его смысла и цели. Непонимание того, что представляет собой настоящее добро и чем оно отличается от ложного добра, которое им не является на самом деле.</a:t>
            </a:r>
          </a:p>
          <a:p>
            <a:pPr fontAlgn="base"/>
            <a:r>
              <a:rPr lang="ru-RU" dirty="0" smtClean="0"/>
              <a:t>     Известна такая интересная поговорка: «горбатого могила исправит». Она выражает мнение грешных людей, считавших, что тот, кто погряз в какой-либо дурной привычке, не избавится от нее, и не станет лучше. Поговорку эту придумали те, кто не имел веры и кто хотел оправдать нежелание меняться.</a:t>
            </a:r>
          </a:p>
          <a:p>
            <a:pPr fontAlgn="base"/>
            <a:r>
              <a:rPr lang="ru-RU" dirty="0" smtClean="0"/>
              <a:t>    Но такая точка зрения неправильна. Измениться может каждый, но к этому необходимо приложить усилия, постараться, бороться со своими недостатками.</a:t>
            </a:r>
          </a:p>
          <a:p>
            <a:pPr fontAlgn="base"/>
            <a:r>
              <a:rPr lang="ru-RU" dirty="0" smtClean="0"/>
              <a:t>Чтобы это случилось, человек должен приблизиться к Богу. «Приблизьтесь к Богу, и [Он] приблизится к вам», – говорит апостол Иаков. Приближение человека к Богу происходит как раз благодаря укоренению в добродетели, сопровождаемому отказом от греха, победой силы воли над соблазнами, слабостями.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tdata.ru/u4/photoAA73/20962516593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4762872" cy="7488832"/>
          </a:xfrm>
        </p:spPr>
        <p:txBody>
          <a:bodyPr>
            <a:normAutofit fontScale="47500" lnSpcReduction="20000"/>
          </a:bodyPr>
          <a:lstStyle/>
          <a:p>
            <a:pPr fontAlgn="base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такое добродетель?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Добродетелями человек называет  нравственное свойство характера какого-то человека, определяемое его волей и поступками. Добродетель не есть единичный доброго поступка, который бывает в жизни каждого человека, это означает регулярное, постоянное делание добра, которое становится привычкой, благим навыком, а приобретение таких навыков и делает человека хорошим, добрым, так как  добрые навыки помогают избавляться от дурных навыков, поработивших каждого человека.</a:t>
            </a:r>
          </a:p>
          <a:p>
            <a:pPr fontAlgn="base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История добродетели.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Понятие добродетели берет свое происхождения еще со времен Древней Греции определялось как необходимое условие достижения некоего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высшего блага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Отличия в перечнях добродетелей и изменение их понимания происходило под влиянием того, что с течением времени менялось представление о высшем благе как таковом, которое постепенно смещалось от конкретики к абстракции, из области личного бытия в сферу трансцендентного. Этому процессу во многом способствовал исторический сдвиг, в ходе которого отношения между людьми приобретали безличный характер и нравственность из области личностных добродетелей перемещалась в область нормативных систем.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Смысловое наполнение добродетелей со временем претерпело значительные изменения, отличается от современного понимания этих слов.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vatars.mds.yandex.net/get-zen_doc/1222191/pub_5c3e130706588800ac4201e2_5c3e14814aa54f00aaf6c737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845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-1251520"/>
            <a:ext cx="3779912" cy="9145016"/>
          </a:xfrm>
        </p:spPr>
        <p:txBody>
          <a:bodyPr>
            <a:normAutofit fontScale="32500" lnSpcReduction="20000"/>
          </a:bodyPr>
          <a:lstStyle/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b="1" dirty="0" smtClean="0">
                <a:solidFill>
                  <a:schemeClr val="bg1"/>
                </a:solidFill>
              </a:rPr>
              <a:t>Классификация.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Виды добродетелей.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Иногда добродетели разделяют на </a:t>
            </a:r>
            <a:r>
              <a:rPr lang="ru-RU" b="1" dirty="0" smtClean="0">
                <a:solidFill>
                  <a:schemeClr val="bg1"/>
                </a:solidFill>
              </a:rPr>
              <a:t>высшие и начальные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Начальные</a:t>
            </a:r>
            <a:r>
              <a:rPr lang="ru-RU" dirty="0" smtClean="0">
                <a:solidFill>
                  <a:schemeClr val="bg1"/>
                </a:solidFill>
              </a:rPr>
              <a:t>: вера, покаяние, терпение, кротость, надежда, послушание, воздержание, милосердие, молитва, целомудрие и др.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Высшие</a:t>
            </a:r>
            <a:r>
              <a:rPr lang="ru-RU" dirty="0" smtClean="0">
                <a:solidFill>
                  <a:schemeClr val="bg1"/>
                </a:solidFill>
              </a:rPr>
              <a:t>: непрестанная молитва, смирение, любовь, бесстрастие, дар духовного рассуждения и др.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Преподобный </a:t>
            </a:r>
            <a:r>
              <a:rPr lang="ru-RU" i="1" u="sng" dirty="0" smtClean="0">
                <a:solidFill>
                  <a:schemeClr val="bg1"/>
                </a:solidFill>
              </a:rPr>
              <a:t>Григорий </a:t>
            </a:r>
            <a:r>
              <a:rPr lang="ru-RU" i="1" u="sng" dirty="0" err="1" smtClean="0">
                <a:solidFill>
                  <a:schemeClr val="bg1"/>
                </a:solidFill>
              </a:rPr>
              <a:t>Синаид</a:t>
            </a:r>
            <a:r>
              <a:rPr lang="ru-RU" dirty="0" smtClean="0">
                <a:solidFill>
                  <a:schemeClr val="bg1"/>
                </a:solidFill>
              </a:rPr>
              <a:t> разделяет добродетели на: </a:t>
            </a:r>
            <a:r>
              <a:rPr lang="ru-RU" b="1" dirty="0" smtClean="0">
                <a:solidFill>
                  <a:schemeClr val="bg1"/>
                </a:solidFill>
              </a:rPr>
              <a:t>деятельные, естественные и божественные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Три главнейшие добродетели</a:t>
            </a:r>
            <a:r>
              <a:rPr lang="ru-RU" dirty="0" smtClean="0">
                <a:solidFill>
                  <a:schemeClr val="bg1"/>
                </a:solidFill>
              </a:rPr>
              <a:t>: воздержание, </a:t>
            </a:r>
            <a:r>
              <a:rPr lang="ru-RU" dirty="0" err="1" smtClean="0">
                <a:solidFill>
                  <a:schemeClr val="bg1"/>
                </a:solidFill>
              </a:rPr>
              <a:t>нестяжательность</a:t>
            </a:r>
            <a:r>
              <a:rPr lang="ru-RU" dirty="0" smtClean="0">
                <a:solidFill>
                  <a:schemeClr val="bg1"/>
                </a:solidFill>
              </a:rPr>
              <a:t> и смирение; пять за ними следующих: чистота, кротость, радость, мужество и самоуничижение, – и потом весь ряд прочих добродетелей.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Душевные</a:t>
            </a:r>
            <a:r>
              <a:rPr lang="ru-RU" dirty="0" smtClean="0">
                <a:solidFill>
                  <a:schemeClr val="bg1"/>
                </a:solidFill>
              </a:rPr>
              <a:t>: доброта, простота, почтительность, справедливость, великодушие, милосердие, щедрость, благородство, мужество.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Духовные</a:t>
            </a:r>
            <a:r>
              <a:rPr lang="ru-RU" dirty="0" smtClean="0">
                <a:solidFill>
                  <a:schemeClr val="bg1"/>
                </a:solidFill>
              </a:rPr>
              <a:t>: рассудительность, целомудрие, от которых рождаются вера, надежда, любовь, смирение, кротость, терпение, правдолюбие, свобода, сострадательность, богобоязненность, благодарность, умиление, благоговение.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Телесные добродетели должны служить душевным, душевные — духовным, а духовные — </a:t>
            </a:r>
            <a:r>
              <a:rPr lang="ru-RU" dirty="0" err="1" smtClean="0">
                <a:solidFill>
                  <a:schemeClr val="bg1"/>
                </a:solidFill>
              </a:rPr>
              <a:t>богопознанию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Часто выделяют </a:t>
            </a:r>
            <a:r>
              <a:rPr lang="ru-RU" b="1" dirty="0" smtClean="0">
                <a:solidFill>
                  <a:schemeClr val="bg1"/>
                </a:solidFill>
              </a:rPr>
              <a:t>добродетели естественные и сверхъестественные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Естественные</a:t>
            </a:r>
            <a:r>
              <a:rPr lang="ru-RU" dirty="0" smtClean="0">
                <a:solidFill>
                  <a:schemeClr val="bg1"/>
                </a:solidFill>
              </a:rPr>
              <a:t> (свойственные человеческой природе (по естеству), в силу </a:t>
            </a:r>
            <a:r>
              <a:rPr lang="ru-RU" dirty="0" err="1" smtClean="0">
                <a:solidFill>
                  <a:schemeClr val="bg1"/>
                </a:solidFill>
              </a:rPr>
              <a:t>богообразности</a:t>
            </a:r>
            <a:r>
              <a:rPr lang="ru-RU" dirty="0" smtClean="0">
                <a:solidFill>
                  <a:schemeClr val="bg1"/>
                </a:solidFill>
              </a:rPr>
              <a:t>), такие как: человеческое благоразумие, милосердие, справедливость; человеческая благодарность, щедрость, снисходительность.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Сверхъестественные</a:t>
            </a:r>
            <a:r>
              <a:rPr lang="ru-RU" dirty="0" smtClean="0">
                <a:solidFill>
                  <a:schemeClr val="bg1"/>
                </a:solidFill>
              </a:rPr>
              <a:t> – Евангельские добродетели. «Какие расположения в сердце должно иметь христианину, указывают изречения Христа Спасителя о блаженствах, именно: смирение, сокрушение, кротость, правдолюбие и </a:t>
            </a:r>
            <a:r>
              <a:rPr lang="ru-RU" dirty="0" err="1" smtClean="0">
                <a:solidFill>
                  <a:schemeClr val="bg1"/>
                </a:solidFill>
              </a:rPr>
              <a:t>истинолюбие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милостивость</a:t>
            </a:r>
            <a:r>
              <a:rPr lang="ru-RU" dirty="0" smtClean="0">
                <a:solidFill>
                  <a:schemeClr val="bg1"/>
                </a:solidFill>
              </a:rPr>
              <a:t>, чистосердечие, миролюбие и терпение»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02.fotocdn.net/s107/e941851f0f89ddf8/public_pin_l/2354039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33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2736304" cy="6192688"/>
          </a:xfrm>
        </p:spPr>
        <p:txBody>
          <a:bodyPr>
            <a:normAutofit fontScale="40000" lnSpcReduction="20000"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Современный вид.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 настоящее время </a:t>
            </a:r>
            <a:r>
              <a:rPr lang="ru-RU" dirty="0" smtClean="0">
                <a:solidFill>
                  <a:schemeClr val="bg1"/>
                </a:solidFill>
              </a:rPr>
              <a:t>слово «Добродетель» непопулярно. И дело не только в том, что оно выглядит старомодно, но также это связано с тем, что современный человек считает себя самостоятельной личностью, и поэтому не любит, когда ему читают мораль или проповедь. В этом он видит покушение на свою индивидуальность и зрелость. Другая причина нынешнего легкомысленного отношения к слову «добродетель» – в том, что мы живем в очень расслабленное время, и сами очень расслаблены. Такая комфортная среда делает нас неготовыми к серьезным испытаниям и усилиям. Соответственно, ослабевает и тяга к тому, что в христианстве зовется добродетелями: нищете, воздержанности, кротости, самопожертвованию и др. Ведь евангельская норма – совсем другая. Она ищет не выгоды, а </a:t>
            </a:r>
            <a:r>
              <a:rPr lang="ru-RU" dirty="0" err="1" smtClean="0">
                <a:solidFill>
                  <a:schemeClr val="bg1"/>
                </a:solidFill>
              </a:rPr>
              <a:t>самоутеснения</a:t>
            </a:r>
            <a:r>
              <a:rPr lang="ru-RU" dirty="0" smtClean="0">
                <a:solidFill>
                  <a:schemeClr val="bg1"/>
                </a:solidFill>
              </a:rPr>
              <a:t>, не удовольствия, а страдания ради Христа.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funik.ru/wp-content/uploads/2020/12/42dc17ddfe06a81953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88640"/>
            <a:ext cx="4114800" cy="5937523"/>
          </a:xfrm>
        </p:spPr>
        <p:txBody>
          <a:bodyPr>
            <a:normAutofit fontScale="32500" lnSpcReduction="20000"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3400" b="1" dirty="0" smtClean="0"/>
              <a:t>Глава 2.Выводы.</a:t>
            </a:r>
            <a:endParaRPr lang="ru-RU" sz="3400" dirty="0" smtClean="0"/>
          </a:p>
          <a:p>
            <a:r>
              <a:rPr lang="ru-RU" sz="3400" b="1" dirty="0" smtClean="0"/>
              <a:t>                                            Результаты.</a:t>
            </a:r>
            <a:endParaRPr lang="ru-RU" sz="3400" dirty="0" smtClean="0"/>
          </a:p>
          <a:p>
            <a:pPr fontAlgn="base"/>
            <a:r>
              <a:rPr lang="ru-RU" sz="3400" b="1" dirty="0" smtClean="0"/>
              <a:t>      Позитивная психология</a:t>
            </a:r>
            <a:r>
              <a:rPr lang="ru-RU" sz="3400" dirty="0" smtClean="0"/>
              <a:t> – это понятие означает намного больше, чем просто позитивное мышление человека. </a:t>
            </a:r>
          </a:p>
          <a:p>
            <a:pPr fontAlgn="base"/>
            <a:r>
              <a:rPr lang="ru-RU" sz="3400" dirty="0" smtClean="0"/>
              <a:t>      </a:t>
            </a:r>
            <a:r>
              <a:rPr lang="ru-RU" sz="3400" b="1" dirty="0" smtClean="0"/>
              <a:t>Целью позитивной психологии</a:t>
            </a:r>
            <a:r>
              <a:rPr lang="ru-RU" sz="3400" dirty="0" smtClean="0"/>
              <a:t> является подготовка людей к решению любых задач и проблем, которые встречаются на их пути. Помочь справиться со всеми испытаниями, призваны психологические качества человека, приобретенные на основе жизненного опыта. Эти качества в позитивной психологии рассматриваются как  </a:t>
            </a:r>
            <a:r>
              <a:rPr lang="ru-RU" sz="3400" b="1" dirty="0" smtClean="0"/>
              <a:t>добродетели</a:t>
            </a:r>
            <a:r>
              <a:rPr lang="ru-RU" sz="3400" dirty="0" smtClean="0"/>
              <a:t>.</a:t>
            </a:r>
          </a:p>
          <a:p>
            <a:pPr fontAlgn="base"/>
            <a:r>
              <a:rPr lang="ru-RU" sz="3400" b="1" dirty="0" smtClean="0"/>
              <a:t>   </a:t>
            </a:r>
            <a:r>
              <a:rPr lang="ru-RU" sz="3400" dirty="0" smtClean="0"/>
              <a:t>Еще одним аспектом позитивной психологии является </a:t>
            </a:r>
            <a:r>
              <a:rPr lang="ru-RU" sz="3400" b="1" dirty="0" smtClean="0"/>
              <a:t>воспитание силы духа</a:t>
            </a:r>
            <a:r>
              <a:rPr lang="ru-RU" sz="3400" dirty="0" smtClean="0"/>
              <a:t>- это способность справляться с проблемами и трудностями.</a:t>
            </a:r>
          </a:p>
          <a:p>
            <a:pPr fontAlgn="base"/>
            <a:r>
              <a:rPr lang="ru-RU" sz="3400" dirty="0" smtClean="0"/>
              <a:t>Сила духа зависит от добродетелей, и в целом от характера человека.</a:t>
            </a:r>
          </a:p>
          <a:p>
            <a:pPr fontAlgn="base"/>
            <a:r>
              <a:rPr lang="ru-RU" sz="3400" dirty="0" smtClean="0"/>
              <a:t>Вместе с тем, </a:t>
            </a:r>
            <a:r>
              <a:rPr lang="ru-RU" sz="3400" b="1" dirty="0" smtClean="0"/>
              <a:t>позитивная психология </a:t>
            </a:r>
            <a:r>
              <a:rPr lang="ru-RU" sz="3400" dirty="0" smtClean="0"/>
              <a:t>утверждает, что добродетели и силу духа можно развивать, и тем самым сознательно влиять на качество жизни и степень счастья.</a:t>
            </a:r>
          </a:p>
          <a:p>
            <a:r>
              <a:rPr lang="ru-RU" sz="3400" b="1" dirty="0" smtClean="0"/>
              <a:t> </a:t>
            </a:r>
            <a:endParaRPr lang="ru-RU" sz="3400" dirty="0" smtClean="0"/>
          </a:p>
          <a:p>
            <a:r>
              <a:rPr lang="ru-RU" sz="3400" b="1" dirty="0" smtClean="0"/>
              <a:t>Заключение.</a:t>
            </a:r>
            <a:endParaRPr lang="ru-RU" sz="3400" dirty="0" smtClean="0"/>
          </a:p>
          <a:p>
            <a:r>
              <a:rPr lang="ru-RU" sz="3400" dirty="0" smtClean="0"/>
              <a:t>В заключение можно сказать, что добродетели являются аспектом позитивной психологии и помогают людям справляться с проблемами, развивать позитивное мышление. Благодаря добродетелям люди делают мир лучше, благоприятно влияют на других людей и их поступки, помогают им чувствовать себя счастливыми, любимыми и нужными. Добродетели можно развивать, важно лишь искренне этого хотеть.</a:t>
            </a:r>
          </a:p>
          <a:p>
            <a:r>
              <a:rPr lang="ru-RU" sz="3400" b="1" i="1" dirty="0" smtClean="0"/>
              <a:t> </a:t>
            </a:r>
            <a:endParaRPr lang="ru-RU" sz="3400" dirty="0" smtClean="0"/>
          </a:p>
          <a:p>
            <a:endParaRPr lang="ru-RU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411</Words>
  <Application>Microsoft Office PowerPoint</Application>
  <PresentationFormat>Экран (4:3)</PresentationFormat>
  <Paragraphs>109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Проект по Родной литературе  На тему: «Человеческие добродетели».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16</cp:revision>
  <dcterms:created xsi:type="dcterms:W3CDTF">2021-12-05T16:15:06Z</dcterms:created>
  <dcterms:modified xsi:type="dcterms:W3CDTF">2021-12-15T23:10:58Z</dcterms:modified>
</cp:coreProperties>
</file>