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rimo" panose="020B0604020202020204" charset="0"/>
      <p:regular r:id="rId17"/>
    </p:embeddedFont>
    <p:embeddedFont>
      <p:font typeface="Open Sans Bold" panose="020B0604020202020204" charset="0"/>
      <p:regular r:id="rId18"/>
    </p:embeddedFont>
    <p:embeddedFont>
      <p:font typeface="Open Sans Light" panose="020B0604020202020204" charset="0"/>
      <p:regular r:id="rId19"/>
    </p:embeddedFont>
    <p:embeddedFont>
      <p:font typeface="Open Sans Extra Bold" panose="020B0604020202020204" charset="0"/>
      <p:regular r:id="rId20"/>
    </p:embeddedFont>
    <p:embeddedFont>
      <p:font typeface="Arimo Bold" panose="020B0604020202020204" charset="0"/>
      <p:regular r:id="rId21"/>
    </p:embeddedFont>
    <p:embeddedFont>
      <p:font typeface="Open Sans Light Bold" panose="020B0604020202020204" charset="0"/>
      <p:regular r:id="rId22"/>
    </p:embeddedFont>
    <p:embeddedFont>
      <p:font typeface="Raleway Heavy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15292" y="2587098"/>
            <a:ext cx="14657415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1"/>
              </a:lnSpc>
            </a:pPr>
            <a:r>
              <a:rPr lang="en-US" sz="6572" dirty="0">
                <a:solidFill>
                  <a:srgbClr val="40C6CC"/>
                </a:solidFill>
                <a:latin typeface="Raleway Heavy"/>
              </a:rPr>
              <a:t>Подростковая жестокость, </a:t>
            </a:r>
            <a:r>
              <a:rPr lang="ru-RU" sz="6572" dirty="0" smtClean="0">
                <a:solidFill>
                  <a:srgbClr val="40C6CC"/>
                </a:solidFill>
                <a:latin typeface="Raleway Heavy"/>
              </a:rPr>
              <a:t>причины агрессии, способы предотвращения агрессивного поведения.</a:t>
            </a:r>
            <a:endParaRPr lang="en-US" sz="6572" dirty="0">
              <a:solidFill>
                <a:srgbClr val="40C6CC"/>
              </a:solidFill>
              <a:latin typeface="Raleway Heavy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13420" y="6936827"/>
            <a:ext cx="13661160" cy="1224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t="5523" b="5523"/>
          <a:stretch>
            <a:fillRect/>
          </a:stretch>
        </p:blipFill>
        <p:spPr>
          <a:xfrm>
            <a:off x="0" y="9647276"/>
            <a:ext cx="18288000" cy="7591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56064" y="1028700"/>
            <a:ext cx="12087879" cy="10988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68477" y="7663475"/>
            <a:ext cx="12151046" cy="15948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D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31825" y="393448"/>
            <a:ext cx="15024350" cy="1553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6"/>
              </a:lnSpc>
            </a:pPr>
            <a:r>
              <a:rPr lang="en-US" sz="4475">
                <a:solidFill>
                  <a:srgbClr val="00C2CB"/>
                </a:solidFill>
                <a:latin typeface="Open Sans Extra Bold"/>
              </a:rPr>
              <a:t>Рекомендации по общению с агрессивными сверстниками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187592"/>
            <a:ext cx="15752844" cy="782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4510" lvl="1" indent="-342255">
              <a:lnSpc>
                <a:spcPts val="4438"/>
              </a:lnSpc>
              <a:buFont typeface="Arial"/>
              <a:buChar char="•"/>
            </a:pPr>
            <a:r>
              <a:rPr lang="en-US" sz="3170">
                <a:solidFill>
                  <a:srgbClr val="FFFFFF"/>
                </a:solidFill>
                <a:latin typeface="Open Sans Light"/>
              </a:rPr>
              <a:t>Спокойное отношение в случае незначительной агрессии</a:t>
            </a:r>
          </a:p>
          <a:p>
            <a:pPr marL="684510" lvl="1" indent="-342255">
              <a:lnSpc>
                <a:spcPts val="4438"/>
              </a:lnSpc>
              <a:buFont typeface="Arial"/>
              <a:buChar char="•"/>
            </a:pPr>
            <a:r>
              <a:rPr lang="en-US" sz="3170">
                <a:solidFill>
                  <a:srgbClr val="FFFFFF"/>
                </a:solidFill>
                <a:latin typeface="Arimo"/>
              </a:rPr>
              <a:t>Полное игнорирование агрессивного поведения сверстника – весьма мощный способ прекращения нежелательного поведения.</a:t>
            </a:r>
          </a:p>
          <a:p>
            <a:pPr marL="684510" lvl="1" indent="-342255">
              <a:lnSpc>
                <a:spcPts val="4438"/>
              </a:lnSpc>
              <a:buFont typeface="Arial"/>
              <a:buChar char="•"/>
            </a:pPr>
            <a:r>
              <a:rPr lang="en-US" sz="3170">
                <a:solidFill>
                  <a:srgbClr val="FFFFFF"/>
                </a:solidFill>
                <a:latin typeface="Arimo"/>
              </a:rPr>
              <a:t>С агрессивными сверстниками нельзя вступать в открытое противодействие, это усугубляет бурную негативную реакцию с их стороны.</a:t>
            </a:r>
          </a:p>
          <a:p>
            <a:pPr marL="684510" lvl="1" indent="-342255">
              <a:lnSpc>
                <a:spcPts val="4438"/>
              </a:lnSpc>
              <a:buFont typeface="Arial"/>
              <a:buChar char="•"/>
            </a:pPr>
            <a:r>
              <a:rPr lang="en-US" sz="3170">
                <a:solidFill>
                  <a:srgbClr val="FFFFFF"/>
                </a:solidFill>
                <a:latin typeface="Arimo"/>
              </a:rPr>
              <a:t>Учитывайте особенности поведения агрессивных сверстников. Обычно они самоутверждаются за счет более слабых, подчиняются только силе и власти, склонны к чинопочитанию.</a:t>
            </a:r>
          </a:p>
          <a:p>
            <a:pPr marL="684510" lvl="1" indent="-342255">
              <a:lnSpc>
                <a:spcPts val="4438"/>
              </a:lnSpc>
              <a:buFont typeface="Arial"/>
              <a:buChar char="•"/>
            </a:pPr>
            <a:r>
              <a:rPr lang="en-US" sz="3170">
                <a:solidFill>
                  <a:srgbClr val="FFFFFF"/>
                </a:solidFill>
                <a:latin typeface="Arimo"/>
              </a:rPr>
              <a:t>Поэтому, при разрешении конфликтной ситуации разговаривайте спокойно и невозмутимо, действуйте при минимуме слов. Воинственность сверстника можно загасить вашей уравновешенностью а, значит, уверенностью в себе.</a:t>
            </a:r>
          </a:p>
          <a:p>
            <a:pPr marL="684510" lvl="1" indent="-342255">
              <a:lnSpc>
                <a:spcPts val="4438"/>
              </a:lnSpc>
              <a:buFont typeface="Arial"/>
              <a:buChar char="•"/>
            </a:pPr>
            <a:r>
              <a:rPr lang="en-US" sz="3170">
                <a:solidFill>
                  <a:srgbClr val="FFFFFF"/>
                </a:solidFill>
                <a:latin typeface="Arimo"/>
              </a:rPr>
              <a:t>Агрессивные подростки мстительны, обычно долго помнят обиду, поэтому все конфликты надо решать сразу, не откладывая.</a:t>
            </a:r>
          </a:p>
          <a:p>
            <a:pPr algn="ctr">
              <a:lnSpc>
                <a:spcPts val="4438"/>
              </a:lnSpc>
            </a:pPr>
            <a:endParaRPr lang="en-US" sz="3170">
              <a:solidFill>
                <a:srgbClr val="FFFFFF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226000" y="5833242"/>
            <a:ext cx="4957808" cy="420174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787507" y="2077085"/>
            <a:ext cx="10207762" cy="7181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Наладить контакт со своим чадом (уметь выслушать и поддержать в любой ситуации), стать другом;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Выяснить причины агрессии;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На агрессию не отвечать агрессией;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Не заострять внимание на нежелательные действия, а помогать выйти из агрессивного состояния с помощью пластилина, битья подушки, рвания бумаги;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Чаще хвалить, замечать успехи, поощрять. Поазав ребенку, что его тоже ценят и он нужен.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01157" y="0"/>
            <a:ext cx="855086" cy="10287000"/>
            <a:chOff x="0" y="0"/>
            <a:chExt cx="289251" cy="3479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9251" cy="3479800"/>
            </a:xfrm>
            <a:custGeom>
              <a:avLst/>
              <a:gdLst/>
              <a:ahLst/>
              <a:cxnLst/>
              <a:rect l="l" t="t" r="r" b="b"/>
              <a:pathLst>
                <a:path w="289251" h="3479800">
                  <a:moveTo>
                    <a:pt x="0" y="0"/>
                  </a:moveTo>
                  <a:lnTo>
                    <a:pt x="289251" y="0"/>
                  </a:lnTo>
                  <a:lnTo>
                    <a:pt x="28925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40C6CC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917422" y="715133"/>
            <a:ext cx="14136142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C2CB"/>
                </a:solidFill>
                <a:latin typeface="Open Sans Bold"/>
              </a:rPr>
              <a:t>Как помочь ребенку справиться с агрессией: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D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7433129" cy="10287000"/>
            <a:chOff x="0" y="0"/>
            <a:chExt cx="2514417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14416" cy="3479800"/>
            </a:xfrm>
            <a:custGeom>
              <a:avLst/>
              <a:gdLst/>
              <a:ahLst/>
              <a:cxnLst/>
              <a:rect l="l" t="t" r="r" b="b"/>
              <a:pathLst>
                <a:path w="2514416" h="3479800">
                  <a:moveTo>
                    <a:pt x="0" y="0"/>
                  </a:moveTo>
                  <a:lnTo>
                    <a:pt x="2514416" y="0"/>
                  </a:lnTo>
                  <a:lnTo>
                    <a:pt x="251441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0C2CB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808386" y="2247390"/>
            <a:ext cx="8022372" cy="462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16"/>
              </a:lnSpc>
            </a:pPr>
            <a:r>
              <a:rPr lang="en-US" sz="6583">
                <a:solidFill>
                  <a:srgbClr val="FFFFFF"/>
                </a:solidFill>
                <a:latin typeface="Raleway Heavy"/>
              </a:rPr>
              <a:t>Хочешь быть успешным? </a:t>
            </a:r>
          </a:p>
          <a:p>
            <a:pPr algn="ctr">
              <a:lnSpc>
                <a:spcPts val="9216"/>
              </a:lnSpc>
            </a:pPr>
            <a:r>
              <a:rPr lang="en-US" sz="6583">
                <a:solidFill>
                  <a:srgbClr val="FFFFFF"/>
                </a:solidFill>
                <a:latin typeface="Raleway Heavy"/>
              </a:rPr>
              <a:t>Скажи агрессии "НЕТ"!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341621" y="3215656"/>
            <a:ext cx="7037886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312D2A"/>
                </a:solidFill>
                <a:latin typeface="Open Sans Bold"/>
              </a:rPr>
              <a:t>СПАСИБО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312D2A"/>
                </a:solidFill>
                <a:latin typeface="Open Sans Bold"/>
              </a:rPr>
              <a:t>ЗА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312D2A"/>
                </a:solidFill>
                <a:latin typeface="Open Sans Bold"/>
              </a:rPr>
              <a:t>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757956">
            <a:off x="318705" y="7835616"/>
            <a:ext cx="1548132" cy="31536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92438" y="0"/>
            <a:ext cx="9795562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75258" y="499919"/>
            <a:ext cx="8317180" cy="211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ЧТО ТАКОЕ ПОДРОСТКОВАЯ АГРЕССИЯ? 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ЭТО ПРОЯВЛЕНИЕ СИЛЫ ИЛИ СЛАБОСТИ?</a:t>
            </a:r>
          </a:p>
          <a:p>
            <a:pPr>
              <a:lnSpc>
                <a:spcPts val="3580"/>
              </a:lnSpc>
            </a:pPr>
            <a:endParaRPr lang="en-US" sz="320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5258" y="2877607"/>
            <a:ext cx="7905787" cy="478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Подростковая агрессия - это агрессивное поведение по отношению к себе и окружающим, вызванная  пубертатным периодом у ребёнка. Эта агрессия проявляется в ответ на ту реальность, которая для подростка является неприемлемой.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D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6390769"/>
            <a:ext cx="5996138" cy="3372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90631" y="6390769"/>
            <a:ext cx="3765122" cy="33728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5317" b="5317"/>
          <a:stretch>
            <a:fillRect/>
          </a:stretch>
        </p:blipFill>
        <p:spPr>
          <a:xfrm>
            <a:off x="12490217" y="6390769"/>
            <a:ext cx="4769083" cy="337282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07968" y="516254"/>
            <a:ext cx="12701439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C2CB"/>
                </a:solidFill>
                <a:latin typeface="Open Sans Extra Bold"/>
              </a:rPr>
              <a:t>Причины подростковой агрессии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887587"/>
            <a:ext cx="16230600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Light Bold"/>
              </a:rPr>
              <a:t>Биологические</a:t>
            </a:r>
            <a:r>
              <a:rPr lang="en-US" sz="3399">
                <a:solidFill>
                  <a:srgbClr val="FFFFFF"/>
                </a:solidFill>
                <a:latin typeface="Open Sans Light"/>
              </a:rPr>
              <a:t> (гормональная перестройка, максимализм)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Light"/>
            </a:endParaRP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Light Bold"/>
              </a:rPr>
              <a:t>Личностные</a:t>
            </a:r>
            <a:r>
              <a:rPr lang="en-US" sz="3399">
                <a:solidFill>
                  <a:srgbClr val="FFFFFF"/>
                </a:solidFill>
                <a:latin typeface="Open Sans Light"/>
              </a:rPr>
              <a:t> (чувство вины, неуверенность в себе, отсутствие внимания и понимания)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Light"/>
            </a:endParaRP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Light Bold"/>
              </a:rPr>
              <a:t>Воспитание в семье</a:t>
            </a:r>
            <a:r>
              <a:rPr lang="en-US" sz="3399">
                <a:solidFill>
                  <a:srgbClr val="FFFFFF"/>
                </a:solidFill>
                <a:latin typeface="Open Sans Light"/>
              </a:rPr>
              <a:t> (авторитарный стиль воспитания, гиперопека, насилие, социальный статус и уровень жизни)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D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20196" y="2891950"/>
            <a:ext cx="2339104" cy="3563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852613" y="5373254"/>
            <a:ext cx="2669586" cy="421791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61982" y="3019742"/>
            <a:ext cx="11156361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Негармоничное воспитание в семье;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Характер наказаний и поощрений;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Агрессивное поведение самих родителей как обычная модель поведения;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Неудовлетворение базовых потребностей ребенка;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Пресинг успеха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09564" y="942975"/>
            <a:ext cx="14068871" cy="738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0"/>
              </a:lnSpc>
            </a:pPr>
            <a:r>
              <a:rPr lang="en-US" sz="4293">
                <a:solidFill>
                  <a:srgbClr val="00C2CB"/>
                </a:solidFill>
                <a:latin typeface="Open Sans Extra Bold"/>
              </a:rPr>
              <a:t>Социальные причины подростковой агрессии: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D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374"/>
          <a:stretch>
            <a:fillRect/>
          </a:stretch>
        </p:blipFill>
        <p:spPr>
          <a:xfrm>
            <a:off x="1843770" y="3713439"/>
            <a:ext cx="3888007" cy="49095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872" r="1872"/>
          <a:stretch>
            <a:fillRect/>
          </a:stretch>
        </p:blipFill>
        <p:spPr>
          <a:xfrm>
            <a:off x="6921382" y="3713439"/>
            <a:ext cx="4445236" cy="49095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01513" y="3713439"/>
            <a:ext cx="4657787" cy="49095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39655" y="844368"/>
            <a:ext cx="14964258" cy="23281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t="12520" b="12520"/>
          <a:stretch>
            <a:fillRect/>
          </a:stretch>
        </p:blipFill>
        <p:spPr>
          <a:xfrm>
            <a:off x="0" y="9395955"/>
            <a:ext cx="18288000" cy="8910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D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01827" y="870193"/>
            <a:ext cx="4693234" cy="36763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8303" r="2709" b="5984"/>
          <a:stretch>
            <a:fillRect/>
          </a:stretch>
        </p:blipFill>
        <p:spPr>
          <a:xfrm>
            <a:off x="13107767" y="870193"/>
            <a:ext cx="5180233" cy="36763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01827" y="4824857"/>
            <a:ext cx="4805940" cy="39752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804" r="804"/>
          <a:stretch>
            <a:fillRect/>
          </a:stretch>
        </p:blipFill>
        <p:spPr>
          <a:xfrm>
            <a:off x="13268423" y="4824857"/>
            <a:ext cx="4858921" cy="39752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t="5123" b="5123"/>
          <a:stretch>
            <a:fillRect/>
          </a:stretch>
        </p:blipFill>
        <p:spPr>
          <a:xfrm>
            <a:off x="0" y="9527843"/>
            <a:ext cx="18288000" cy="75915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11686" y="1032443"/>
            <a:ext cx="7446117" cy="658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Гормональная перестройка воздействует на мозговые структуры, что вызывает реакции сильного возбуждения, которая, преобладает над процессами торможения. Все чувства обостряются, повышается степень раздражения. "Взрывные" реакции могут быть вызваны даже незначительным и малозначимым стимулом.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D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86" r="3586" b="960"/>
          <a:stretch>
            <a:fillRect/>
          </a:stretch>
        </p:blipFill>
        <p:spPr>
          <a:xfrm>
            <a:off x="8747732" y="1790037"/>
            <a:ext cx="5071159" cy="28154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34644" y="6946514"/>
            <a:ext cx="4697794" cy="31357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60745" y="1440473"/>
            <a:ext cx="3571693" cy="53785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9211" b="14246"/>
          <a:stretch>
            <a:fillRect/>
          </a:stretch>
        </p:blipFill>
        <p:spPr>
          <a:xfrm>
            <a:off x="8747732" y="4915246"/>
            <a:ext cx="3905835" cy="276690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668380" y="394871"/>
            <a:ext cx="1034891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C2CB"/>
                </a:solidFill>
                <a:latin typeface="Open Sans Bold"/>
              </a:rPr>
              <a:t>Виды подростковой агрессии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9514" y="1945272"/>
            <a:ext cx="7812541" cy="7781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C2CB"/>
                </a:solidFill>
                <a:latin typeface="Open Sans Light Bold"/>
              </a:rPr>
              <a:t>Явная или открытая агрессия</a:t>
            </a:r>
            <a:r>
              <a:rPr lang="en-US" sz="3399">
                <a:solidFill>
                  <a:srgbClr val="FFFFFF"/>
                </a:solidFill>
                <a:latin typeface="Open Sans Light"/>
              </a:rPr>
              <a:t> Подросток направляет свои агрессивные формы поведения на внешние объекты, людей, предметы. Это проявляется в вандализме, в драках, в унижениях и обзывательствах. 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Также может проявляться как протестующее поведение и выливаться в курение, бродяжничество, беспорядочные половые связи, алкоголь и наркотики и т.д.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D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860768" y="1700917"/>
            <a:ext cx="5160649" cy="34425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60768" y="6451815"/>
            <a:ext cx="5177491" cy="34595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49607" y="3030576"/>
            <a:ext cx="4225848" cy="422584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668380" y="394871"/>
            <a:ext cx="1034891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C2CB"/>
                </a:solidFill>
                <a:latin typeface="Open Sans Bold"/>
              </a:rPr>
              <a:t>Виды подростковой агрессии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0469" y="1906381"/>
            <a:ext cx="7170464" cy="6984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8"/>
              </a:lnSpc>
            </a:pPr>
            <a:r>
              <a:rPr lang="en-US" sz="3305">
                <a:solidFill>
                  <a:srgbClr val="00C2CB"/>
                </a:solidFill>
                <a:latin typeface="Open Sans Light Bold"/>
              </a:rPr>
              <a:t>Скрытая форма или  аутоагрессия</a:t>
            </a:r>
            <a:r>
              <a:rPr lang="en-US" sz="3305">
                <a:solidFill>
                  <a:srgbClr val="FFFFFF"/>
                </a:solidFill>
                <a:latin typeface="Open Sans Light"/>
              </a:rPr>
              <a:t> </a:t>
            </a:r>
          </a:p>
          <a:p>
            <a:pPr>
              <a:lnSpc>
                <a:spcPts val="4628"/>
              </a:lnSpc>
            </a:pPr>
            <a:r>
              <a:rPr lang="en-US" sz="3305">
                <a:solidFill>
                  <a:srgbClr val="FFFFFF"/>
                </a:solidFill>
                <a:latin typeface="Open Sans Light"/>
              </a:rPr>
              <a:t>Данный вид агрессии проявляется в том, что подросток направляет свою злость против себя. Это вызывается, чувством вины, неуверенностью в себе, низкой самооценкой, неудачами, максимализме. Подросток начинает себя ненавидеть и презирать, что ещё больше усиливает в нём замкнутость.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D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3387" y="2328444"/>
            <a:ext cx="12614948" cy="7483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76"/>
              </a:lnSpc>
            </a:pPr>
            <a:r>
              <a:rPr lang="en-US" sz="3268">
                <a:solidFill>
                  <a:srgbClr val="00C2CB"/>
                </a:solidFill>
                <a:latin typeface="Open Sans Light Bold"/>
              </a:rPr>
              <a:t>Реактивная форма агрессии </a:t>
            </a:r>
            <a:r>
              <a:rPr lang="en-US" sz="3268">
                <a:solidFill>
                  <a:srgbClr val="FFFFFF"/>
                </a:solidFill>
                <a:latin typeface="Open Sans Light"/>
              </a:rPr>
              <a:t> проявляется в сиюминутной реакции на поступивший стимул. Чаще всего неконтролируемая самим подростком и очень похожа на взрыв бомбы.</a:t>
            </a:r>
          </a:p>
          <a:p>
            <a:pPr>
              <a:lnSpc>
                <a:spcPts val="4576"/>
              </a:lnSpc>
            </a:pPr>
            <a:endParaRPr lang="en-US" sz="3268">
              <a:solidFill>
                <a:srgbClr val="FFFFFF"/>
              </a:solidFill>
              <a:latin typeface="Open Sans Light"/>
            </a:endParaRPr>
          </a:p>
          <a:p>
            <a:pPr>
              <a:lnSpc>
                <a:spcPts val="4576"/>
              </a:lnSpc>
            </a:pPr>
            <a:r>
              <a:rPr lang="en-US" sz="3268">
                <a:solidFill>
                  <a:srgbClr val="00C2CB"/>
                </a:solidFill>
                <a:latin typeface="Arimo Bold"/>
              </a:rPr>
              <a:t>Целенаправленная форма агрессии</a:t>
            </a:r>
            <a:r>
              <a:rPr lang="en-US" sz="3268">
                <a:solidFill>
                  <a:srgbClr val="FFFFFF"/>
                </a:solidFill>
                <a:latin typeface="Arimo"/>
              </a:rPr>
              <a:t> - эта агрессия имеет осознанный характер и заключается уже в планомерных действиях, направленных на подавление, унижение, оскорбления других людей. Оно может не зависеть от явных стимулов и не проявляется сразу. Такая форма агрессии является стратегией самореализации подростка среди сверстников.</a:t>
            </a:r>
          </a:p>
          <a:p>
            <a:pPr>
              <a:lnSpc>
                <a:spcPts val="4576"/>
              </a:lnSpc>
            </a:pPr>
            <a:endParaRPr lang="en-US" sz="3268">
              <a:solidFill>
                <a:srgbClr val="FFFFFF"/>
              </a:solidFill>
              <a:latin typeface="Arimo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00991" y="6403399"/>
            <a:ext cx="4038641" cy="285490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83137" y="482226"/>
            <a:ext cx="13654592" cy="703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6"/>
              </a:lnSpc>
            </a:pPr>
            <a:r>
              <a:rPr lang="en-US" sz="4161">
                <a:solidFill>
                  <a:srgbClr val="00C2CB"/>
                </a:solidFill>
                <a:latin typeface="Open Sans Extra Bold"/>
              </a:rPr>
              <a:t>Подростковая агрессия по форме проявления: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563</Words>
  <Application>Microsoft Office PowerPoint</Application>
  <PresentationFormat>Произвольный</PresentationFormat>
  <Paragraphs>45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Arimo</vt:lpstr>
      <vt:lpstr>Open Sans Bold</vt:lpstr>
      <vt:lpstr>Arial</vt:lpstr>
      <vt:lpstr>Open Sans Light</vt:lpstr>
      <vt:lpstr>Open Sans Extra Bold</vt:lpstr>
      <vt:lpstr>Arimo Bold</vt:lpstr>
      <vt:lpstr>Open Sans Light Bold</vt:lpstr>
      <vt:lpstr>Raleway Heavy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Подростковая жестокость, можно ли защититься от агрессивного поведения сверстников?</dc:title>
  <dc:creator>Polina Zelenskaya</dc:creator>
  <cp:lastModifiedBy>Polina Zelenskaya</cp:lastModifiedBy>
  <cp:revision>3</cp:revision>
  <dcterms:created xsi:type="dcterms:W3CDTF">2006-08-16T00:00:00Z</dcterms:created>
  <dcterms:modified xsi:type="dcterms:W3CDTF">2022-01-28T20:10:12Z</dcterms:modified>
  <dc:identifier>DAE2wn2CNIc</dc:identifier>
</cp:coreProperties>
</file>