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6"/>
  </p:notesMasterIdLst>
  <p:sldIdLst>
    <p:sldId id="256" r:id="rId2"/>
    <p:sldId id="271" r:id="rId3"/>
    <p:sldId id="272" r:id="rId4"/>
    <p:sldId id="273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55" autoAdjust="0"/>
    <p:restoredTop sz="94688" autoAdjust="0"/>
  </p:normalViewPr>
  <p:slideViewPr>
    <p:cSldViewPr showGuides="1">
      <p:cViewPr varScale="1">
        <p:scale>
          <a:sx n="106" d="100"/>
          <a:sy n="106" d="100"/>
        </p:scale>
        <p:origin x="-1668" y="-84"/>
      </p:cViewPr>
      <p:guideLst>
        <p:guide orient="horz" pos="2160"/>
        <p:guide pos="29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78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162686-B9EA-4065-B399-57EF0D3839E3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61B73-57E6-493E-BC6B-0CBB8041438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61B73-57E6-493E-BC6B-0CBB80414382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AD765D7-0133-4059-A5DF-994BDB6BE1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39C97F-FF6F-4CA6-BD2B-488BB1D086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2016CA-C99C-4069-9CDA-03171A3518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E1F781-0583-4A1D-BBCB-6758A63DF36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E362E9EA-2794-4CD6-A263-80C2F4A498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06356DB9-0070-411E-8DA1-139F3EE818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AD805D3-C272-4E41-B378-4BA28AB65E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1B0BED-4B87-42E4-91DD-FE014C75C0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522FE37D-D2CB-4EBD-9753-0C9E5E32DD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F98D41C4-2C68-4293-8433-F20562AF0E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BF11D5F0-FFFF-42C6-8A7C-00AD59AA538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4A8254B-59BE-4DD9-8C19-7F36372524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ru.wikipedia.org/wiki/%D0%92%D0%B5%D0%B1-%D0%B1%D1%80%D0%B0%D1%83%D0%B7%D0%B5%D1%8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2%D1%81%D0%B5%D0%BC%D0%B8%D1%80%D0%BD%D0%B0%D1%8F_%D0%BF%D0%B0%D1%83%D1%82%D0%B8%D0%BD%D0%B0" TargetMode="External"/><Relationship Id="rId2" Type="http://schemas.openxmlformats.org/officeDocument/2006/relationships/hyperlink" Target="http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ru.wikipedia.org/wiki/%D0%9A%D0%BE%D0%BC%D0%BF%D1%8C%D1%8E%D1%82%D0%B5%D1%80%D0%BD%D1%8B%D0%B9_%D1%81%D0%BB%D0%B5%D0%BD%D0%B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357290" y="1142984"/>
            <a:ext cx="7170760" cy="242889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6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История</a:t>
            </a:r>
            <a:r>
              <a:rPr lang="ru-RU" sz="6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глобальной</a:t>
            </a:r>
            <a:r>
              <a:rPr lang="ru-RU" sz="6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сети</a:t>
            </a:r>
            <a:r>
              <a:rPr lang="ru-RU" sz="6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интернета</a:t>
            </a:r>
            <a:endParaRPr lang="ru-RU" sz="60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04784" y="142852"/>
            <a:ext cx="8534431" cy="160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1988 году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был разработан протокол Internet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Relay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Chat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(IRC), благодаря чему в Интернете стало возможно общение в реальном времени (чат).</a:t>
            </a:r>
          </a:p>
        </p:txBody>
      </p:sp>
      <p:pic>
        <p:nvPicPr>
          <p:cNvPr id="11270" name="Picture 7" descr="Tim Berners-Lee (Тим Бернс-Ли)"/>
          <p:cNvPicPr>
            <a:picLocks noChangeAspect="1" noChangeArrowheads="1"/>
          </p:cNvPicPr>
          <p:nvPr/>
        </p:nvPicPr>
        <p:blipFill>
          <a:blip r:embed="rId2" cstate="print"/>
          <a:srcRect l="22278" r="9666"/>
          <a:stretch>
            <a:fillRect/>
          </a:stretch>
        </p:blipFill>
        <p:spPr bwMode="auto">
          <a:xfrm>
            <a:off x="5000628" y="1714488"/>
            <a:ext cx="3889375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Rectangle 8"/>
          <p:cNvSpPr>
            <a:spLocks noChangeArrowheads="1"/>
          </p:cNvSpPr>
          <p:nvPr/>
        </p:nvSpPr>
        <p:spPr bwMode="auto">
          <a:xfrm>
            <a:off x="250825" y="1773238"/>
            <a:ext cx="4826000" cy="4094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1989 году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в Европе, в стенах Европейского совета по ядерным исследованиям  родилась концепция Всемирной паутины. Её предложил знаменитый британский учёный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Тим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Бернерс-Ли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он же в течение двух лет разработал протокол HTTP, язык HTML и идентификаторы UR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build="allAtOnce"/>
      <p:bldP spid="11271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250825" y="-22225"/>
            <a:ext cx="8642350" cy="462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200" dirty="0"/>
              <a:t>	</a:t>
            </a:r>
            <a:r>
              <a:rPr lang="ru-RU" sz="2200" dirty="0">
                <a:latin typeface="Times New Roman" pitchFamily="18" charset="0"/>
              </a:rPr>
              <a:t>В </a:t>
            </a:r>
            <a:r>
              <a:rPr lang="ru-RU" sz="2200" b="1" dirty="0">
                <a:latin typeface="Times New Roman" pitchFamily="18" charset="0"/>
              </a:rPr>
              <a:t>1990 году</a:t>
            </a:r>
            <a:r>
              <a:rPr lang="ru-RU" sz="2200" dirty="0">
                <a:latin typeface="Times New Roman" pitchFamily="18" charset="0"/>
              </a:rPr>
              <a:t> сеть ARPANET прекратила своё существование, полностью проиграв конкуренцию </a:t>
            </a:r>
            <a:r>
              <a:rPr lang="ru-RU" sz="2200" dirty="0" err="1">
                <a:latin typeface="Times New Roman" pitchFamily="18" charset="0"/>
              </a:rPr>
              <a:t>NSFNet</a:t>
            </a:r>
            <a:r>
              <a:rPr lang="ru-RU" sz="2200" dirty="0">
                <a:latin typeface="Times New Roman" pitchFamily="18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ru-RU" sz="2200" dirty="0">
                <a:latin typeface="Times New Roman" pitchFamily="18" charset="0"/>
              </a:rPr>
              <a:t>	В </a:t>
            </a:r>
            <a:r>
              <a:rPr lang="ru-RU" sz="2200" b="1" dirty="0">
                <a:latin typeface="Times New Roman" pitchFamily="18" charset="0"/>
              </a:rPr>
              <a:t>1991 году</a:t>
            </a:r>
            <a:r>
              <a:rPr lang="ru-RU" sz="2200" dirty="0">
                <a:latin typeface="Times New Roman" pitchFamily="18" charset="0"/>
              </a:rPr>
              <a:t> Всемирная паутина стала общедоступна в Интернете, а в </a:t>
            </a:r>
            <a:r>
              <a:rPr lang="ru-RU" sz="2200" b="1" dirty="0">
                <a:latin typeface="Times New Roman" pitchFamily="18" charset="0"/>
              </a:rPr>
              <a:t>1993 году</a:t>
            </a:r>
            <a:r>
              <a:rPr lang="ru-RU" sz="2200" dirty="0">
                <a:latin typeface="Times New Roman" pitchFamily="18" charset="0"/>
              </a:rPr>
              <a:t> появился знаменитый </a:t>
            </a:r>
            <a:r>
              <a:rPr lang="ru-RU" sz="2200" dirty="0" err="1">
                <a:latin typeface="Times New Roman" pitchFamily="18" charset="0"/>
                <a:hlinkClick r:id="rId2" tooltip="Веб-браузер"/>
              </a:rPr>
              <a:t>веб-браузер</a:t>
            </a:r>
            <a:r>
              <a:rPr lang="ru-RU" sz="2200" dirty="0">
                <a:latin typeface="Times New Roman" pitchFamily="18" charset="0"/>
              </a:rPr>
              <a:t> NCSA </a:t>
            </a:r>
            <a:r>
              <a:rPr lang="ru-RU" sz="2200" dirty="0" err="1">
                <a:latin typeface="Times New Roman" pitchFamily="18" charset="0"/>
              </a:rPr>
              <a:t>Mosaic</a:t>
            </a:r>
            <a:r>
              <a:rPr lang="ru-RU" sz="2200" dirty="0">
                <a:latin typeface="Times New Roman" pitchFamily="18" charset="0"/>
              </a:rPr>
              <a:t>. Всемирная паутина набирала популярность.</a:t>
            </a:r>
          </a:p>
          <a:p>
            <a:pPr>
              <a:lnSpc>
                <a:spcPct val="150000"/>
              </a:lnSpc>
            </a:pPr>
            <a:r>
              <a:rPr lang="ru-RU" sz="2200" dirty="0">
                <a:latin typeface="Times New Roman" pitchFamily="18" charset="0"/>
              </a:rPr>
              <a:t>	В </a:t>
            </a:r>
            <a:r>
              <a:rPr lang="ru-RU" sz="2200" b="1" dirty="0">
                <a:latin typeface="Times New Roman" pitchFamily="18" charset="0"/>
              </a:rPr>
              <a:t>1995 году</a:t>
            </a:r>
            <a:r>
              <a:rPr lang="ru-RU" sz="2200" dirty="0">
                <a:latin typeface="Times New Roman" pitchFamily="18" charset="0"/>
              </a:rPr>
              <a:t> маршрутизацией всего трафика Интернета занимались сетевые провайдеры, а не суперкомпьютеры Национального научного фонда.</a:t>
            </a:r>
          </a:p>
          <a:p>
            <a:pPr>
              <a:lnSpc>
                <a:spcPct val="150000"/>
              </a:lnSpc>
            </a:pPr>
            <a:r>
              <a:rPr lang="ru-RU" sz="2200" dirty="0">
                <a:latin typeface="Times New Roman" pitchFamily="18" charset="0"/>
              </a:rPr>
              <a:t>	</a:t>
            </a:r>
          </a:p>
        </p:txBody>
      </p:sp>
      <p:pic>
        <p:nvPicPr>
          <p:cNvPr id="1331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3714752"/>
            <a:ext cx="3384550" cy="303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323850" y="4292600"/>
            <a:ext cx="5040313" cy="16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2200" dirty="0">
                <a:latin typeface="Times New Roman" pitchFamily="18" charset="0"/>
              </a:rPr>
              <a:t>	С </a:t>
            </a:r>
            <a:r>
              <a:rPr lang="ru-RU" sz="2200" b="1" dirty="0">
                <a:latin typeface="Times New Roman" pitchFamily="18" charset="0"/>
              </a:rPr>
              <a:t>1996 года</a:t>
            </a:r>
            <a:r>
              <a:rPr lang="ru-RU" sz="2200" dirty="0">
                <a:latin typeface="Times New Roman" pitchFamily="18" charset="0"/>
              </a:rPr>
              <a:t> Всемирная паутина почти полностью подменяет собой понятие «Интернет». 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allAtOnce"/>
      <p:bldP spid="13317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95288" y="541338"/>
            <a:ext cx="8424862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200" dirty="0"/>
              <a:t>	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1997 году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в Интернете насчитывалось уже около 10 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компьютеров, было зарегистрировано более 1 млн. доменных имён. Интернет стал очень популярным средством для обмена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информацией.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0" name="Picture 6" descr="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2214554"/>
            <a:ext cx="4297362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1547813" y="0"/>
            <a:ext cx="6126162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 b="1" dirty="0"/>
              <a:t>В</a:t>
            </a:r>
            <a:r>
              <a:rPr lang="ru-RU" sz="4800" b="1" dirty="0">
                <a:solidFill>
                  <a:srgbClr val="0000CC"/>
                </a:solidFill>
              </a:rPr>
              <a:t> </a:t>
            </a:r>
            <a:r>
              <a:rPr lang="ru-RU" sz="4800" b="1" dirty="0"/>
              <a:t>настоящее</a:t>
            </a:r>
            <a:r>
              <a:rPr lang="ru-RU" sz="4800" b="1" dirty="0">
                <a:solidFill>
                  <a:srgbClr val="0000CC"/>
                </a:solidFill>
              </a:rPr>
              <a:t> </a:t>
            </a:r>
            <a:r>
              <a:rPr lang="ru-RU" sz="4800" b="1" dirty="0"/>
              <a:t>время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357158" y="928670"/>
            <a:ext cx="4535487" cy="3586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200" dirty="0"/>
              <a:t>	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настоящее время подключиться к Интернету можно через спутники связи,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радио-каналы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кабельное телевидение, телефон, сотовую связь, специальные оптико-волоконные линии или электропровода. </a:t>
            </a:r>
          </a:p>
        </p:txBody>
      </p:sp>
      <p:pic>
        <p:nvPicPr>
          <p:cNvPr id="16391" name="Picture 7" descr="internet_reklama_luchshiy_vyho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1071546"/>
            <a:ext cx="3819525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4500570"/>
            <a:ext cx="4392612" cy="16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200" dirty="0"/>
              <a:t>	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Интернет быстро достиг аудитории свыше 50 миллионов пользователей. </a:t>
            </a: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allAtOnce"/>
      <p:bldP spid="16390" grpId="0" build="allAtOnce"/>
      <p:bldP spid="16392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23850" y="333375"/>
            <a:ext cx="8424863" cy="361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200" dirty="0"/>
              <a:t>	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 середине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2008 года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число пользователей составило около 1,5 млрд. человек (около четверти земного населения).</a:t>
            </a:r>
          </a:p>
          <a:p>
            <a:pPr>
              <a:lnSpc>
                <a:spcPct val="150000"/>
              </a:lnSpc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	В России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почти все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средние школы с 2008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года оснащены компьютерами с доступом к глобальной компьютерной сети Интернет и базовыми пакетами программ для обучения информатике, работе с персональными компьютерами и сетью Интернет.</a:t>
            </a:r>
          </a:p>
        </p:txBody>
      </p:sp>
      <p:pic>
        <p:nvPicPr>
          <p:cNvPr id="17414" name="Picture 6" descr="internet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3429000"/>
            <a:ext cx="321945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44463" y="587531"/>
            <a:ext cx="874871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anchor="ctr">
            <a:spAutoFit/>
          </a:bodyPr>
          <a:lstStyle/>
          <a:p>
            <a:pPr marL="72000" algn="just"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"Новый фундаментальный закон бизнеса на рубеже двадцать первого века заключается в том, что Интернет меняет все.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Интернет-технологии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по меньшей мере меняют способы взаимодействия компаний – даже самых маленьких – со своими сотрудниками, партнерами и поставщиками."</a:t>
            </a:r>
          </a:p>
          <a:p>
            <a:pPr algn="r"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Билл Гейтс. "Бизнес со скоростью мысли"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79388" y="333375"/>
            <a:ext cx="7821636" cy="692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ru-RU" sz="3600" b="1" i="1" dirty="0">
                <a:latin typeface="Times New Roman" pitchFamily="18" charset="0"/>
              </a:rPr>
              <a:t>Цель проекта: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ru-RU" sz="2800" b="1" i="1" dirty="0" smtClean="0">
                <a:latin typeface="Times New Roman" pitchFamily="18" charset="0"/>
              </a:rPr>
              <a:t>познакомиться с Истории глобальный сети</a:t>
            </a:r>
          </a:p>
          <a:p>
            <a:pPr marL="342900" indent="-342900">
              <a:lnSpc>
                <a:spcPct val="150000"/>
              </a:lnSpc>
            </a:pPr>
            <a:r>
              <a:rPr lang="ru-RU" sz="2800" b="1" i="1" dirty="0" smtClean="0">
                <a:latin typeface="Times New Roman" pitchFamily="18" charset="0"/>
              </a:rPr>
              <a:t> интернета.</a:t>
            </a:r>
            <a:endParaRPr lang="ru-RU" sz="2800" b="1" i="1" dirty="0">
              <a:latin typeface="Times New Roman" pitchFamily="18" charset="0"/>
            </a:endParaRPr>
          </a:p>
          <a:p>
            <a:pPr marL="342900" indent="-342900">
              <a:lnSpc>
                <a:spcPct val="150000"/>
              </a:lnSpc>
            </a:pPr>
            <a:r>
              <a:rPr lang="ru-RU" sz="3600" b="1" i="1" dirty="0">
                <a:latin typeface="Times New Roman" pitchFamily="18" charset="0"/>
              </a:rPr>
              <a:t>Задачи: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ru-RU" sz="2800" b="1" i="1" dirty="0">
                <a:latin typeface="Times New Roman" pitchFamily="18" charset="0"/>
              </a:rPr>
              <a:t>Знакомство с историей Интернет.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ru-RU" sz="2800" b="1" i="1" dirty="0">
                <a:latin typeface="Times New Roman" pitchFamily="18" charset="0"/>
              </a:rPr>
              <a:t>Выявление развития Интерната в настоящее время. 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ru-RU" sz="2800" b="1" i="1" dirty="0">
                <a:latin typeface="Times New Roman" pitchFamily="18" charset="0"/>
              </a:rPr>
              <a:t>Развитие навыков и умения компьютерного</a:t>
            </a:r>
          </a:p>
          <a:p>
            <a:pPr marL="342900" indent="-342900">
              <a:lnSpc>
                <a:spcPct val="150000"/>
              </a:lnSpc>
            </a:pPr>
            <a:r>
              <a:rPr lang="ru-RU" sz="2800" b="1" i="1" dirty="0">
                <a:latin typeface="Times New Roman" pitchFamily="18" charset="0"/>
              </a:rPr>
              <a:t> моделирования представления рассказа.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endParaRPr lang="ru-RU" sz="2800" b="1" i="1" dirty="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4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Определение</a:t>
            </a:r>
            <a:endParaRPr lang="ru-RU" sz="40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4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История</a:t>
            </a:r>
            <a:endParaRPr lang="ru-RU" sz="40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В настоящее время</a:t>
            </a:r>
            <a:endParaRPr lang="ru-RU" sz="4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0" y="928670"/>
            <a:ext cx="8569325" cy="3349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>
                <a:latin typeface="Times New Roman" pitchFamily="18" charset="0"/>
              </a:rPr>
              <a:t>	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Интерне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́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  <a:hlinkClick r:id="rId2" tooltip="Английский язык"/>
              </a:rPr>
              <a:t>англ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2" tooltip="Английский язык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Internet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Inter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connected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Net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works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3" tooltip="Всемирная паутина"/>
              </a:rPr>
              <a:t>Всемирной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hlinkClick r:id="rId3" tooltip="Всемирная паутина"/>
              </a:rPr>
              <a:t>паутины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Часто упоминается как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Всемирная сеть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Глобальная сеть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либо просто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Сеть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объединённые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сети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[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интэрнэ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́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];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hlinkClick r:id="rId4" tooltip="Компьютерный сленг"/>
              </a:rPr>
              <a:t>сленг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4" tooltip="Компьютерный сленг"/>
              </a:rPr>
              <a:t>.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ине́т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нэт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 — глобальная телекоммуникационная сеть информационных и вычислительных ресурсов. Служит физической основой для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628" y="4357694"/>
            <a:ext cx="2717744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2596748" y="142852"/>
            <a:ext cx="37901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ОПРЕДЕЛЕНИЕ</a:t>
            </a: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allAtOnce"/>
      <p:bldP spid="6149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История</a:t>
            </a: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250825" y="1484313"/>
            <a:ext cx="8351838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200" dirty="0">
                <a:latin typeface="Times New Roman" pitchFamily="18" charset="0"/>
              </a:rPr>
              <a:t>	В </a:t>
            </a:r>
            <a:r>
              <a:rPr lang="ru-RU" sz="2200" b="1" dirty="0">
                <a:latin typeface="Times New Roman" pitchFamily="18" charset="0"/>
              </a:rPr>
              <a:t>1957 году</a:t>
            </a:r>
            <a:r>
              <a:rPr lang="ru-RU" sz="2200" dirty="0">
                <a:latin typeface="Times New Roman" pitchFamily="18" charset="0"/>
              </a:rPr>
              <a:t> Министерство обороны США посчитало, что на случай войны Америке нужна надёжная система передачи информации. Агентство передовых оборонных исследовательских проектов США (DARPA) предложило разработать для этого компьютерную сеть. </a:t>
            </a:r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323850" y="3284538"/>
            <a:ext cx="84248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200" dirty="0">
                <a:latin typeface="Times New Roman" pitchFamily="18" charset="0"/>
              </a:rPr>
              <a:t>	Компьютерная</a:t>
            </a:r>
            <a:r>
              <a:rPr lang="en-US" sz="2200" dirty="0">
                <a:latin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</a:rPr>
              <a:t>сеть</a:t>
            </a:r>
            <a:r>
              <a:rPr lang="en-US" sz="2200" dirty="0">
                <a:latin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</a:rPr>
              <a:t>была</a:t>
            </a:r>
            <a:r>
              <a:rPr lang="en-US" sz="2200" dirty="0">
                <a:latin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</a:rPr>
              <a:t>названа</a:t>
            </a:r>
            <a:r>
              <a:rPr lang="en-US" sz="2200" dirty="0">
                <a:latin typeface="Times New Roman" pitchFamily="18" charset="0"/>
              </a:rPr>
              <a:t> </a:t>
            </a:r>
            <a:r>
              <a:rPr lang="en-US" sz="2200" i="1" dirty="0">
                <a:latin typeface="Times New Roman" pitchFamily="18" charset="0"/>
              </a:rPr>
              <a:t>ARPANET</a:t>
            </a:r>
            <a:r>
              <a:rPr lang="en-US" sz="2200" dirty="0">
                <a:latin typeface="Times New Roman" pitchFamily="18" charset="0"/>
              </a:rPr>
              <a:t> (</a:t>
            </a:r>
            <a:r>
              <a:rPr lang="ru-RU" sz="2200" dirty="0" err="1">
                <a:latin typeface="Times New Roman" pitchFamily="18" charset="0"/>
                <a:hlinkClick r:id="rId2" tooltip="Английский язык"/>
              </a:rPr>
              <a:t>англ</a:t>
            </a:r>
            <a:r>
              <a:rPr lang="en-US" sz="2200" dirty="0">
                <a:latin typeface="Times New Roman" pitchFamily="18" charset="0"/>
                <a:hlinkClick r:id="rId2" tooltip="Английский язык"/>
              </a:rPr>
              <a:t>.</a:t>
            </a:r>
            <a:r>
              <a:rPr lang="en-US" sz="2200" dirty="0">
                <a:latin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</a:rPr>
              <a:t>Advanced</a:t>
            </a:r>
            <a:r>
              <a:rPr lang="ru-RU" sz="2200" i="1" dirty="0">
                <a:latin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</a:rPr>
              <a:t>Research</a:t>
            </a:r>
            <a:r>
              <a:rPr lang="ru-RU" sz="2200" i="1" dirty="0">
                <a:latin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</a:rPr>
              <a:t>Projects</a:t>
            </a:r>
            <a:r>
              <a:rPr lang="ru-RU" sz="2200" i="1" dirty="0">
                <a:latin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</a:rPr>
              <a:t>Agency</a:t>
            </a:r>
            <a:r>
              <a:rPr lang="ru-RU" sz="2200" i="1" dirty="0">
                <a:latin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</a:rPr>
              <a:t>Network</a:t>
            </a:r>
            <a:r>
              <a:rPr lang="en-US" sz="2200" dirty="0">
                <a:latin typeface="Times New Roman" pitchFamily="18" charset="0"/>
              </a:rPr>
              <a:t>)</a:t>
            </a:r>
            <a:r>
              <a:rPr lang="ru-RU" sz="2200" dirty="0">
                <a:latin typeface="Times New Roman" pitchFamily="18" charset="0"/>
              </a:rPr>
              <a:t> </a:t>
            </a:r>
          </a:p>
        </p:txBody>
      </p:sp>
      <p:pic>
        <p:nvPicPr>
          <p:cNvPr id="7174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4071942"/>
            <a:ext cx="2813050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2" grpId="0" build="allAtOnce"/>
      <p:bldP spid="717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323056" y="642918"/>
            <a:ext cx="8640763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200" dirty="0">
                <a:latin typeface="Times New Roman" pitchFamily="18" charset="0"/>
              </a:rPr>
              <a:t>	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1969 году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 в рамках проекта сеть объединила четыре научных учреждения. </a:t>
            </a:r>
          </a:p>
          <a:p>
            <a:pPr>
              <a:lnSpc>
                <a:spcPct val="150000"/>
              </a:lnSpc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	Первый сервер ARPANET был установлен 1 сентября 1969 года в Калифорнийском университете в Лос-Анджелесе. </a:t>
            </a:r>
          </a:p>
        </p:txBody>
      </p:sp>
      <p:sp>
        <p:nvSpPr>
          <p:cNvPr id="8196" name="Rectangle 6"/>
          <p:cNvSpPr>
            <a:spLocks noChangeArrowheads="1"/>
          </p:cNvSpPr>
          <p:nvPr/>
        </p:nvSpPr>
        <p:spPr bwMode="auto">
          <a:xfrm>
            <a:off x="323850" y="2924175"/>
            <a:ext cx="8496300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200" dirty="0">
                <a:latin typeface="Times New Roman" pitchFamily="18" charset="0"/>
              </a:rPr>
              <a:t>	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1971 году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была разработана первая программа для отправки электронной почты по сети.</a:t>
            </a:r>
          </a:p>
          <a:p>
            <a:pPr>
              <a:lnSpc>
                <a:spcPct val="150000"/>
              </a:lnSpc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1973 году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к сети были подключены через трансатлантический телефонный кабель первые иностранные организации из Великобритании и Норвегии, сеть стала международной. 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allAtOnce"/>
      <p:bldP spid="8196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50825" y="514350"/>
            <a:ext cx="4319588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200" dirty="0">
                <a:latin typeface="Times New Roman" pitchFamily="18" charset="0"/>
              </a:rPr>
              <a:t>	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Активную роль в разработке и стандартизации сетевых протоколов играл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Джон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Постел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9222" name="Picture 7" descr="Джон Постел - отец Интернет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404813"/>
            <a:ext cx="3857651" cy="611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3" name="Rectangle 8"/>
          <p:cNvSpPr>
            <a:spLocks noChangeArrowheads="1"/>
          </p:cNvSpPr>
          <p:nvPr/>
        </p:nvSpPr>
        <p:spPr bwMode="auto">
          <a:xfrm>
            <a:off x="468313" y="3284538"/>
            <a:ext cx="395446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Его считают отцом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Интернета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med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build="allAtOnce"/>
      <p:bldP spid="922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59569" y="142852"/>
            <a:ext cx="8424862" cy="260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200" b="1" dirty="0"/>
              <a:t>	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1 января 1983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года сеть ARPANET перешла с протокола NCP на TCP/IP. Именно в 1983 году термин «Интернет» закрепился за сетью ARPANET.</a:t>
            </a:r>
          </a:p>
          <a:p>
            <a:pPr>
              <a:lnSpc>
                <a:spcPct val="150000"/>
              </a:lnSpc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1984 году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была разработана система доменных имён (</a:t>
            </a:r>
            <a:r>
              <a:rPr lang="ru-RU" sz="2200" dirty="0">
                <a:latin typeface="Times New Roman" pitchFamily="18" charset="0"/>
                <a:cs typeface="Times New Roman" pitchFamily="18" charset="0"/>
                <a:hlinkClick r:id="rId2" tooltip="Английский язык"/>
              </a:rPr>
              <a:t>англ.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Domain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, DNS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). </a:t>
            </a:r>
          </a:p>
        </p:txBody>
      </p:sp>
      <p:pic>
        <p:nvPicPr>
          <p:cNvPr id="10246" name="Picture 6" descr="22_02_2008_10_02_31_Interne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2928934"/>
            <a:ext cx="5176838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199</TotalTime>
  <Words>172</Words>
  <Application>Microsoft Office PowerPoint</Application>
  <PresentationFormat>Экран (4:3)</PresentationFormat>
  <Paragraphs>42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Яркая</vt:lpstr>
      <vt:lpstr>История глобальной сети интернета</vt:lpstr>
      <vt:lpstr>Слайд 2</vt:lpstr>
      <vt:lpstr>Слайд 3</vt:lpstr>
      <vt:lpstr>План</vt:lpstr>
      <vt:lpstr>Слайд 5</vt:lpstr>
      <vt:lpstr>История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Test1</cp:lastModifiedBy>
  <cp:revision>14</cp:revision>
  <dcterms:created xsi:type="dcterms:W3CDTF">2009-09-27T09:35:23Z</dcterms:created>
  <dcterms:modified xsi:type="dcterms:W3CDTF">2022-01-27T11:46:53Z</dcterms:modified>
</cp:coreProperties>
</file>