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 snapToGrid="0">
      <p:cViewPr>
        <p:scale>
          <a:sx n="96" d="100"/>
          <a:sy n="96" d="100"/>
        </p:scale>
        <p:origin x="-1980" y="-84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52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9713452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rgbClr val="FF0000"/>
                </a:solidFill>
              </a:rPr>
              <a:t>ПЕРЕД ТЕМ, КАК ПРИСТУПИТЬ К РАБОТЕ, ПРОЧИТАЙТЕ ЗАМЕТКИ ДОКЛАДЧИКА НА ЭТОМ И ОСТАЛЬНЫХ СЛАЙДАХ</a:t>
            </a:r>
            <a:endParaRPr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Коллеги, перед вами шаблон презентации на финальную презентацию проектов в вузе.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Шаблон мы даём не просто так: </a:t>
            </a:r>
            <a:r>
              <a:rPr lang="ru" b="1">
                <a:solidFill>
                  <a:schemeClr val="dk1"/>
                </a:solidFill>
              </a:rPr>
              <a:t>вам он поможет сказать всё, что нужно, и уложиться в отведённое время, а экспертам облегчит восприятие и обратную связь</a:t>
            </a:r>
            <a:r>
              <a:rPr lang="ru">
                <a:solidFill>
                  <a:schemeClr val="dk1"/>
                </a:solidFill>
              </a:rPr>
              <a:t>. Пожалуйста, следуйте ему — не нужно менять местами слайды и добавлять информацию, которую мы не запрашиваем.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Тем не менее, у вас есть простор для творчества: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ru">
                <a:solidFill>
                  <a:schemeClr val="dk1"/>
                </a:solidFill>
              </a:rPr>
              <a:t>вы можете поменять тему (цвета, шрифты, фон), но не переусердствуйте с форматированием — сначала доделайте содержание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ru">
                <a:solidFill>
                  <a:schemeClr val="dk1"/>
                </a:solidFill>
              </a:rPr>
              <a:t>вы можете добавить логотип вуза / факультета / команды 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ru">
                <a:solidFill>
                  <a:schemeClr val="dk1"/>
                </a:solidFill>
              </a:rPr>
              <a:t>вы можете менять заголовки слайдов, если это необходимо, но не меняйте их порядок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ru">
                <a:solidFill>
                  <a:schemeClr val="dk1"/>
                </a:solidFill>
              </a:rPr>
              <a:t>мы рекомендуем использовать иллюстрации и схемы, имеющие отношение к вашему проекту — но они должны </a:t>
            </a:r>
            <a:r>
              <a:rPr lang="ru" b="1">
                <a:solidFill>
                  <a:schemeClr val="dk1"/>
                </a:solidFill>
              </a:rPr>
              <a:t>помогать </a:t>
            </a:r>
            <a:r>
              <a:rPr lang="ru">
                <a:solidFill>
                  <a:schemeClr val="dk1"/>
                </a:solidFill>
              </a:rPr>
              <a:t>воспринимать информацию, а не запутывать 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ru">
                <a:solidFill>
                  <a:schemeClr val="dk1"/>
                </a:solidFill>
              </a:rPr>
              <a:t>вы можете разбить информацию с одного слайда на несколько для упрощения восприятия написанного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b="1">
                <a:solidFill>
                  <a:srgbClr val="0000FF"/>
                </a:solidFill>
              </a:rPr>
              <a:t>Друзья, просим вас не зачитывать информацию со слайдов, а рассказывать своими словами!</a:t>
            </a:r>
            <a:endParaRPr b="1">
              <a:solidFill>
                <a:srgbClr val="0000FF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a5e60d0ca3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a5e60d0ca3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Начните с </a:t>
            </a:r>
            <a:r>
              <a:rPr lang="ru" b="1">
                <a:solidFill>
                  <a:schemeClr val="dk1"/>
                </a:solidFill>
              </a:rPr>
              <a:t>проблемы</a:t>
            </a:r>
            <a:r>
              <a:rPr lang="ru">
                <a:solidFill>
                  <a:schemeClr val="dk1"/>
                </a:solidFill>
              </a:rPr>
              <a:t>, которую призван решить ваш проект.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Она не существует в вакууме — всегда есть кто-то, кто заинтересован в её решении, иначе это не проблема. Этот кто-то — ваш </a:t>
            </a:r>
            <a:r>
              <a:rPr lang="ru" b="1">
                <a:solidFill>
                  <a:schemeClr val="dk1"/>
                </a:solidFill>
              </a:rPr>
              <a:t>пользователь </a:t>
            </a:r>
            <a:r>
              <a:rPr lang="ru">
                <a:solidFill>
                  <a:schemeClr val="dk1"/>
                </a:solidFill>
              </a:rPr>
              <a:t>или заказчик.  Он может и не являться вашим непосредственным заказчиком, но вы так или иначе действуете в его интересах. Обычно это не один человек, а группа людей, объединенных каким-то признаком.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Возможно вместо слова “проблема” вам больше подойдёт “нерешённая задача”, “неудовлетворённая потребность”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Здесь также уместно указать, почему эта проблема возникает / почему потребность не удовлетворяется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Скорее всего, нужно будет указать контекст (при каких условиях наблюдается проблема)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Если актуальность / серьезность проблемы не всем очевидна, скажите несколько слов о последствиях. Описывая проблему, постарайтесь воздержаться от мнений и оценочных прилагательных, особенно эмоциональных (“катастрофические последствия”, “колоссальный ущерб”) — гораздо лучше то же самое изложить в цифрах и фактах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b="1">
                <a:solidFill>
                  <a:srgbClr val="0000FF"/>
                </a:solidFill>
              </a:rPr>
              <a:t>Друзья, просим вас не зачитывать информацию со слайдов, а рассказывать своими словами!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a5e60d0ca3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a5e60d0ca3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Ваше решение — ответ на запрос заказчика / пользователя.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Обратите внимание на то, что решение должно решать проблему! Если это не так, это сигнал к тому, что нужно пересмотреть либо проблему, либо решение.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Решение — это конечная цель, ради которой и создавался ваш проект. Возможно, она лежит за пределами проектного интенсива.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b="1">
                <a:solidFill>
                  <a:srgbClr val="0000FF"/>
                </a:solidFill>
              </a:rPr>
              <a:t>Друзья, просим вас не зачитывать информацию со слайдов, а рассказывать своими словами!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a5e60d0ca3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a5e60d0ca3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Этот слайд при необходимости можно удалить и вместо него вставить видео, или слайды, демонстрирующие принцип работы, или продемонстрировать прототип зрителям, в том числе если вы проводите презентацию офлайн.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ВАЖНО: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Фото прототипа показывается только тогда, когда нет других вариантов, так как это НЕ демонстрация решения в динамике (неясно, насколько оно работает). Если у вас устройство/оборудование — снимите короткий ролик о нем и продемонстрируйте его во время презентации. Если у вас сайт/приложение — включите демонстрацию экрана и покажите, либо снимите видео, либо дайте экспертам тестовый доступ и пару минут на ознакомление.</a:t>
            </a:r>
            <a:br>
              <a:rPr lang="ru"/>
            </a:br>
            <a:r>
              <a:rPr lang="ru"/>
              <a:t/>
            </a:r>
            <a:br>
              <a:rPr lang="ru"/>
            </a:br>
            <a:r>
              <a:rPr lang="ru"/>
              <a:t>Демонстрация решения всегда лучше, чем рассказ о нём! 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05f614cd96_1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05f614cd96_1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Расскажите на слайде про модель и способ монетизации решения, если вы собираетесь продолжать работать над нам за пределами интенсива. Если у вас заказной проект, на слайде напишите про перспективы взаимодействия с заказчиком: собираетесь внедрять / работа окончена / вас пригласили на стажировку/работу / другое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b="1">
                <a:solidFill>
                  <a:srgbClr val="0000FF"/>
                </a:solidFill>
              </a:rPr>
              <a:t>Друзья, просим вас не зачитывать информацию со слайдов, а рассказывать своими словами!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a5e60d0ca3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a5e60d0ca3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Напишите о ваших планах на будущее в связи с реализацией проекта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Если проект выходит за рамки интенсива, будете ли вы продолжать?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Как вы сами оцениваете его перспективность?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Планируете ли подавать заявки на гранты / конкурсы / в акселераторы?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Что-то другое на ваше усмотрение.</a:t>
            </a:r>
            <a:br>
              <a:rPr lang="ru">
                <a:solidFill>
                  <a:schemeClr val="dk1"/>
                </a:solidFill>
              </a:rPr>
            </a:b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b="1">
                <a:solidFill>
                  <a:srgbClr val="0000FF"/>
                </a:solidFill>
              </a:rPr>
              <a:t>Друзья, просим вас не зачитывать информацию со слайдов, а рассказывать своими словами!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a5e60d0ca3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a5e60d0ca3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Данный слайд не является жестко регламентированным, при необходимости его можно разделить на два или три. О чём рекомендуется рассказать.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Представьте участников команды и расскажите о ваших </a:t>
            </a:r>
            <a:r>
              <a:rPr lang="ru" b="1"/>
              <a:t>зонах ответственности</a:t>
            </a:r>
            <a:r>
              <a:rPr lang="ru"/>
              <a:t>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Какими </a:t>
            </a:r>
            <a:r>
              <a:rPr lang="ru" b="1"/>
              <a:t>инструментами </a:t>
            </a:r>
            <a:r>
              <a:rPr lang="ru"/>
              <a:t>вы пользовались и почему именно такими? С какими столкнулись ограничениями и </a:t>
            </a:r>
            <a:r>
              <a:rPr lang="ru" b="1"/>
              <a:t>сложностями</a:t>
            </a:r>
            <a:r>
              <a:rPr lang="ru"/>
              <a:t>, как с этим работали. Если в процессе работы в команде произошли </a:t>
            </a:r>
            <a:r>
              <a:rPr lang="ru" b="1"/>
              <a:t>изменения</a:t>
            </a:r>
            <a:r>
              <a:rPr lang="ru"/>
              <a:t>, расскажите почему.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b="1"/>
              <a:t>Ожидания и реальность</a:t>
            </a:r>
            <a:r>
              <a:rPr lang="ru"/>
              <a:t>. Какой план реализации проекта был составлен в самом начале? Какие были задачи, сроки и т.п.? Как получилось на самом деле? Какие корректировки вам пришлось внести в план? Какие в результате были задачи и фактические сроки исполнения? Какие риски сработали, какие вы предусмотрели, какие нет?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Расскажите об итогах интенсива лично для вас. Какой опыт вы приобрели, что поняли про себя и других, чему научились (в связи с вашей специальностью, в плане софт-скиллов)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b="1">
                <a:solidFill>
                  <a:srgbClr val="0000FF"/>
                </a:solidFill>
              </a:rPr>
              <a:t>Друзья, просим вас не зачитывать информацию со слайдов, а рассказывать своими словами!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Font typeface="Proxima Nova"/>
              <a:buNone/>
              <a:defRPr sz="5200"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Proxima Nova"/>
              <a:buNone/>
              <a:defRPr sz="2800"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 b="1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81274" y="1939603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sz="2400" dirty="0"/>
              <a:t>Разработка лабораторной методики синтеза карбоксилсодержащего, карбоцепного синтетического сополимера</a:t>
            </a:r>
            <a:endParaRPr sz="2600" dirty="0"/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164534" y="3637627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/>
            <a:r>
              <a:rPr lang="ru-RU" sz="2400" dirty="0"/>
              <a:t>вуз ЯГТУ</a:t>
            </a:r>
            <a:br>
              <a:rPr lang="ru-RU" sz="2400" dirty="0"/>
            </a:br>
            <a:r>
              <a:rPr lang="ru-RU" sz="2400" dirty="0"/>
              <a:t>инициативная</a:t>
            </a:r>
            <a:br>
              <a:rPr lang="ru-RU" sz="2400" dirty="0"/>
            </a:br>
            <a:r>
              <a:rPr lang="ru-RU" sz="2400" dirty="0"/>
              <a:t>разработка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/>
              <a:t>Проблема пользователя / </a:t>
            </a:r>
            <a:r>
              <a:rPr lang="ru" dirty="0" smtClean="0"/>
              <a:t>заказчика</a:t>
            </a:r>
            <a:endParaRPr dirty="0"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ru-RU" dirty="0">
                <a:solidFill>
                  <a:schemeClr val="dk1"/>
                </a:solidFill>
              </a:rPr>
              <a:t>Основной проблемой, с которой сталкиваются производители полимерных материалов, является отсутствие в научной и патентной литературе простого способа, подходящего по всем параметрам для синтеза карбоксилсодержащих карбоцепных сополимеров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 smtClean="0"/>
              <a:t>Решение</a:t>
            </a:r>
            <a:endParaRPr dirty="0"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ru-RU" dirty="0">
                <a:solidFill>
                  <a:schemeClr val="dk1"/>
                </a:solidFill>
              </a:rPr>
              <a:t>Наша методика позволят легко получать карбоксилсодержащий карбоцепной сополимер и среди преимуществ можно выделить: </a:t>
            </a:r>
            <a:r>
              <a:rPr lang="ru-RU" dirty="0" err="1">
                <a:solidFill>
                  <a:schemeClr val="dk1"/>
                </a:solidFill>
              </a:rPr>
              <a:t>одностадийность</a:t>
            </a:r>
            <a:r>
              <a:rPr lang="ru-RU" dirty="0">
                <a:solidFill>
                  <a:schemeClr val="dk1"/>
                </a:solidFill>
              </a:rPr>
              <a:t>, кроме того при синтезе сополимеров используются отечественные исходные вещества, широко используемые в промышленности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401152" y="282294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/>
              <a:t>Демонстрация </a:t>
            </a:r>
            <a:r>
              <a:rPr lang="ru" dirty="0" smtClean="0"/>
              <a:t>решения</a:t>
            </a:r>
            <a:endParaRPr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45" t="33467" r="14869" b="39016"/>
          <a:stretch/>
        </p:blipFill>
        <p:spPr bwMode="auto">
          <a:xfrm>
            <a:off x="592512" y="1119952"/>
            <a:ext cx="4198148" cy="2998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Google Shape;79;p17"/>
          <p:cNvSpPr txBox="1">
            <a:spLocks noGrp="1"/>
          </p:cNvSpPr>
          <p:nvPr/>
        </p:nvSpPr>
        <p:spPr>
          <a:xfrm>
            <a:off x="4790660" y="1382634"/>
            <a:ext cx="4224461" cy="1479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14300" indent="0" algn="just">
              <a:buNone/>
            </a:pP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разработанной методике получены некоторые  образцы карбоксилсодержащих карбоцепных  синтетических сополимеров</a:t>
            </a:r>
            <a:r>
              <a:rPr lang="en-US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14300" indent="0" algn="just">
              <a:buNone/>
            </a:pP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Представленный на слайде образец представляет собой твердый пластичный материал, обладает превосходной адгезией к подложке, в частности к металлической поверхности.</a:t>
            </a:r>
            <a:endParaRPr sz="1400" dirty="0">
              <a:solidFill>
                <a:srgbClr val="666666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582554" y="4337261"/>
            <a:ext cx="3989445" cy="66329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Карбоксилсодержащий карбоцепной синтетический сополимер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206486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400" dirty="0"/>
              <a:t>Экономика проекта / экономическая целесообразность использования результатов проекта для </a:t>
            </a:r>
            <a:r>
              <a:rPr lang="ru" sz="2400" dirty="0" smtClean="0"/>
              <a:t>заказчика</a:t>
            </a:r>
            <a:endParaRPr sz="2400" dirty="0"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730622"/>
            <a:ext cx="8520600" cy="229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spcAft>
                <a:spcPts val="1600"/>
              </a:spcAft>
              <a:buNone/>
            </a:pPr>
            <a:r>
              <a:rPr lang="ru-RU" dirty="0">
                <a:solidFill>
                  <a:schemeClr val="tx1"/>
                </a:solidFill>
              </a:rPr>
              <a:t>Стоимость производства 1 кг сополимера в лабораторных условиях </a:t>
            </a:r>
            <a:r>
              <a:rPr lang="ru-RU" dirty="0" smtClean="0">
                <a:solidFill>
                  <a:schemeClr val="tx1"/>
                </a:solidFill>
              </a:rPr>
              <a:t>составляет </a:t>
            </a:r>
            <a:r>
              <a:rPr lang="ru-RU" dirty="0">
                <a:solidFill>
                  <a:schemeClr val="tx1"/>
                </a:solidFill>
              </a:rPr>
              <a:t>2500 руб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marL="0" lvl="0" indent="0" algn="just">
              <a:spcAft>
                <a:spcPts val="1600"/>
              </a:spcAft>
              <a:buNone/>
            </a:pPr>
            <a:r>
              <a:rPr lang="ru-RU" dirty="0" smtClean="0">
                <a:solidFill>
                  <a:schemeClr val="tx1"/>
                </a:solidFill>
              </a:rPr>
              <a:t>Стоимость рассчитывалась исходя из розничных </a:t>
            </a:r>
            <a:r>
              <a:rPr lang="ru-RU" dirty="0">
                <a:solidFill>
                  <a:schemeClr val="tx1"/>
                </a:solidFill>
              </a:rPr>
              <a:t>цен на </a:t>
            </a:r>
            <a:r>
              <a:rPr lang="ru-RU" dirty="0" smtClean="0">
                <a:solidFill>
                  <a:schemeClr val="tx1"/>
                </a:solidFill>
              </a:rPr>
              <a:t>материалы (</a:t>
            </a:r>
            <a:r>
              <a:rPr lang="ru-RU" dirty="0" err="1" smtClean="0">
                <a:solidFill>
                  <a:schemeClr val="tx1"/>
                </a:solidFill>
              </a:rPr>
              <a:t>сомономеры</a:t>
            </a:r>
            <a:r>
              <a:rPr lang="ru-RU" dirty="0" smtClean="0">
                <a:solidFill>
                  <a:schemeClr val="tx1"/>
                </a:solidFill>
              </a:rPr>
              <a:t>, растворитель, инициатор, </a:t>
            </a:r>
            <a:r>
              <a:rPr lang="ru-RU" dirty="0" err="1" smtClean="0">
                <a:solidFill>
                  <a:schemeClr val="tx1"/>
                </a:solidFill>
              </a:rPr>
              <a:t>осадитель</a:t>
            </a:r>
            <a:r>
              <a:rPr lang="ru-RU" dirty="0" smtClean="0">
                <a:solidFill>
                  <a:schemeClr val="tx1"/>
                </a:solidFill>
              </a:rPr>
              <a:t>) </a:t>
            </a:r>
            <a:r>
              <a:rPr lang="ru-RU" dirty="0">
                <a:solidFill>
                  <a:schemeClr val="tx1"/>
                </a:solidFill>
              </a:rPr>
              <a:t>и </a:t>
            </a:r>
            <a:r>
              <a:rPr lang="ru-RU" dirty="0" smtClean="0">
                <a:solidFill>
                  <a:schemeClr val="tx1"/>
                </a:solidFill>
              </a:rPr>
              <a:t>электроэнергию.</a:t>
            </a:r>
          </a:p>
          <a:p>
            <a:pPr marL="0" lvl="0" indent="0" algn="just">
              <a:spcAft>
                <a:spcPts val="1600"/>
              </a:spcAft>
              <a:buNone/>
            </a:pPr>
            <a:r>
              <a:rPr lang="ru-RU" dirty="0" smtClean="0">
                <a:solidFill>
                  <a:schemeClr val="tx1"/>
                </a:solidFill>
              </a:rPr>
              <a:t>Использовать результаты проекта, а именно методику синтеза полимера, экономически целесообразно, так как среди преимуществ продукта </a:t>
            </a:r>
            <a:r>
              <a:rPr lang="ru-RU" dirty="0">
                <a:solidFill>
                  <a:schemeClr val="tx1"/>
                </a:solidFill>
              </a:rPr>
              <a:t>можно выделить такие как низкая цена, простота получения (недорогое сырье), высокая чистота продукта, возможность получения на любом предприятии, специализирующемся на синтезе полимеров.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51457" y="15679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/>
              <a:t>Перспективы развития проекта за пределами интенсива / Перспективы внедрения и итоги тестирования с </a:t>
            </a:r>
            <a:r>
              <a:rPr lang="ru" dirty="0" smtClean="0"/>
              <a:t>заказчиком</a:t>
            </a:r>
            <a:endParaRPr dirty="0"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27576" y="156645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spcAft>
                <a:spcPts val="1600"/>
              </a:spcAft>
              <a:buNone/>
            </a:pPr>
            <a:r>
              <a:rPr lang="ru-RU" dirty="0" smtClean="0">
                <a:solidFill>
                  <a:schemeClr val="tx1"/>
                </a:solidFill>
              </a:rPr>
              <a:t>В будущем планируется организовать собственное производство </a:t>
            </a:r>
            <a:r>
              <a:rPr lang="ru-RU" dirty="0">
                <a:solidFill>
                  <a:schemeClr val="tx1"/>
                </a:solidFill>
              </a:rPr>
              <a:t>на базе предприятия, специализирующегося на синтезе полимеров, например ООО НИИ </a:t>
            </a:r>
            <a:r>
              <a:rPr lang="ru-RU" dirty="0" err="1" smtClean="0">
                <a:solidFill>
                  <a:schemeClr val="tx1"/>
                </a:solidFill>
              </a:rPr>
              <a:t>Ярсинтез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>
                <a:solidFill>
                  <a:schemeClr val="tx1"/>
                </a:solidFill>
              </a:rPr>
              <a:t>Как альтернатива - совместный проект с одной из компаний, специализирующейся на синтезе </a:t>
            </a:r>
            <a:r>
              <a:rPr lang="ru-RU" dirty="0" smtClean="0">
                <a:solidFill>
                  <a:schemeClr val="tx1"/>
                </a:solidFill>
              </a:rPr>
              <a:t>полимеров.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xfrm>
            <a:off x="331578" y="186607"/>
            <a:ext cx="8520600" cy="9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/>
              <a:t>Подведение итогов работы в </a:t>
            </a:r>
            <a:r>
              <a:rPr lang="ru" dirty="0" smtClean="0"/>
              <a:t>интенсиве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1"/>
          </p:nvPr>
        </p:nvSpPr>
        <p:spPr>
          <a:xfrm>
            <a:off x="242126" y="839717"/>
            <a:ext cx="8520600" cy="337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Целью </a:t>
            </a:r>
            <a:r>
              <a:rPr lang="ru-RU" dirty="0">
                <a:solidFill>
                  <a:schemeClr val="tx1"/>
                </a:solidFill>
              </a:rPr>
              <a:t>настоящей работы является разработка лабораторной методики синтеза карбоксилсодержащего, карбоцепного синтетического сополимера, обладающего необходимыми свойствами. К настоящему времени в соответствии с методикой уже получены целевые сополимеры</a:t>
            </a:r>
          </a:p>
          <a:p>
            <a:pPr algn="just">
              <a:buFont typeface="Proxima Nova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разработке методики участвовала вся команда в соответствии с разделенными </a:t>
            </a:r>
            <a:r>
              <a:rPr lang="ru-RU" dirty="0" smtClean="0">
                <a:solidFill>
                  <a:schemeClr val="tx1"/>
                </a:solidFill>
              </a:rPr>
              <a:t>обязанностями</a:t>
            </a:r>
            <a:endParaRPr dirty="0">
              <a:solidFill>
                <a:schemeClr val="tx1"/>
              </a:solidFill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 dirty="0" smtClean="0">
                <a:solidFill>
                  <a:schemeClr val="tx1"/>
                </a:solidFill>
              </a:rPr>
              <a:t>Во время работы были допущены ошибки в разработке рецептуры сополимеров, но благодаря грамотным действиям команды их удалось исправить.</a:t>
            </a: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 dirty="0" smtClean="0">
                <a:solidFill>
                  <a:schemeClr val="tx1"/>
                </a:solidFill>
              </a:rPr>
              <a:t>Будущим участникам интенсива желаем удачи!</a:t>
            </a:r>
            <a:endParaRPr dirty="0">
              <a:solidFill>
                <a:schemeClr val="tx1"/>
              </a:solidFill>
            </a:endParaRPr>
          </a:p>
          <a:p>
            <a:pPr marL="0" lvl="0" indent="0" algn="just" rtl="0">
              <a:spcBef>
                <a:spcPts val="1600"/>
              </a:spcBef>
              <a:spcAft>
                <a:spcPts val="0"/>
              </a:spcAft>
              <a:buNone/>
            </a:pP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1147</Words>
  <Application>Microsoft Office PowerPoint</Application>
  <PresentationFormat>Экран (16:9)</PresentationFormat>
  <Paragraphs>77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Simple Light</vt:lpstr>
      <vt:lpstr>Презентация PowerPoint</vt:lpstr>
      <vt:lpstr>Проблема пользователя / заказчика</vt:lpstr>
      <vt:lpstr>Решение</vt:lpstr>
      <vt:lpstr>Демонстрация решения</vt:lpstr>
      <vt:lpstr>Экономика проекта / экономическая целесообразность использования результатов проекта для заказчика</vt:lpstr>
      <vt:lpstr>Перспективы развития проекта за пределами интенсива / Перспективы внедрения и итоги тестирования с заказчиком</vt:lpstr>
      <vt:lpstr>Подведение итогов работы в интенсиве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Умы ЯГТУ</dc:title>
  <cp:lastModifiedBy>Gh</cp:lastModifiedBy>
  <cp:revision>10</cp:revision>
  <dcterms:modified xsi:type="dcterms:W3CDTF">2021-12-20T08:34:02Z</dcterms:modified>
</cp:coreProperties>
</file>