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41"/>
  </p:notesMasterIdLst>
  <p:sldIdLst>
    <p:sldId id="376" r:id="rId2"/>
    <p:sldId id="377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66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67" autoAdjust="0"/>
    <p:restoredTop sz="94364" autoAdjust="0"/>
  </p:normalViewPr>
  <p:slideViewPr>
    <p:cSldViewPr snapToGrid="0">
      <p:cViewPr varScale="1">
        <p:scale>
          <a:sx n="75" d="100"/>
          <a:sy n="75" d="100"/>
        </p:scale>
        <p:origin x="-96" y="-7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212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EBF3F-30F0-41BC-9ADB-47ECC4D4DA29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F0F7C-4B7F-4F98-A24F-E4A7D7CB3D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7225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F0F7C-4B7F-4F98-A24F-E4A7D7CB3D5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9179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486E066C-985B-4EC5-9688-76CD0CA79273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3C7390D8-C475-4B28-8A2B-A1F17B94C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4047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066C-985B-4EC5-9688-76CD0CA79273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90D8-C475-4B28-8A2B-A1F17B94C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8832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066C-985B-4EC5-9688-76CD0CA79273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90D8-C475-4B28-8A2B-A1F17B94C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4339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066C-985B-4EC5-9688-76CD0CA79273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90D8-C475-4B28-8A2B-A1F17B94C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7198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066C-985B-4EC5-9688-76CD0CA79273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90D8-C475-4B28-8A2B-A1F17B94C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6184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066C-985B-4EC5-9688-76CD0CA79273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90D8-C475-4B28-8A2B-A1F17B94C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1781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066C-985B-4EC5-9688-76CD0CA79273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90D8-C475-4B28-8A2B-A1F17B94C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6748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066C-985B-4EC5-9688-76CD0CA79273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90D8-C475-4B28-8A2B-A1F17B94C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667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066C-985B-4EC5-9688-76CD0CA79273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90D8-C475-4B28-8A2B-A1F17B94C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5130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066C-985B-4EC5-9688-76CD0CA79273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90D8-C475-4B28-8A2B-A1F17B94C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198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066C-985B-4EC5-9688-76CD0CA79273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90D8-C475-4B28-8A2B-A1F17B94C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1835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066C-985B-4EC5-9688-76CD0CA79273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90D8-C475-4B28-8A2B-A1F17B94C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4446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066C-985B-4EC5-9688-76CD0CA79273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90D8-C475-4B28-8A2B-A1F17B94C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5603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066C-985B-4EC5-9688-76CD0CA79273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90D8-C475-4B28-8A2B-A1F17B94C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595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066C-985B-4EC5-9688-76CD0CA79273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90D8-C475-4B28-8A2B-A1F17B94C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2417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066C-985B-4EC5-9688-76CD0CA79273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90D8-C475-4B28-8A2B-A1F17B94C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3250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066C-985B-4EC5-9688-76CD0CA79273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90D8-C475-4B28-8A2B-A1F17B94C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9103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86E066C-985B-4EC5-9688-76CD0CA79273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C7390D8-C475-4B28-8A2B-A1F17B94C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178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6.mp3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7.mp3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jpe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8.mp3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9.mp3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microsoft.com/office/2007/relationships/media" Target="../media/media10.mp3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7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11.mp3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12.mp3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13.mp3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14.mp3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15.mp3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16.mp3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17.mp3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8.mp3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19.mp3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20.mp3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7.jpe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21.mp3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22.mp3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23.mp3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3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24.mp3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25.mp3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37.xml"/><Relationship Id="rId18" Type="http://schemas.openxmlformats.org/officeDocument/2006/relationships/slide" Target="slide18.xml"/><Relationship Id="rId26" Type="http://schemas.openxmlformats.org/officeDocument/2006/relationships/slide" Target="slide16.xml"/><Relationship Id="rId3" Type="http://schemas.openxmlformats.org/officeDocument/2006/relationships/slide" Target="slide21.xml"/><Relationship Id="rId21" Type="http://schemas.openxmlformats.org/officeDocument/2006/relationships/slide" Target="slide9.xml"/><Relationship Id="rId34" Type="http://schemas.openxmlformats.org/officeDocument/2006/relationships/slide" Target="slide6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10.xml"/><Relationship Id="rId25" Type="http://schemas.openxmlformats.org/officeDocument/2006/relationships/slide" Target="slide8.xml"/><Relationship Id="rId33" Type="http://schemas.openxmlformats.org/officeDocument/2006/relationships/slide" Target="slide4.xml"/><Relationship Id="rId2" Type="http://schemas.openxmlformats.org/officeDocument/2006/relationships/image" Target="../media/image2.jpeg"/><Relationship Id="rId16" Type="http://schemas.openxmlformats.org/officeDocument/2006/relationships/slide" Target="slide11.xml"/><Relationship Id="rId20" Type="http://schemas.openxmlformats.org/officeDocument/2006/relationships/slide" Target="slide36.xml"/><Relationship Id="rId29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28.xml"/><Relationship Id="rId24" Type="http://schemas.openxmlformats.org/officeDocument/2006/relationships/slide" Target="slide35.xml"/><Relationship Id="rId32" Type="http://schemas.openxmlformats.org/officeDocument/2006/relationships/slide" Target="slide33.xml"/><Relationship Id="rId37" Type="http://schemas.openxmlformats.org/officeDocument/2006/relationships/slide" Target="slide32.xml"/><Relationship Id="rId5" Type="http://schemas.openxmlformats.org/officeDocument/2006/relationships/slide" Target="slide13.xml"/><Relationship Id="rId15" Type="http://schemas.openxmlformats.org/officeDocument/2006/relationships/slide" Target="slide19.xml"/><Relationship Id="rId23" Type="http://schemas.openxmlformats.org/officeDocument/2006/relationships/slide" Target="slide25.xml"/><Relationship Id="rId28" Type="http://schemas.openxmlformats.org/officeDocument/2006/relationships/slide" Target="slide34.xml"/><Relationship Id="rId36" Type="http://schemas.openxmlformats.org/officeDocument/2006/relationships/slide" Target="slide22.xml"/><Relationship Id="rId10" Type="http://schemas.openxmlformats.org/officeDocument/2006/relationships/slide" Target="slide20.xml"/><Relationship Id="rId19" Type="http://schemas.openxmlformats.org/officeDocument/2006/relationships/slide" Target="slide26.xml"/><Relationship Id="rId31" Type="http://schemas.openxmlformats.org/officeDocument/2006/relationships/slide" Target="slide23.xml"/><Relationship Id="rId4" Type="http://schemas.openxmlformats.org/officeDocument/2006/relationships/slide" Target="slide31.xml"/><Relationship Id="rId9" Type="http://schemas.openxmlformats.org/officeDocument/2006/relationships/slide" Target="slide12.xml"/><Relationship Id="rId14" Type="http://schemas.openxmlformats.org/officeDocument/2006/relationships/slide" Target="slide27.xml"/><Relationship Id="rId22" Type="http://schemas.openxmlformats.org/officeDocument/2006/relationships/slide" Target="slide17.xml"/><Relationship Id="rId27" Type="http://schemas.openxmlformats.org/officeDocument/2006/relationships/slide" Target="slide24.xml"/><Relationship Id="rId30" Type="http://schemas.openxmlformats.org/officeDocument/2006/relationships/slide" Target="slide15.xml"/><Relationship Id="rId35" Type="http://schemas.openxmlformats.org/officeDocument/2006/relationships/slide" Target="slide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26.mp3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27.mp3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28.mp3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29.mp3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30.mp3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31.mp3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32.mp3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33.mp3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34.mp3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slide" Target="slide3.xml"/><Relationship Id="rId5" Type="http://schemas.openxmlformats.org/officeDocument/2006/relationships/image" Target="../media/image10.png"/><Relationship Id="rId4" Type="http://schemas.microsoft.com/office/2007/relationships/media" Target="../media/media4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5.mp3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231154" y="512233"/>
            <a:ext cx="9830545" cy="2677648"/>
          </a:xfrm>
        </p:spPr>
        <p:txBody>
          <a:bodyPr/>
          <a:lstStyle/>
          <a:p>
            <a:r>
              <a:rPr lang="ru-RU" sz="4800" dirty="0" smtClean="0"/>
              <a:t>Интерактивная презентация «Периодическая таблица Д.И.Менделеева» (фрагмент)</a:t>
            </a:r>
            <a:endParaRPr lang="ru-RU" sz="48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42254" y="3469280"/>
            <a:ext cx="10402045" cy="2588620"/>
          </a:xfrm>
        </p:spPr>
        <p:txBody>
          <a:bodyPr>
            <a:noAutofit/>
          </a:bodyPr>
          <a:lstStyle/>
          <a:p>
            <a:r>
              <a:rPr lang="ru-RU" sz="2400" dirty="0" smtClean="0"/>
              <a:t>Авторы – </a:t>
            </a:r>
            <a:r>
              <a:rPr lang="ru-RU" sz="2400" dirty="0" smtClean="0"/>
              <a:t>Тика </a:t>
            </a:r>
            <a:r>
              <a:rPr lang="ru-RU" sz="2400" dirty="0" err="1" smtClean="0"/>
              <a:t>кристина</a:t>
            </a:r>
            <a:r>
              <a:rPr lang="ru-RU" sz="2400" dirty="0" smtClean="0"/>
              <a:t> и </a:t>
            </a:r>
            <a:r>
              <a:rPr lang="ru-RU" sz="2400" dirty="0" err="1" smtClean="0"/>
              <a:t>фуртуна</a:t>
            </a:r>
            <a:r>
              <a:rPr lang="ru-RU" sz="2400" dirty="0" smtClean="0"/>
              <a:t> </a:t>
            </a:r>
            <a:r>
              <a:rPr lang="ru-RU" sz="2400" dirty="0" err="1" smtClean="0"/>
              <a:t>думитру</a:t>
            </a:r>
            <a:r>
              <a:rPr lang="ru-RU" sz="2400" dirty="0" smtClean="0"/>
              <a:t>, студенты группы 47 по специальности «прикладная информатика (по отраслям)» </a:t>
            </a:r>
          </a:p>
          <a:p>
            <a:r>
              <a:rPr lang="ru-RU" sz="2400" dirty="0" smtClean="0"/>
              <a:t>Руководитель – </a:t>
            </a:r>
            <a:r>
              <a:rPr lang="ru-RU" sz="2400" dirty="0" err="1" smtClean="0"/>
              <a:t>журавлева</a:t>
            </a:r>
            <a:r>
              <a:rPr lang="ru-RU" sz="2400" dirty="0" smtClean="0"/>
              <a:t> л.а</a:t>
            </a:r>
            <a:r>
              <a:rPr lang="ru-RU" sz="2400" dirty="0" smtClean="0"/>
              <a:t>. преподаватель специальных дисциплин </a:t>
            </a:r>
            <a:r>
              <a:rPr lang="ru-RU" sz="2400" dirty="0" err="1" smtClean="0"/>
              <a:t>гбпоу</a:t>
            </a:r>
            <a:r>
              <a:rPr lang="ru-RU" sz="2400" dirty="0" smtClean="0"/>
              <a:t> </a:t>
            </a:r>
            <a:r>
              <a:rPr lang="ru-RU" sz="2400" dirty="0" err="1" smtClean="0"/>
              <a:t>ло</a:t>
            </a:r>
            <a:r>
              <a:rPr lang="ru-RU" sz="2400" dirty="0" smtClean="0"/>
              <a:t> «</a:t>
            </a:r>
            <a:r>
              <a:rPr lang="ru-RU" sz="2400" dirty="0" err="1" smtClean="0"/>
              <a:t>ккт</a:t>
            </a:r>
            <a:r>
              <a:rPr lang="ru-RU" sz="2400" dirty="0" smtClean="0"/>
              <a:t> и с»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2843" y="1537206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Азот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(N)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49081" y="3143644"/>
            <a:ext cx="4975910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имический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5-й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 системы Менделеева. Атомный номер – 7, атомная масса – 14,0067. Природный азот составлен из двух стабильных изотопов. Азот – бесцветный газ, не имеющий запаха.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2102" y="2656255"/>
            <a:ext cx="2282374" cy="23729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71715" y="3984993"/>
            <a:ext cx="2305629" cy="2088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798018" y="6190612"/>
            <a:ext cx="165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Жидкий азот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792480" y="6255144"/>
            <a:ext cx="609600" cy="609600"/>
          </a:xfrm>
          <a:prstGeom prst="rect">
            <a:avLst/>
          </a:prstGeom>
        </p:spPr>
      </p:pic>
      <p:sp>
        <p:nvSpPr>
          <p:cNvPr id="8" name="Прямоугольник 7">
            <a:hlinkClick r:id="rId7" action="ppaction://hlinksldjump"/>
          </p:cNvPr>
          <p:cNvSpPr/>
          <p:nvPr/>
        </p:nvSpPr>
        <p:spPr>
          <a:xfrm>
            <a:off x="9593906" y="6073406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550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088" y="1430482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Кислород (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0443" y="2825172"/>
            <a:ext cx="5001487" cy="3416300"/>
          </a:xfrm>
        </p:spPr>
        <p:txBody>
          <a:bodyPr>
            <a:no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Химически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активный неметалл, является самым лёгким элементом из группы халькогенов. Как простое вещество при нормальных условиях представляет собой газ без цвета, вкуса и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запаха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3763" y="2315499"/>
            <a:ext cx="2104723" cy="25000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5903" y="4533322"/>
            <a:ext cx="2787123" cy="1853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870857" y="6081959"/>
            <a:ext cx="609600" cy="609600"/>
          </a:xfrm>
          <a:prstGeom prst="rect">
            <a:avLst/>
          </a:prstGeom>
        </p:spPr>
      </p:pic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9590815" y="6081959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953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6607" y="1440631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Фтор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7948" y="4280852"/>
            <a:ext cx="2628328" cy="1972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499655" y="2837324"/>
            <a:ext cx="49674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Самый химически активный неметалл и сильнейший окислитель. Как простое вещество при нормальных условиях фтор представляет собой двухатомный газ бледно-жёлтого цвета с резким запахом, напоминающим озон или хлор. Чрезвычайно токсичен.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645" y="2418501"/>
            <a:ext cx="2255924" cy="2504075"/>
          </a:xfrm>
          <a:prstGeom prst="rect">
            <a:avLst/>
          </a:prstGeom>
        </p:spPr>
      </p:pic>
      <p:pic>
        <p:nvPicPr>
          <p:cNvPr id="3" name="1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792480" y="6248400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7352" y="5861270"/>
            <a:ext cx="2170364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804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7312" y="1470366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Неон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(Ne)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7535" y="2748607"/>
            <a:ext cx="7662425" cy="2006273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Неон является химическим элементом таблицы Менделеева с атомным номером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редставляет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собой бесцветный инертный одноатомный газ без запаха.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является представителем благородных газов.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505" y="2739935"/>
            <a:ext cx="2349614" cy="29192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3657" y="4787239"/>
            <a:ext cx="4926068" cy="1743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1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779418" y="6226267"/>
            <a:ext cx="609600" cy="609600"/>
          </a:xfrm>
          <a:prstGeom prst="rect">
            <a:avLst/>
          </a:prstGeom>
        </p:spPr>
      </p:pic>
      <p:sp>
        <p:nvSpPr>
          <p:cNvPr id="8" name="Прямоугольник 7">
            <a:hlinkClick r:id="rId7" action="ppaction://hlinksldjump"/>
          </p:cNvPr>
          <p:cNvSpPr/>
          <p:nvPr/>
        </p:nvSpPr>
        <p:spPr>
          <a:xfrm>
            <a:off x="361548" y="6035986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307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7807" y="1497007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Натрий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7298" y="2951961"/>
            <a:ext cx="5177351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Химический элемент первой группы, третьего периода периодической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системы,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атомным номером 11. В виде простого вещества представляет собой очень лёгкий, мягкий щелочной металл серебристо-белого цвета.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711" y="4250724"/>
            <a:ext cx="2679006" cy="2117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840" y="2575495"/>
            <a:ext cx="2151029" cy="2409152"/>
          </a:xfrm>
          <a:prstGeom prst="rect">
            <a:avLst/>
          </a:prstGeom>
        </p:spPr>
      </p:pic>
      <p:pic>
        <p:nvPicPr>
          <p:cNvPr id="6" name="1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053981" y="6368261"/>
            <a:ext cx="1053981" cy="402771"/>
          </a:xfrm>
          <a:prstGeom prst="rect">
            <a:avLst/>
          </a:prstGeom>
        </p:spPr>
      </p:pic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9611146" y="6063978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569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9356" y="1470570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Магний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0357" y="3062348"/>
            <a:ext cx="4857510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2-й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группы, третьего периода периодической системы химических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элементов,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атомным номером 12. Обозначается символом Mg. Простое вещество магний - лёгкий, ковкий металл серебристо-белого цвета.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1540" y="4189543"/>
            <a:ext cx="2889885" cy="2165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8715" y="2418314"/>
            <a:ext cx="2693359" cy="2693359"/>
          </a:xfrm>
          <a:prstGeom prst="rect">
            <a:avLst/>
          </a:prstGeom>
        </p:spPr>
      </p:pic>
      <p:pic>
        <p:nvPicPr>
          <p:cNvPr id="6" name="1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792480" y="6050280"/>
            <a:ext cx="609600" cy="609600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6052" y="6003668"/>
            <a:ext cx="2170364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687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7110" y="1510893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Алюминий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Al)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71500" y="3087167"/>
            <a:ext cx="4268565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Относится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группе лёгких металлов. Наиболее распространённый металл и третий по распространённости химический элемент в земной коре.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0499" y="4555490"/>
            <a:ext cx="2933700" cy="1947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996" y="2695231"/>
            <a:ext cx="2437981" cy="2433105"/>
          </a:xfrm>
          <a:prstGeom prst="rect">
            <a:avLst/>
          </a:prstGeom>
        </p:spPr>
      </p:pic>
      <p:pic>
        <p:nvPicPr>
          <p:cNvPr id="6" name="1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701040" y="6198667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9633095" y="6075174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523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9606" y="1476874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Кремний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53417" y="3441700"/>
            <a:ext cx="4114799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Неметалл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второй по распространённости химический элемент в земной коре. Очень важен для современной электроники.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6737" y="4426873"/>
            <a:ext cx="2868406" cy="2029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683" y="2647540"/>
            <a:ext cx="2499847" cy="2526901"/>
          </a:xfrm>
          <a:prstGeom prst="rect">
            <a:avLst/>
          </a:prstGeom>
        </p:spPr>
      </p:pic>
      <p:pic>
        <p:nvPicPr>
          <p:cNvPr id="6" name="1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609600" y="6151764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9653333" y="6022924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190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9161" y="1516100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Фосфор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(P)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54562" y="3060700"/>
            <a:ext cx="4485503" cy="3416300"/>
          </a:xfrm>
        </p:spPr>
        <p:txBody>
          <a:bodyPr>
            <a:no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Фосфор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один из распространённых элементов земной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коры. В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свободном состоянии не встречается из-за высокой химической активности.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602" y="2370860"/>
            <a:ext cx="2432160" cy="27240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0965" y="4606630"/>
            <a:ext cx="2807311" cy="1870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1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831669" y="6024154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9620032" y="6024154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665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6969" y="1553119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Сера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(S)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8561" y="3066606"/>
            <a:ext cx="5127358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водородных и кислородных соединениях находится в составе различных ионов, образует многие кислоты и соли. Практически нерастворима в воде. Многие серосодержащие соли малорастворимы в воде.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39157" y="4336363"/>
            <a:ext cx="2615803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674" y="2677349"/>
            <a:ext cx="2332590" cy="2429781"/>
          </a:xfrm>
          <a:prstGeom prst="rect">
            <a:avLst/>
          </a:prstGeom>
        </p:spPr>
      </p:pic>
      <p:pic>
        <p:nvPicPr>
          <p:cNvPr id="6" name="1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609600" y="6012763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468823" y="5874340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29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3" y="808568"/>
            <a:ext cx="8761413" cy="706964"/>
          </a:xfrm>
        </p:spPr>
        <p:txBody>
          <a:bodyPr/>
          <a:lstStyle/>
          <a:p>
            <a:r>
              <a:rPr lang="ru-RU" dirty="0" smtClean="0"/>
              <a:t>Интерактивная презентация «Периодическая таблица Д.И.Менделеева» (фрагмент)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 полной версии презентации имеются слайды для всех химических элементов и звуковое описание на каждом слайде.</a:t>
            </a:r>
          </a:p>
          <a:p>
            <a:r>
              <a:rPr lang="ru-RU" sz="2400" dirty="0" smtClean="0"/>
              <a:t>В демонстрационной версии имеется возможность познакомится с описанием 36 элементов.</a:t>
            </a:r>
          </a:p>
          <a:p>
            <a:r>
              <a:rPr lang="ru-RU" sz="2400" dirty="0" smtClean="0"/>
              <a:t>Описание элемента доступно при нажатии на соответствующий элемент в таблице Д.И.Менделеева</a:t>
            </a:r>
            <a:endParaRPr lang="ru-RU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6443" y="1449978"/>
            <a:ext cx="8761413" cy="775798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Хлор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Cl)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4765" y="2757547"/>
            <a:ext cx="8689440" cy="1985831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Хлор -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химически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активный неметалл. Входит в группу галогенов. Простое вещество хлор при нормальных условиях - ядовитый удушающий газ желтовато-зелёного цвета, тяжелее воздуха, с резким запахом и сладковатым, «металлическим» вкусом.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446" y="2454538"/>
            <a:ext cx="2267869" cy="2591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42480" y="4449678"/>
            <a:ext cx="3640385" cy="2047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1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779417" y="6011092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410718" y="6049049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39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7228" y="1465018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Аргон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0465" y="3392013"/>
            <a:ext cx="5413671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Третий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распространённости химический элемент в воздухе земной атмосферы - 0,93% по объёму. Простое вещество аргон - инертный одноатомный газ без цвета, вкуса и запаха.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5616" y="4015578"/>
            <a:ext cx="2548304" cy="2486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516" y="2463253"/>
            <a:ext cx="2369397" cy="2636910"/>
          </a:xfrm>
          <a:prstGeom prst="rect">
            <a:avLst/>
          </a:prstGeom>
        </p:spPr>
      </p:pic>
      <p:pic>
        <p:nvPicPr>
          <p:cNvPr id="6" name="1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727165" y="6248400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9718765" y="6075175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678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072" y="1477592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Калий (К)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0929" y="3088238"/>
            <a:ext cx="4948000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 первой группы, четвёртого периода системы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Менделеева,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атомным номером 19.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Простое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вещество калий - мягкий щелочной металл серебристо-белого цвета.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7267" y="2492402"/>
            <a:ext cx="2451610" cy="2392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39944" y="4576253"/>
            <a:ext cx="2604072" cy="1651876"/>
          </a:xfrm>
          <a:prstGeom prst="rect">
            <a:avLst/>
          </a:prstGeom>
        </p:spPr>
      </p:pic>
      <p:pic>
        <p:nvPicPr>
          <p:cNvPr id="6" name="2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692064" y="6199738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8" action="ppaction://hlinksldjump"/>
          </p:cNvPr>
          <p:cNvSpPr/>
          <p:nvPr/>
        </p:nvSpPr>
        <p:spPr>
          <a:xfrm>
            <a:off x="9566424" y="6062112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977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811" y="1459505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Кальций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52517" y="3349786"/>
            <a:ext cx="5424617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Простое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вещество кальций - мягкий, очень лёгкий химически активный щёлочноземельный металл серебристо-белого цвета. Впервые получен в чистом виде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Гемфри Дэви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1808 году.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2499" y="3638605"/>
            <a:ext cx="2128997" cy="2838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6128" y="2727646"/>
            <a:ext cx="2097262" cy="2330291"/>
          </a:xfrm>
          <a:prstGeom prst="rect">
            <a:avLst/>
          </a:prstGeom>
        </p:spPr>
      </p:pic>
      <p:pic>
        <p:nvPicPr>
          <p:cNvPr id="6" name="2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609600" y="5736771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9521763" y="6042088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88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2239" y="1477593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Скандий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(Sc)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7188" y="3164351"/>
            <a:ext cx="4853354" cy="3602892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 третьей группы, четвёртого периода периодической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системы. Простое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вещество скандий - лёгкий металл серебристого цвета с характерным жёлтым отливом.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14797" y="4506679"/>
            <a:ext cx="3166475" cy="1955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1852" y="2653878"/>
            <a:ext cx="2280775" cy="2554468"/>
          </a:xfrm>
          <a:prstGeom prst="rect">
            <a:avLst/>
          </a:prstGeom>
        </p:spPr>
      </p:pic>
      <p:pic>
        <p:nvPicPr>
          <p:cNvPr id="6" name="2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818605" y="6157643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9605074" y="6035987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815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697" y="1499197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Титан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98509" y="2849684"/>
            <a:ext cx="4906106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Химический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 с атомным номером 22. Принадлежит к 4-й группе периодической таблицы химических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элементов. Лёгкий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прочный металл серебристо-белого цвета. Обладает высокой коррозионной стойкостью.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2435" y="4290412"/>
            <a:ext cx="2999277" cy="1975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9497" y="2446638"/>
            <a:ext cx="2043018" cy="2271834"/>
          </a:xfrm>
          <a:prstGeom prst="rect">
            <a:avLst/>
          </a:prstGeom>
        </p:spPr>
      </p:pic>
      <p:pic>
        <p:nvPicPr>
          <p:cNvPr id="6" name="2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753292" y="6063343"/>
            <a:ext cx="609600" cy="609600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9189" y="5898684"/>
            <a:ext cx="2170364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728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768" y="1487329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Ванадий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(V)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6854" y="3048666"/>
            <a:ext cx="4674964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имический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 с атомным номером 23. Принадлежит к 5-й группе периодической таблицы химических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элементов. Пластичный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 серебристо-серого цвета.</a:t>
            </a:r>
          </a:p>
          <a:p>
            <a:pPr marL="0" indent="450000" algn="just">
              <a:spcBef>
                <a:spcPts val="0"/>
              </a:spcBef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9158" y="3756092"/>
            <a:ext cx="2708874" cy="2708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0246" y="2695746"/>
            <a:ext cx="2436014" cy="2728335"/>
          </a:xfrm>
          <a:prstGeom prst="rect">
            <a:avLst/>
          </a:prstGeom>
        </p:spPr>
      </p:pic>
      <p:pic>
        <p:nvPicPr>
          <p:cNvPr id="6" name="2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714103" y="6160166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9698410" y="6035986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503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2270" y="1422440"/>
            <a:ext cx="8761413" cy="689240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Хром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8572" y="3033042"/>
            <a:ext cx="4707925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Хром — 24-й элемент таблицы Менделеева с атомной массой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51,996.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внешнему виду он представляет из себя металл серебристого цвета с характерным блеском.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8880" y="4461666"/>
            <a:ext cx="2970769" cy="1888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595" y="2614711"/>
            <a:ext cx="2432457" cy="2688806"/>
          </a:xfrm>
          <a:prstGeom prst="rect">
            <a:avLst/>
          </a:prstGeom>
        </p:spPr>
      </p:pic>
      <p:pic>
        <p:nvPicPr>
          <p:cNvPr id="6" name="2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609600" y="5839742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9585997" y="6046205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61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9313" y="1473071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Марганец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22076" y="2955192"/>
            <a:ext cx="4942702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Марганец - 14-й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 по распространённости на Земле, а после железа — второй тяжёлый металл, содержащийся в земной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коре. Простое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вещество марганец - металл серебристо-белого цвета. Наряду с железом и его сплавами относится к чёрным металлам.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17894" y="4602237"/>
            <a:ext cx="2841015" cy="1769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081" y="2638442"/>
            <a:ext cx="2325230" cy="2325230"/>
          </a:xfrm>
          <a:prstGeom prst="rect">
            <a:avLst/>
          </a:prstGeom>
        </p:spPr>
      </p:pic>
      <p:pic>
        <p:nvPicPr>
          <p:cNvPr id="6" name="2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609600" y="6066692"/>
            <a:ext cx="609600" cy="609600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2064" y="5984362"/>
            <a:ext cx="2170364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526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7854" y="1472568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Железо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0292" y="3097701"/>
            <a:ext cx="5045428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 восьмой группы четвёртого периода периодической системы химических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элементов, с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атомным номером 26. Один из самых распространённых в земной коре металлов: второе место после алюминия.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9259" y="4625487"/>
            <a:ext cx="3021622" cy="1888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851" y="2447575"/>
            <a:ext cx="2341202" cy="2610399"/>
          </a:xfrm>
          <a:prstGeom prst="rect">
            <a:avLst/>
          </a:prstGeom>
        </p:spPr>
      </p:pic>
      <p:pic>
        <p:nvPicPr>
          <p:cNvPr id="6" name="2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714103" y="6102532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410718" y="6049049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076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Рисунок 125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95" y="0"/>
            <a:ext cx="12244135" cy="65444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7" name="Прямоугольник 126">
            <a:hlinkClick r:id="rId3" action="ppaction://hlinksldjump"/>
          </p:cNvPr>
          <p:cNvSpPr/>
          <p:nvPr/>
        </p:nvSpPr>
        <p:spPr>
          <a:xfrm>
            <a:off x="10979875" y="1445078"/>
            <a:ext cx="1031149" cy="345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Прямоугольник 127">
            <a:hlinkClick r:id="rId4" action="ppaction://hlinksldjump"/>
          </p:cNvPr>
          <p:cNvSpPr/>
          <p:nvPr/>
        </p:nvSpPr>
        <p:spPr>
          <a:xfrm>
            <a:off x="10989401" y="1870346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Прямоугольник 129">
            <a:hlinkClick r:id="rId5" action="ppaction://hlinksldjump"/>
          </p:cNvPr>
          <p:cNvSpPr/>
          <p:nvPr/>
        </p:nvSpPr>
        <p:spPr>
          <a:xfrm>
            <a:off x="10989401" y="1025978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рямоугольник 130">
            <a:hlinkClick r:id="rId6" action="ppaction://hlinksldjump"/>
          </p:cNvPr>
          <p:cNvSpPr/>
          <p:nvPr/>
        </p:nvSpPr>
        <p:spPr>
          <a:xfrm>
            <a:off x="10989400" y="498928"/>
            <a:ext cx="1012099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рямоугольник 132">
            <a:hlinkClick r:id="rId7" action="ppaction://hlinksldjump"/>
          </p:cNvPr>
          <p:cNvSpPr/>
          <p:nvPr/>
        </p:nvSpPr>
        <p:spPr>
          <a:xfrm>
            <a:off x="9855926" y="1870345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рямоугольник 133">
            <a:hlinkClick r:id="rId8" action="ppaction://hlinksldjump"/>
          </p:cNvPr>
          <p:cNvSpPr/>
          <p:nvPr/>
        </p:nvSpPr>
        <p:spPr>
          <a:xfrm>
            <a:off x="8722451" y="1870344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Прямоугольник 138"/>
          <p:cNvSpPr/>
          <p:nvPr/>
        </p:nvSpPr>
        <p:spPr>
          <a:xfrm>
            <a:off x="10979875" y="3546746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Прямоугольник 139"/>
          <p:cNvSpPr/>
          <p:nvPr/>
        </p:nvSpPr>
        <p:spPr>
          <a:xfrm>
            <a:off x="9855926" y="3546745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Прямоугольник 145">
            <a:hlinkClick r:id="rId9" action="ppaction://hlinksldjump"/>
          </p:cNvPr>
          <p:cNvSpPr/>
          <p:nvPr/>
        </p:nvSpPr>
        <p:spPr>
          <a:xfrm>
            <a:off x="7617551" y="1035501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Прямоугольник 147">
            <a:hlinkClick r:id="rId10" action="ppaction://hlinksldjump"/>
          </p:cNvPr>
          <p:cNvSpPr/>
          <p:nvPr/>
        </p:nvSpPr>
        <p:spPr>
          <a:xfrm>
            <a:off x="7617550" y="1438728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 148">
            <a:hlinkClick r:id="rId11" action="ppaction://hlinksldjump"/>
          </p:cNvPr>
          <p:cNvSpPr/>
          <p:nvPr/>
        </p:nvSpPr>
        <p:spPr>
          <a:xfrm>
            <a:off x="7617549" y="1870343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>
            <a:hlinkClick r:id="rId12" action="ppaction://hlinksldjump"/>
          </p:cNvPr>
          <p:cNvSpPr/>
          <p:nvPr/>
        </p:nvSpPr>
        <p:spPr>
          <a:xfrm>
            <a:off x="7617549" y="2301958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/>
          <p:cNvSpPr/>
          <p:nvPr/>
        </p:nvSpPr>
        <p:spPr>
          <a:xfrm>
            <a:off x="7617549" y="3133993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>
            <a:hlinkClick r:id="rId13" action="ppaction://hlinksldjump"/>
          </p:cNvPr>
          <p:cNvSpPr/>
          <p:nvPr/>
        </p:nvSpPr>
        <p:spPr>
          <a:xfrm>
            <a:off x="6474549" y="2260440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>
            <a:hlinkClick r:id="rId14" action="ppaction://hlinksldjump"/>
          </p:cNvPr>
          <p:cNvSpPr/>
          <p:nvPr/>
        </p:nvSpPr>
        <p:spPr>
          <a:xfrm>
            <a:off x="6465026" y="1847580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>
            <a:hlinkClick r:id="rId15" action="ppaction://hlinksldjump"/>
          </p:cNvPr>
          <p:cNvSpPr/>
          <p:nvPr/>
        </p:nvSpPr>
        <p:spPr>
          <a:xfrm>
            <a:off x="6474549" y="1431563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>
            <a:hlinkClick r:id="rId16" action="ppaction://hlinksldjump"/>
          </p:cNvPr>
          <p:cNvSpPr/>
          <p:nvPr/>
        </p:nvSpPr>
        <p:spPr>
          <a:xfrm>
            <a:off x="6474549" y="1017170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>
            <a:hlinkClick r:id="rId17" action="ppaction://hlinksldjump"/>
          </p:cNvPr>
          <p:cNvSpPr/>
          <p:nvPr/>
        </p:nvSpPr>
        <p:spPr>
          <a:xfrm>
            <a:off x="5350599" y="1014307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>
            <a:hlinkClick r:id="rId18" action="ppaction://hlinksldjump"/>
          </p:cNvPr>
          <p:cNvSpPr/>
          <p:nvPr/>
        </p:nvSpPr>
        <p:spPr>
          <a:xfrm>
            <a:off x="5341073" y="1451246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>
            <a:hlinkClick r:id="rId19" action="ppaction://hlinksldjump"/>
          </p:cNvPr>
          <p:cNvSpPr/>
          <p:nvPr/>
        </p:nvSpPr>
        <p:spPr>
          <a:xfrm>
            <a:off x="5331551" y="1869135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>
            <a:hlinkClick r:id="rId20" action="ppaction://hlinksldjump"/>
          </p:cNvPr>
          <p:cNvSpPr/>
          <p:nvPr/>
        </p:nvSpPr>
        <p:spPr>
          <a:xfrm>
            <a:off x="5331549" y="2282812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" name="Прямоугольник 173">
            <a:hlinkClick r:id="rId21" action="ppaction://hlinksldjump"/>
          </p:cNvPr>
          <p:cNvSpPr/>
          <p:nvPr/>
        </p:nvSpPr>
        <p:spPr>
          <a:xfrm>
            <a:off x="4226649" y="1014306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Прямоугольник 174">
            <a:hlinkClick r:id="rId22" action="ppaction://hlinksldjump"/>
          </p:cNvPr>
          <p:cNvSpPr/>
          <p:nvPr/>
        </p:nvSpPr>
        <p:spPr>
          <a:xfrm>
            <a:off x="4226649" y="1432608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Прямоугольник 175">
            <a:hlinkClick r:id="rId23" action="ppaction://hlinksldjump"/>
          </p:cNvPr>
          <p:cNvSpPr/>
          <p:nvPr/>
        </p:nvSpPr>
        <p:spPr>
          <a:xfrm>
            <a:off x="4226649" y="1846753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Прямоугольник 176">
            <a:hlinkClick r:id="rId24" action="ppaction://hlinksldjump"/>
          </p:cNvPr>
          <p:cNvSpPr/>
          <p:nvPr/>
        </p:nvSpPr>
        <p:spPr>
          <a:xfrm>
            <a:off x="4226649" y="2260439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3" name="Прямоугольник 182">
            <a:hlinkClick r:id="rId25" action="ppaction://hlinksldjump"/>
          </p:cNvPr>
          <p:cNvSpPr/>
          <p:nvPr/>
        </p:nvSpPr>
        <p:spPr>
          <a:xfrm>
            <a:off x="3083647" y="1014306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" name="Прямоугольник 183">
            <a:hlinkClick r:id="rId26" action="ppaction://hlinksldjump"/>
          </p:cNvPr>
          <p:cNvSpPr/>
          <p:nvPr/>
        </p:nvSpPr>
        <p:spPr>
          <a:xfrm>
            <a:off x="3093173" y="1432608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" name="Прямоугольник 184">
            <a:hlinkClick r:id="rId27" action="ppaction://hlinksldjump"/>
          </p:cNvPr>
          <p:cNvSpPr/>
          <p:nvPr/>
        </p:nvSpPr>
        <p:spPr>
          <a:xfrm>
            <a:off x="3107461" y="1846752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6" name="Прямоугольник 185">
            <a:hlinkClick r:id="rId28" action="ppaction://hlinksldjump"/>
          </p:cNvPr>
          <p:cNvSpPr/>
          <p:nvPr/>
        </p:nvSpPr>
        <p:spPr>
          <a:xfrm>
            <a:off x="3093172" y="2273286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2" name="Прямоугольник 191">
            <a:hlinkClick r:id="rId29" action="ppaction://hlinksldjump"/>
          </p:cNvPr>
          <p:cNvSpPr/>
          <p:nvPr/>
        </p:nvSpPr>
        <p:spPr>
          <a:xfrm>
            <a:off x="1978749" y="1011442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Прямоугольник 192">
            <a:hlinkClick r:id="rId30" action="ppaction://hlinksldjump"/>
          </p:cNvPr>
          <p:cNvSpPr/>
          <p:nvPr/>
        </p:nvSpPr>
        <p:spPr>
          <a:xfrm>
            <a:off x="1969224" y="1451246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Прямоугольник 193">
            <a:hlinkClick r:id="rId31" action="ppaction://hlinksldjump"/>
          </p:cNvPr>
          <p:cNvSpPr/>
          <p:nvPr/>
        </p:nvSpPr>
        <p:spPr>
          <a:xfrm>
            <a:off x="1988272" y="1846752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5" name="Прямоугольник 194">
            <a:hlinkClick r:id="rId32" action="ppaction://hlinksldjump"/>
          </p:cNvPr>
          <p:cNvSpPr/>
          <p:nvPr/>
        </p:nvSpPr>
        <p:spPr>
          <a:xfrm>
            <a:off x="1988272" y="2273286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Прямоугольник 200">
            <a:hlinkClick r:id="rId33" action="ppaction://hlinksldjump"/>
          </p:cNvPr>
          <p:cNvSpPr/>
          <p:nvPr/>
        </p:nvSpPr>
        <p:spPr>
          <a:xfrm>
            <a:off x="854797" y="470351"/>
            <a:ext cx="1012099" cy="476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2" name="Прямоугольник 201">
            <a:hlinkClick r:id="rId34" action="ppaction://hlinksldjump"/>
          </p:cNvPr>
          <p:cNvSpPr/>
          <p:nvPr/>
        </p:nvSpPr>
        <p:spPr>
          <a:xfrm>
            <a:off x="845273" y="1016453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3" name="Прямоугольник 202">
            <a:hlinkClick r:id="rId35" action="ppaction://hlinksldjump"/>
          </p:cNvPr>
          <p:cNvSpPr/>
          <p:nvPr/>
        </p:nvSpPr>
        <p:spPr>
          <a:xfrm>
            <a:off x="845272" y="1416245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" name="Прямоугольник 203">
            <a:hlinkClick r:id="rId36" action="ppaction://hlinksldjump"/>
          </p:cNvPr>
          <p:cNvSpPr/>
          <p:nvPr/>
        </p:nvSpPr>
        <p:spPr>
          <a:xfrm>
            <a:off x="835749" y="1866525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" name="Прямоугольник 204">
            <a:hlinkClick r:id="rId37" action="ppaction://hlinksldjump"/>
          </p:cNvPr>
          <p:cNvSpPr/>
          <p:nvPr/>
        </p:nvSpPr>
        <p:spPr>
          <a:xfrm>
            <a:off x="845272" y="2273287"/>
            <a:ext cx="1012099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1" name="Прямоугольник 210">
            <a:hlinkClick r:id="" action="ppaction://noaction"/>
          </p:cNvPr>
          <p:cNvSpPr/>
          <p:nvPr/>
        </p:nvSpPr>
        <p:spPr>
          <a:xfrm>
            <a:off x="235673" y="5239383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2" name="Прямоугольник 211">
            <a:hlinkClick r:id="" action="ppaction://noaction"/>
          </p:cNvPr>
          <p:cNvSpPr/>
          <p:nvPr/>
        </p:nvSpPr>
        <p:spPr>
          <a:xfrm>
            <a:off x="1092918" y="5248119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3" name="Прямоугольник 212">
            <a:hlinkClick r:id="" action="ppaction://noaction"/>
          </p:cNvPr>
          <p:cNvSpPr/>
          <p:nvPr/>
        </p:nvSpPr>
        <p:spPr>
          <a:xfrm>
            <a:off x="1919135" y="5248119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4" name="Прямоугольник 213">
            <a:hlinkClick r:id="" action="ppaction://noaction"/>
          </p:cNvPr>
          <p:cNvSpPr/>
          <p:nvPr/>
        </p:nvSpPr>
        <p:spPr>
          <a:xfrm>
            <a:off x="2755134" y="5248965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5" name="Прямоугольник 214">
            <a:hlinkClick r:id="" action="ppaction://noaction"/>
          </p:cNvPr>
          <p:cNvSpPr/>
          <p:nvPr/>
        </p:nvSpPr>
        <p:spPr>
          <a:xfrm>
            <a:off x="3607274" y="5248301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6" name="Прямоугольник 215">
            <a:hlinkClick r:id="" action="ppaction://noaction"/>
          </p:cNvPr>
          <p:cNvSpPr/>
          <p:nvPr/>
        </p:nvSpPr>
        <p:spPr>
          <a:xfrm>
            <a:off x="235673" y="5968099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7" name="Прямоугольник 216">
            <a:hlinkClick r:id="" action="ppaction://noaction"/>
          </p:cNvPr>
          <p:cNvSpPr/>
          <p:nvPr/>
        </p:nvSpPr>
        <p:spPr>
          <a:xfrm>
            <a:off x="1083392" y="5968099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8" name="Прямоугольник 217">
            <a:hlinkClick r:id="" action="ppaction://noaction"/>
          </p:cNvPr>
          <p:cNvSpPr/>
          <p:nvPr/>
        </p:nvSpPr>
        <p:spPr>
          <a:xfrm>
            <a:off x="1919135" y="5976477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9" name="Прямоугольник 218">
            <a:hlinkClick r:id="" action="ppaction://noaction"/>
          </p:cNvPr>
          <p:cNvSpPr/>
          <p:nvPr/>
        </p:nvSpPr>
        <p:spPr>
          <a:xfrm>
            <a:off x="2755134" y="5983189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0" name="Прямоугольник 219">
            <a:hlinkClick r:id="" action="ppaction://noaction"/>
          </p:cNvPr>
          <p:cNvSpPr/>
          <p:nvPr/>
        </p:nvSpPr>
        <p:spPr>
          <a:xfrm>
            <a:off x="3607274" y="5974879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1" name="Прямоугольник 220">
            <a:hlinkClick r:id="" action="ppaction://noaction"/>
          </p:cNvPr>
          <p:cNvSpPr/>
          <p:nvPr/>
        </p:nvSpPr>
        <p:spPr>
          <a:xfrm>
            <a:off x="4474273" y="5248119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2" name="Прямоугольник 221">
            <a:hlinkClick r:id="" action="ppaction://noaction"/>
          </p:cNvPr>
          <p:cNvSpPr/>
          <p:nvPr/>
        </p:nvSpPr>
        <p:spPr>
          <a:xfrm>
            <a:off x="4454760" y="5958541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3" name="Прямоугольник 222">
            <a:hlinkClick r:id="" action="ppaction://noaction"/>
          </p:cNvPr>
          <p:cNvSpPr/>
          <p:nvPr/>
        </p:nvSpPr>
        <p:spPr>
          <a:xfrm>
            <a:off x="5304910" y="5239383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4" name="Прямоугольник 223">
            <a:hlinkClick r:id="" action="ppaction://noaction"/>
          </p:cNvPr>
          <p:cNvSpPr/>
          <p:nvPr/>
        </p:nvSpPr>
        <p:spPr>
          <a:xfrm>
            <a:off x="5319569" y="5973281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>
            <a:hlinkClick r:id="" action="ppaction://noaction"/>
          </p:cNvPr>
          <p:cNvSpPr/>
          <p:nvPr/>
        </p:nvSpPr>
        <p:spPr>
          <a:xfrm>
            <a:off x="6138462" y="5983188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6" name="Прямоугольник 225">
            <a:hlinkClick r:id="" action="ppaction://noaction"/>
          </p:cNvPr>
          <p:cNvSpPr/>
          <p:nvPr/>
        </p:nvSpPr>
        <p:spPr>
          <a:xfrm>
            <a:off x="6152396" y="5248119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7" name="Прямоугольник 226">
            <a:hlinkClick r:id="" action="ppaction://noaction"/>
          </p:cNvPr>
          <p:cNvSpPr/>
          <p:nvPr/>
        </p:nvSpPr>
        <p:spPr>
          <a:xfrm>
            <a:off x="6999860" y="5257117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8" name="Прямоугольник 227">
            <a:hlinkClick r:id="" action="ppaction://noaction"/>
          </p:cNvPr>
          <p:cNvSpPr/>
          <p:nvPr/>
        </p:nvSpPr>
        <p:spPr>
          <a:xfrm>
            <a:off x="6985948" y="5988097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9" name="Прямоугольник 228">
            <a:hlinkClick r:id="" action="ppaction://noaction"/>
          </p:cNvPr>
          <p:cNvSpPr/>
          <p:nvPr/>
        </p:nvSpPr>
        <p:spPr>
          <a:xfrm>
            <a:off x="7836623" y="5259887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0" name="Прямоугольник 229">
            <a:hlinkClick r:id="" action="ppaction://noaction"/>
          </p:cNvPr>
          <p:cNvSpPr/>
          <p:nvPr/>
        </p:nvSpPr>
        <p:spPr>
          <a:xfrm>
            <a:off x="7826128" y="5983187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Прямоугольник 230">
            <a:hlinkClick r:id="" action="ppaction://noaction"/>
          </p:cNvPr>
          <p:cNvSpPr/>
          <p:nvPr/>
        </p:nvSpPr>
        <p:spPr>
          <a:xfrm>
            <a:off x="8686265" y="5257117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рямоугольник 231">
            <a:hlinkClick r:id="" action="ppaction://noaction"/>
          </p:cNvPr>
          <p:cNvSpPr/>
          <p:nvPr/>
        </p:nvSpPr>
        <p:spPr>
          <a:xfrm>
            <a:off x="8695911" y="5983187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рямоугольник 232">
            <a:hlinkClick r:id="" action="ppaction://noaction"/>
          </p:cNvPr>
          <p:cNvSpPr/>
          <p:nvPr/>
        </p:nvSpPr>
        <p:spPr>
          <a:xfrm>
            <a:off x="9543510" y="5257117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4" name="Прямоугольник 233">
            <a:hlinkClick r:id="" action="ppaction://noaction"/>
          </p:cNvPr>
          <p:cNvSpPr/>
          <p:nvPr/>
        </p:nvSpPr>
        <p:spPr>
          <a:xfrm>
            <a:off x="10379477" y="5257117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" name="Прямоугольник 234">
            <a:hlinkClick r:id="" action="ppaction://noaction"/>
          </p:cNvPr>
          <p:cNvSpPr/>
          <p:nvPr/>
        </p:nvSpPr>
        <p:spPr>
          <a:xfrm>
            <a:off x="11217995" y="5257117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>
            <a:hlinkClick r:id="" action="ppaction://noaction"/>
          </p:cNvPr>
          <p:cNvSpPr/>
          <p:nvPr/>
        </p:nvSpPr>
        <p:spPr>
          <a:xfrm>
            <a:off x="9543510" y="5983187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Прямоугольник 236">
            <a:hlinkClick r:id="" action="ppaction://noaction"/>
          </p:cNvPr>
          <p:cNvSpPr/>
          <p:nvPr/>
        </p:nvSpPr>
        <p:spPr>
          <a:xfrm>
            <a:off x="10391109" y="5983186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8" name="Прямоугольник 237"/>
          <p:cNvSpPr/>
          <p:nvPr/>
        </p:nvSpPr>
        <p:spPr>
          <a:xfrm>
            <a:off x="11227521" y="5983185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Прямоугольник 123">
            <a:hlinkClick r:id="" action="ppaction://noaction"/>
          </p:cNvPr>
          <p:cNvSpPr/>
          <p:nvPr/>
        </p:nvSpPr>
        <p:spPr>
          <a:xfrm>
            <a:off x="268785" y="5227293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Прямоугольник 124">
            <a:hlinkClick r:id="" action="ppaction://noaction"/>
          </p:cNvPr>
          <p:cNvSpPr/>
          <p:nvPr/>
        </p:nvSpPr>
        <p:spPr>
          <a:xfrm>
            <a:off x="1126030" y="5236029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hlinkClick r:id="" action="ppaction://noaction"/>
          </p:cNvPr>
          <p:cNvSpPr/>
          <p:nvPr/>
        </p:nvSpPr>
        <p:spPr>
          <a:xfrm>
            <a:off x="1952247" y="5236029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1" name="Прямоугольник 240">
            <a:hlinkClick r:id="" action="ppaction://noaction"/>
          </p:cNvPr>
          <p:cNvSpPr/>
          <p:nvPr/>
        </p:nvSpPr>
        <p:spPr>
          <a:xfrm>
            <a:off x="2788246" y="5236875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2" name="Прямоугольник 241">
            <a:hlinkClick r:id="" action="ppaction://noaction"/>
          </p:cNvPr>
          <p:cNvSpPr/>
          <p:nvPr/>
        </p:nvSpPr>
        <p:spPr>
          <a:xfrm>
            <a:off x="3640386" y="5236211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3" name="Прямоугольник 242">
            <a:hlinkClick r:id="" action="ppaction://noaction"/>
          </p:cNvPr>
          <p:cNvSpPr/>
          <p:nvPr/>
        </p:nvSpPr>
        <p:spPr>
          <a:xfrm>
            <a:off x="268785" y="5956009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4" name="Прямоугольник 243">
            <a:hlinkClick r:id="" action="ppaction://noaction"/>
          </p:cNvPr>
          <p:cNvSpPr/>
          <p:nvPr/>
        </p:nvSpPr>
        <p:spPr>
          <a:xfrm>
            <a:off x="1116504" y="5956009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5" name="Прямоугольник 244">
            <a:hlinkClick r:id="" action="ppaction://noaction"/>
          </p:cNvPr>
          <p:cNvSpPr/>
          <p:nvPr/>
        </p:nvSpPr>
        <p:spPr>
          <a:xfrm>
            <a:off x="1952247" y="5964387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6" name="Прямоугольник 245">
            <a:hlinkClick r:id="" action="ppaction://noaction"/>
          </p:cNvPr>
          <p:cNvSpPr/>
          <p:nvPr/>
        </p:nvSpPr>
        <p:spPr>
          <a:xfrm>
            <a:off x="2788246" y="5971099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7" name="Прямоугольник 246">
            <a:hlinkClick r:id="" action="ppaction://noaction"/>
          </p:cNvPr>
          <p:cNvSpPr/>
          <p:nvPr/>
        </p:nvSpPr>
        <p:spPr>
          <a:xfrm>
            <a:off x="3640386" y="5962789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8" name="Прямоугольник 247">
            <a:hlinkClick r:id="" action="ppaction://noaction"/>
          </p:cNvPr>
          <p:cNvSpPr/>
          <p:nvPr/>
        </p:nvSpPr>
        <p:spPr>
          <a:xfrm>
            <a:off x="4507385" y="5236029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9" name="Прямоугольник 248">
            <a:hlinkClick r:id="" action="ppaction://noaction"/>
          </p:cNvPr>
          <p:cNvSpPr/>
          <p:nvPr/>
        </p:nvSpPr>
        <p:spPr>
          <a:xfrm>
            <a:off x="4487872" y="5946451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0" name="Прямоугольник 249">
            <a:hlinkClick r:id="" action="ppaction://noaction"/>
          </p:cNvPr>
          <p:cNvSpPr/>
          <p:nvPr/>
        </p:nvSpPr>
        <p:spPr>
          <a:xfrm>
            <a:off x="5338022" y="5227293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1" name="Прямоугольник 250">
            <a:hlinkClick r:id="" action="ppaction://noaction"/>
          </p:cNvPr>
          <p:cNvSpPr/>
          <p:nvPr/>
        </p:nvSpPr>
        <p:spPr>
          <a:xfrm>
            <a:off x="5352681" y="5961191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2" name="Прямоугольник 251">
            <a:hlinkClick r:id="" action="ppaction://noaction"/>
          </p:cNvPr>
          <p:cNvSpPr/>
          <p:nvPr/>
        </p:nvSpPr>
        <p:spPr>
          <a:xfrm>
            <a:off x="6171574" y="5971098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3" name="Прямоугольник 252">
            <a:hlinkClick r:id="" action="ppaction://noaction"/>
          </p:cNvPr>
          <p:cNvSpPr/>
          <p:nvPr/>
        </p:nvSpPr>
        <p:spPr>
          <a:xfrm>
            <a:off x="6185508" y="5236029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4" name="Прямоугольник 253">
            <a:hlinkClick r:id="" action="ppaction://noaction"/>
          </p:cNvPr>
          <p:cNvSpPr/>
          <p:nvPr/>
        </p:nvSpPr>
        <p:spPr>
          <a:xfrm>
            <a:off x="7032972" y="5245027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5" name="Прямоугольник 254">
            <a:hlinkClick r:id="" action="ppaction://noaction"/>
          </p:cNvPr>
          <p:cNvSpPr/>
          <p:nvPr/>
        </p:nvSpPr>
        <p:spPr>
          <a:xfrm>
            <a:off x="7019060" y="5976007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6" name="Прямоугольник 255">
            <a:hlinkClick r:id="" action="ppaction://noaction"/>
          </p:cNvPr>
          <p:cNvSpPr/>
          <p:nvPr/>
        </p:nvSpPr>
        <p:spPr>
          <a:xfrm>
            <a:off x="7869735" y="5247797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7" name="Прямоугольник 256">
            <a:hlinkClick r:id="" action="ppaction://noaction"/>
          </p:cNvPr>
          <p:cNvSpPr/>
          <p:nvPr/>
        </p:nvSpPr>
        <p:spPr>
          <a:xfrm>
            <a:off x="7859240" y="5971097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8" name="Прямоугольник 257">
            <a:hlinkClick r:id="" action="ppaction://noaction"/>
          </p:cNvPr>
          <p:cNvSpPr/>
          <p:nvPr/>
        </p:nvSpPr>
        <p:spPr>
          <a:xfrm>
            <a:off x="8719377" y="5245027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9" name="Прямоугольник 258">
            <a:hlinkClick r:id="" action="ppaction://noaction"/>
          </p:cNvPr>
          <p:cNvSpPr/>
          <p:nvPr/>
        </p:nvSpPr>
        <p:spPr>
          <a:xfrm>
            <a:off x="8729023" y="5971097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0" name="Прямоугольник 259">
            <a:hlinkClick r:id="" action="ppaction://noaction"/>
          </p:cNvPr>
          <p:cNvSpPr/>
          <p:nvPr/>
        </p:nvSpPr>
        <p:spPr>
          <a:xfrm>
            <a:off x="9576622" y="5245027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1" name="Прямоугольник 260">
            <a:hlinkClick r:id="" action="ppaction://noaction"/>
          </p:cNvPr>
          <p:cNvSpPr/>
          <p:nvPr/>
        </p:nvSpPr>
        <p:spPr>
          <a:xfrm>
            <a:off x="10412589" y="5245027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2" name="Прямоугольник 261">
            <a:hlinkClick r:id="" action="ppaction://noaction"/>
          </p:cNvPr>
          <p:cNvSpPr/>
          <p:nvPr/>
        </p:nvSpPr>
        <p:spPr>
          <a:xfrm>
            <a:off x="11251107" y="5245027"/>
            <a:ext cx="773978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672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676" y="1433381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Кобальт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1501" y="3031233"/>
            <a:ext cx="4868563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Химический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 с атомным номером 27. Принадлежит к 9-й группе периодической таблицы химических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элементов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Серебристо-белый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слегка желтоватый металл с розоватым или синеватым отливом.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2096" y="4401856"/>
            <a:ext cx="3105045" cy="2045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8533" y="2516701"/>
            <a:ext cx="2407814" cy="2665571"/>
          </a:xfrm>
          <a:prstGeom prst="rect">
            <a:avLst/>
          </a:prstGeom>
        </p:spPr>
      </p:pic>
      <p:pic>
        <p:nvPicPr>
          <p:cNvPr id="6" name="2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766355" y="6142733"/>
            <a:ext cx="609600" cy="609600"/>
          </a:xfrm>
          <a:prstGeom prst="rect">
            <a:avLst/>
          </a:prstGeom>
        </p:spPr>
      </p:pic>
      <p:sp>
        <p:nvSpPr>
          <p:cNvPr id="8" name="Прямоугольник 7">
            <a:hlinkClick r:id="rId7" action="ppaction://hlinksldjump"/>
          </p:cNvPr>
          <p:cNvSpPr/>
          <p:nvPr/>
        </p:nvSpPr>
        <p:spPr>
          <a:xfrm>
            <a:off x="410718" y="6049049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495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6290" y="1477090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Никель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3285" y="2963773"/>
            <a:ext cx="4806779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Простое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вещество никель - это пластичный, ковкий, переходный металл серебристо-белого цвета, при обычных температурах на воздухе покрывается тонкой плёнкой оксида. Химически малоактивен.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2714" y="4394225"/>
            <a:ext cx="3005607" cy="1985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100" y="2568959"/>
            <a:ext cx="2313434" cy="2574628"/>
          </a:xfrm>
          <a:prstGeom prst="rect">
            <a:avLst/>
          </a:prstGeom>
        </p:spPr>
      </p:pic>
      <p:pic>
        <p:nvPicPr>
          <p:cNvPr id="6" name="2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727165" y="6075273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410718" y="6049049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824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0148" y="1473071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Медь(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0471" y="2984500"/>
            <a:ext cx="5634681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 одиннадцатой группы четвёртого периода периодической системы химических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элементов,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атомным номером 29. Простое вещество медь - это пластичный переходный металл золотисто-розового цвета. C давних пор широко используется человеком.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0081" y="4056095"/>
            <a:ext cx="2372881" cy="2451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096" y="2373897"/>
            <a:ext cx="2506105" cy="2806838"/>
          </a:xfrm>
          <a:prstGeom prst="rect">
            <a:avLst/>
          </a:prstGeom>
        </p:spPr>
      </p:pic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410718" y="6049049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26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762" y="1482576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Цинк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62503" y="3086365"/>
            <a:ext cx="4797438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Цинк - химический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 12-й группы, четвёртого периода периодической системы, с атомным номером 30.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Простое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вещество цинк при нормальных условиях - хрупкий переходный металл голубовато-белого цвета.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949" y="2483708"/>
            <a:ext cx="2622582" cy="26225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3879" y="4238369"/>
            <a:ext cx="3088087" cy="2062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3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742125" y="4352109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410718" y="6049049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563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9149" y="1510509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Галлий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26660" y="2984303"/>
            <a:ext cx="5311028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Галлий - элемент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13-й группы четвёртого периода периодической системы химических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элементов,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атомным номером 31.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Относится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группе лёгких металлов. Простое вещество галлий - мягкий хрупкий металл серебристо-белого цвета с синеватым оттенком.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785" y="4440579"/>
            <a:ext cx="2638059" cy="1998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1281" y="2520779"/>
            <a:ext cx="2375312" cy="2643492"/>
          </a:xfrm>
          <a:prstGeom prst="rect">
            <a:avLst/>
          </a:prstGeom>
        </p:spPr>
      </p:pic>
      <p:pic>
        <p:nvPicPr>
          <p:cNvPr id="6" name="3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795527" y="4440579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410718" y="6049049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546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6650" y="1436454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Германий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(Ge)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2648" y="2975165"/>
            <a:ext cx="5152767" cy="3416300"/>
          </a:xfrm>
        </p:spPr>
        <p:txBody>
          <a:bodyPr>
            <a:normAutofit lnSpcReduction="10000"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Германий - химический элемент 14-й группы 4-го периода периодической системы химических элементов, с атомным номером 32. Простое вещество германий - типичный полуметалл серо-белого цвета, с металлическим блеском. Подобно кремнию, является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полупроводником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3763" y="3868763"/>
            <a:ext cx="2461173" cy="2522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918" y="2583525"/>
            <a:ext cx="2545464" cy="2621828"/>
          </a:xfrm>
          <a:prstGeom prst="rect">
            <a:avLst/>
          </a:prstGeom>
        </p:spPr>
      </p:pic>
      <p:pic>
        <p:nvPicPr>
          <p:cNvPr id="4" name="3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903394" y="5136872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410718" y="6049049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712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1835" y="1468603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Мышьяк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94670" y="2575858"/>
            <a:ext cx="7859443" cy="1792348"/>
          </a:xfrm>
        </p:spPr>
        <p:txBody>
          <a:bodyPr>
            <a:normAutofit lnSpcReduction="10000"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Мышьяк - химический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 15-й группы четвёртого периода периодической системы; имеет атомный номер 33. Простое вещество представляет собой хрупкий полуметалл стального цвета с зеленоватым оттенком. Яд и канцероген.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68639" y="4461825"/>
            <a:ext cx="3685475" cy="2128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55" y="2787209"/>
            <a:ext cx="2850415" cy="2850415"/>
          </a:xfrm>
          <a:prstGeom prst="rect">
            <a:avLst/>
          </a:prstGeom>
        </p:spPr>
      </p:pic>
      <p:pic>
        <p:nvPicPr>
          <p:cNvPr id="6" name="3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683545" y="5332824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410718" y="6049049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407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7211" y="1449552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Селен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6152" y="3070306"/>
            <a:ext cx="5152767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Селен - химический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 с атомным номером 34. Принадлежит к 16-й группе периодической таблицы химических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элементов.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Хрупкий, блестящий на изломе неметалл серого цвета. Относится к халькогенам.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554" y="2498361"/>
            <a:ext cx="2281604" cy="25392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25392" y="3900512"/>
            <a:ext cx="2462526" cy="2462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3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910046" y="4959722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410718" y="6049049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370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8510" y="1455486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Бром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1497" y="2667003"/>
            <a:ext cx="5684108" cy="4061069"/>
          </a:xfrm>
        </p:spPr>
        <p:txBody>
          <a:bodyPr>
            <a:no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Бром -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химически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активный неметалл, относится к группе галогенов. Простое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вещество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нормальных условиях является тяжёлой едкой жидкостью красно-бурого цвета с сильным неприятным «тяжёлым» запахом, отдалённо напоминающим запах одновременно й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ода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хлора. Летуч, ядовит.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200" y="2667003"/>
            <a:ext cx="2270108" cy="25264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3540" y="3930208"/>
            <a:ext cx="2442796" cy="2363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3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027611" y="4583813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410718" y="6049049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862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6419" y="1468549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Криптон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Kr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7297" y="3034560"/>
            <a:ext cx="5247721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Крипто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химический элемент с атомным номером 36. Принадлежит к 18-й группе периодической таблицы химических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элементов,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находится в четвёртом периоде таблицы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Инертный одноатомный газ без цвета, вкуса и запаха.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39786" y="4223593"/>
            <a:ext cx="2866744" cy="2015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995" y="2503703"/>
            <a:ext cx="2268848" cy="2525008"/>
          </a:xfrm>
          <a:prstGeom prst="rect">
            <a:avLst/>
          </a:prstGeom>
        </p:spPr>
      </p:pic>
      <p:pic>
        <p:nvPicPr>
          <p:cNvPr id="6" name="3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883920" y="5028711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410718" y="6049049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379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6028" y="1487369"/>
            <a:ext cx="8761413" cy="706964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Водород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34032" y="2756044"/>
            <a:ext cx="8083774" cy="1911206"/>
          </a:xfrm>
        </p:spPr>
        <p:txBody>
          <a:bodyPr>
            <a:noAutofit/>
          </a:bodyPr>
          <a:lstStyle/>
          <a:p>
            <a:pPr marL="0" indent="45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Самый лёгкий из элементов периодической таблицы. Его одноатомная форма — самое распространённое химическое вещество во Вселенной, составляющее примерно 75 % всей барионной массы. 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888" y="2923796"/>
            <a:ext cx="2732955" cy="26788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9371" y="4507175"/>
            <a:ext cx="4286250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287550" y="6049049"/>
            <a:ext cx="362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Водород в разрядной трубке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hlinkClick r:id="rId4" action="ppaction://hlinksldjump"/>
          </p:cNvPr>
          <p:cNvSpPr/>
          <p:nvPr/>
        </p:nvSpPr>
        <p:spPr>
          <a:xfrm>
            <a:off x="410718" y="6049049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811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054" y="1457903"/>
            <a:ext cx="8761413" cy="706964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Гелий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97338" y="3207395"/>
            <a:ext cx="4748608" cy="2829660"/>
          </a:xfrm>
        </p:spPr>
        <p:txBody>
          <a:bodyPr>
            <a:normAutofit/>
          </a:bodyPr>
          <a:lstStyle/>
          <a:p>
            <a:pPr marL="0" indent="45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Возглавляет группу инертных газов.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простое вещество представляет собой инертный одноатомный газ без цвета, вкуса и запаха.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8891" y="2426356"/>
            <a:ext cx="2404326" cy="23807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0260" y="4104158"/>
            <a:ext cx="2712992" cy="1814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636174" y="6037055"/>
            <a:ext cx="446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Свечение гелия в газоразрядной трубке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9690575" y="6037055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671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9222" y="11633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Литий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3794" y="2912883"/>
            <a:ext cx="5071028" cy="3611485"/>
          </a:xfrm>
        </p:spPr>
        <p:txBody>
          <a:bodyPr>
            <a:normAutofit/>
          </a:bodyPr>
          <a:lstStyle/>
          <a:p>
            <a:pPr marL="0" indent="45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Химический элемент первой группы, второго периода периодической системы с атомным номером 3. Как простое вещество представляет собой мягкий щелочной металл серебристо-белого цвета.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5427" y="2332115"/>
            <a:ext cx="2267257" cy="22018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4057" y="4336262"/>
            <a:ext cx="2858662" cy="2026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9620032" y="6058453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42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0111" y="1399532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Бериллий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(Be)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8572" y="2829698"/>
            <a:ext cx="4880919" cy="3534032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Химический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 второй группы, второго периода периодической системы с атомным номером 4. Как простое вещество представляет собой относительно твёрдый металл светло-серого цвета. Чрезвычайно токсичен.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7593" y="4226010"/>
            <a:ext cx="3015515" cy="2301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831669" y="6248400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6" action="ppaction://hlinksldjump"/>
          </p:cNvPr>
          <p:cNvSpPr/>
          <p:nvPr/>
        </p:nvSpPr>
        <p:spPr>
          <a:xfrm>
            <a:off x="9711472" y="6059447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402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622" y="1503243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Бор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05" y="2471351"/>
            <a:ext cx="2298035" cy="2614016"/>
          </a:xfrm>
        </p:spPr>
      </p:pic>
      <p:sp>
        <p:nvSpPr>
          <p:cNvPr id="5" name="Прямоугольник 4"/>
          <p:cNvSpPr/>
          <p:nvPr/>
        </p:nvSpPr>
        <p:spPr>
          <a:xfrm>
            <a:off x="6993924" y="3162785"/>
            <a:ext cx="43742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есцветное, серое или красное кристаллическое либо тёмное аморфное вещество. Является полуметаллом. Известно более 10 аллотропных модификаций бора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06242" y="4340501"/>
            <a:ext cx="2777139" cy="2082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818605" y="6118556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9567349" y="6080711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17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3331" y="1447086"/>
            <a:ext cx="8761413" cy="706964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Углерод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52618" y="2906556"/>
            <a:ext cx="4480819" cy="34163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Углерод является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четырёхвалентным неметаллом, то есть имеет четыре свободных электрона для формирования ковалентных химических связей.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4139" y="2612854"/>
            <a:ext cx="2306196" cy="25346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3968" y="4399006"/>
            <a:ext cx="2655017" cy="1923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9657058" y="6018573"/>
            <a:ext cx="2155371" cy="60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таблице Менделеева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296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Совет директоров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961</TotalTime>
  <Words>1334</Words>
  <Application>Microsoft Office PowerPoint</Application>
  <PresentationFormat>Произвольный</PresentationFormat>
  <Paragraphs>115</Paragraphs>
  <Slides>39</Slides>
  <Notes>1</Notes>
  <HiddenSlides>0</HiddenSlides>
  <MMClips>31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Совет директоров</vt:lpstr>
      <vt:lpstr>Интерактивная презентация «Периодическая таблица Д.И.Менделеева» (фрагмент)</vt:lpstr>
      <vt:lpstr>Интерактивная презентация «Периодическая таблица Д.И.Менделеева» (фрагмент)</vt:lpstr>
      <vt:lpstr>Слайд 3</vt:lpstr>
      <vt:lpstr>Водород (H)</vt:lpstr>
      <vt:lpstr>Гелий (He)</vt:lpstr>
      <vt:lpstr>Литий (Li)</vt:lpstr>
      <vt:lpstr>Бериллий (Be)</vt:lpstr>
      <vt:lpstr>Бор (B)</vt:lpstr>
      <vt:lpstr>Углерод (С)</vt:lpstr>
      <vt:lpstr>Азот (N)</vt:lpstr>
      <vt:lpstr>Кислород (O)</vt:lpstr>
      <vt:lpstr>Фтор (F)</vt:lpstr>
      <vt:lpstr>Неон (Ne)</vt:lpstr>
      <vt:lpstr>Натрий (Na)</vt:lpstr>
      <vt:lpstr>Магний (Mg)</vt:lpstr>
      <vt:lpstr>Алюминий (Al)</vt:lpstr>
      <vt:lpstr>Кремний (Si)</vt:lpstr>
      <vt:lpstr>Фосфор (P)</vt:lpstr>
      <vt:lpstr>Сера (S)</vt:lpstr>
      <vt:lpstr>Хлор (Cl)</vt:lpstr>
      <vt:lpstr>Аргон (Ar)</vt:lpstr>
      <vt:lpstr>Калий (К)</vt:lpstr>
      <vt:lpstr>Кальций (Ca)</vt:lpstr>
      <vt:lpstr>Скандий (Sc)</vt:lpstr>
      <vt:lpstr>Титан (Ti)</vt:lpstr>
      <vt:lpstr>Ванадий (V)</vt:lpstr>
      <vt:lpstr>Хром (Cr)</vt:lpstr>
      <vt:lpstr>Марганец (Mn)</vt:lpstr>
      <vt:lpstr>Железо (Fe)</vt:lpstr>
      <vt:lpstr>Кобальт (Co)</vt:lpstr>
      <vt:lpstr>Никель (Ni)</vt:lpstr>
      <vt:lpstr>Медь(Cu)</vt:lpstr>
      <vt:lpstr>Цинк (Zn)</vt:lpstr>
      <vt:lpstr>Галлий (Ga)</vt:lpstr>
      <vt:lpstr>Германий (Ge)</vt:lpstr>
      <vt:lpstr>Мышьяк (As)</vt:lpstr>
      <vt:lpstr>Селен (Se)</vt:lpstr>
      <vt:lpstr>Бром (Br)</vt:lpstr>
      <vt:lpstr>Криптон (Kr)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Student</dc:creator>
  <cp:lastModifiedBy>ЛЮБА</cp:lastModifiedBy>
  <cp:revision>164</cp:revision>
  <dcterms:created xsi:type="dcterms:W3CDTF">2021-11-29T07:44:54Z</dcterms:created>
  <dcterms:modified xsi:type="dcterms:W3CDTF">2021-12-03T19:34:29Z</dcterms:modified>
</cp:coreProperties>
</file>