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3" r:id="rId5"/>
    <p:sldId id="258" r:id="rId6"/>
    <p:sldId id="260" r:id="rId7"/>
    <p:sldId id="261" r:id="rId8"/>
    <p:sldId id="291" r:id="rId9"/>
    <p:sldId id="264" r:id="rId10"/>
    <p:sldId id="265" r:id="rId11"/>
    <p:sldId id="266" r:id="rId12"/>
    <p:sldId id="267" r:id="rId13"/>
    <p:sldId id="292" r:id="rId14"/>
    <p:sldId id="293" r:id="rId15"/>
    <p:sldId id="294" r:id="rId16"/>
    <p:sldId id="271" r:id="rId17"/>
    <p:sldId id="272" r:id="rId18"/>
    <p:sldId id="273" r:id="rId19"/>
    <p:sldId id="283" r:id="rId20"/>
    <p:sldId id="274" r:id="rId21"/>
    <p:sldId id="275" r:id="rId22"/>
    <p:sldId id="279" r:id="rId23"/>
    <p:sldId id="280" r:id="rId24"/>
    <p:sldId id="282" r:id="rId25"/>
    <p:sldId id="281" r:id="rId26"/>
    <p:sldId id="276" r:id="rId27"/>
    <p:sldId id="278" r:id="rId28"/>
    <p:sldId id="284" r:id="rId29"/>
    <p:sldId id="288" r:id="rId30"/>
    <p:sldId id="289" r:id="rId31"/>
    <p:sldId id="290" r:id="rId32"/>
    <p:sldId id="295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274320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  <a:t>СЕРГЕЙ ПАВЛОВИЧ ДЯГИЛЕВ</a:t>
            </a:r>
            <a:b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  <a:t>И «РУССКИЕ СЕЗОНЫ» </a:t>
            </a:r>
            <a:b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  <a:t>В ПАРИЖЕ</a:t>
            </a:r>
            <a:endParaRPr lang="ru-RU" sz="60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066800"/>
          </a:xfrm>
        </p:spPr>
        <p:txBody>
          <a:bodyPr/>
          <a:lstStyle/>
          <a:p>
            <a:r>
              <a:rPr lang="ru-RU" i="1" dirty="0" smtClean="0"/>
              <a:t>Автор презентации: </a:t>
            </a:r>
          </a:p>
          <a:p>
            <a:r>
              <a:rPr lang="ru-RU" i="1" dirty="0" err="1" smtClean="0"/>
              <a:t>Калабун</a:t>
            </a:r>
            <a:r>
              <a:rPr lang="ru-RU" i="1" dirty="0" smtClean="0"/>
              <a:t> Алена Витальевна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1906г. - ВЫСТАВКА «ДВА ВЕКА РУССКОГО ИСКУССТВА»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1447800"/>
          </a:xfrm>
        </p:spPr>
        <p:txBody>
          <a:bodyPr>
            <a:normAutofit lnSpcReduction="10000"/>
          </a:bodyPr>
          <a:lstStyle/>
          <a:p>
            <a:pPr marL="93663" indent="42863">
              <a:buNone/>
            </a:pPr>
            <a:r>
              <a:rPr lang="ru-RU" sz="1800" dirty="0" smtClean="0"/>
              <a:t>В 1906 году Дягилев организовал в Париже при традиционной выставке «Осенний салон» экспозицию русского изобразительного искусства. В 10-ти залах были выставлены и русские иконы, и живопись </a:t>
            </a:r>
            <a:r>
              <a:rPr lang="en-US" sz="1800" dirty="0" smtClean="0"/>
              <a:t>XVIII</a:t>
            </a:r>
            <a:r>
              <a:rPr lang="ru-RU" sz="1800" dirty="0" smtClean="0"/>
              <a:t> века, а также предметы художественной промышленности. Особое внимание было уделено работам современных художников: Михаила  Врубеля, Валентина Серова, Константина Коровина.</a:t>
            </a:r>
            <a:endParaRPr lang="ru-RU" sz="1800" dirty="0"/>
          </a:p>
        </p:txBody>
      </p:sp>
      <p:pic>
        <p:nvPicPr>
          <p:cNvPr id="1029" name="Picture 5" descr="D:\Презентации-2\История балета\6a55efc2f67dc1cbb743d0cf63452bfc--amazing-paintings-art-paintin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8226" y="2895600"/>
            <a:ext cx="2625774" cy="3501032"/>
          </a:xfrm>
          <a:prstGeom prst="rect">
            <a:avLst/>
          </a:prstGeom>
          <a:noFill/>
        </p:spPr>
      </p:pic>
      <p:pic>
        <p:nvPicPr>
          <p:cNvPr id="1030" name="Picture 6" descr="D:\Презентации-2\История балета\5318_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971800"/>
            <a:ext cx="2209800" cy="3314700"/>
          </a:xfrm>
          <a:prstGeom prst="rect">
            <a:avLst/>
          </a:prstGeom>
          <a:noFill/>
        </p:spPr>
      </p:pic>
      <p:pic>
        <p:nvPicPr>
          <p:cNvPr id="1031" name="Picture 7" descr="D:\Презентации-2\История балета\14004f89c7a6b7d968f34c46793cfd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971800"/>
            <a:ext cx="3291189" cy="3441766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04800" y="6400800"/>
            <a:ext cx="89916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93663" marR="0" lvl="0" indent="428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Михаила Врубель</a:t>
            </a:r>
            <a:r>
              <a:rPr lang="ru-RU" b="1" i="1" dirty="0" smtClean="0"/>
              <a:t>                 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Валентина Серов</a:t>
            </a:r>
            <a:r>
              <a:rPr kumimoji="0" lang="ru-RU" sz="1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Константин</a:t>
            </a:r>
            <a:r>
              <a:rPr kumimoji="0" lang="ru-RU" sz="18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Коровин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+mn-lt"/>
              </a:rPr>
              <a:t>Врубель М.А. </a:t>
            </a:r>
            <a:r>
              <a:rPr lang="ru-RU" sz="2400" b="1" i="1" dirty="0" smtClean="0">
                <a:solidFill>
                  <a:schemeClr val="tx1"/>
                </a:solidFill>
                <a:latin typeface="+mn-lt"/>
              </a:rPr>
              <a:t> «Царевна-Лебедь»</a:t>
            </a:r>
            <a:endParaRPr lang="ru-RU" sz="24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57092"/>
            <a:ext cx="4267200" cy="576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М. Врубель «Пан»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38200"/>
            <a:ext cx="4953000" cy="5859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chemeClr val="tx1"/>
                </a:solidFill>
                <a:latin typeface="+mn-lt"/>
              </a:rPr>
              <a:t>Е.Е. </a:t>
            </a:r>
            <a:r>
              <a:rPr lang="ru-RU" sz="2000" i="1" dirty="0" smtClean="0">
                <a:solidFill>
                  <a:schemeClr val="tx1"/>
                </a:solidFill>
                <a:latin typeface="+mn-lt"/>
              </a:rPr>
              <a:t>Лансере. Императрица </a:t>
            </a:r>
            <a:r>
              <a:rPr lang="ru-RU" sz="2000" i="1" dirty="0">
                <a:solidFill>
                  <a:schemeClr val="tx1"/>
                </a:solidFill>
                <a:latin typeface="+mn-lt"/>
              </a:rPr>
              <a:t>Елизавета Петровна в Царском </a:t>
            </a:r>
            <a:r>
              <a:rPr lang="ru-RU" sz="2000" i="1" dirty="0" smtClean="0">
                <a:solidFill>
                  <a:schemeClr val="tx1"/>
                </a:solidFill>
                <a:latin typeface="+mn-lt"/>
              </a:rPr>
              <a:t>Селе  (1905)</a:t>
            </a:r>
            <a:endParaRPr lang="ru-RU" sz="20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 descr="F:\ИСТОРИЯ БАЛЕТА\ИСТОРИЯ ХОРЕОГРАФИЧЕСКОГО ИСКУССТВА 8 КЛАСС\2 четверть\01 Дягилев и русские сезоны в Париже\Е.Е. Лансере ИМПЕРАТРИЦА ЕЛИЗАВЕТА ПЕТРОВНА В ЦАРСКОМ СЕЛ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874844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6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1"/>
                </a:solidFill>
                <a:latin typeface="+mn-lt"/>
              </a:rPr>
              <a:t>А. Н. 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Бенуа  Прогулка Короля (1906)</a:t>
            </a:r>
            <a:endParaRPr lang="ru-RU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2" descr="F:\ИСТОРИЯ БАЛЕТА\ИСТОРИЯ ХОРЕОГРАФИЧЕСКОГО ИСКУССТВА 8 КЛАСС\2 четверть\01 Дягилев и русские сезоны в Париже\А. Н. Бенуа пРОГУЛКА КОРОЛЯ 19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55742"/>
            <a:ext cx="7620000" cy="595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err="1" smtClean="0">
                <a:solidFill>
                  <a:schemeClr val="tx1"/>
                </a:solidFill>
                <a:latin typeface="+mn-lt"/>
              </a:rPr>
              <a:t>В.Серов"Выезд</a:t>
            </a:r>
            <a:r>
              <a:rPr lang="ru-RU" sz="28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i="1" dirty="0">
                <a:solidFill>
                  <a:schemeClr val="tx1"/>
                </a:solidFill>
                <a:latin typeface="+mn-lt"/>
              </a:rPr>
              <a:t>Петра II и цесаревны Елизаветы Петровны на охоту", 1900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724400" cy="531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9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1907г.- Русские исторические концерты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838200"/>
          </a:xfrm>
        </p:spPr>
        <p:txBody>
          <a:bodyPr>
            <a:noAutofit/>
          </a:bodyPr>
          <a:lstStyle/>
          <a:p>
            <a:pPr marL="176213" indent="-39688">
              <a:buNone/>
            </a:pPr>
            <a:r>
              <a:rPr lang="ru-RU" sz="1600" dirty="0" smtClean="0"/>
              <a:t>В 1907 году  в парижском театре Гранд Опера  было дано 5 Исторических концертов, где для французской публики прозвучали произведения Глинки, Бородина, Мусоргского, Римского-Корсакова, Чайковского, Глазунова, </a:t>
            </a:r>
            <a:r>
              <a:rPr lang="ru-RU" sz="1600" dirty="0" err="1" smtClean="0"/>
              <a:t>Лядова</a:t>
            </a:r>
            <a:r>
              <a:rPr lang="ru-RU" sz="1600" dirty="0" smtClean="0"/>
              <a:t>, Скрябина. Дирижировал Артур </a:t>
            </a:r>
            <a:r>
              <a:rPr lang="ru-RU" sz="1600" dirty="0" err="1" smtClean="0"/>
              <a:t>Никиш</a:t>
            </a:r>
            <a:r>
              <a:rPr lang="ru-RU" sz="1600" dirty="0" smtClean="0"/>
              <a:t>, а солистами выступали пианист Сергей Рахманинов и знаменитый бас Фёдор Шаляпин.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0"/>
            <a:ext cx="2743200" cy="34765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667000"/>
            <a:ext cx="2807776" cy="3200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2514600"/>
            <a:ext cx="2594686" cy="32671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1295400" y="3244334"/>
            <a:ext cx="3397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24200" y="3244334"/>
            <a:ext cx="156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95400" y="3244334"/>
            <a:ext cx="3397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90800" y="3244334"/>
            <a:ext cx="2102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" y="61722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cs typeface="Arial" pitchFamily="34" charset="0"/>
              </a:rPr>
              <a:t> Н.А. Римский Корсаков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91000" y="4114800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67000" y="6198990"/>
            <a:ext cx="304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b="1" dirty="0" smtClean="0">
                <a:cs typeface="Arial" pitchFamily="34" charset="0"/>
              </a:rPr>
              <a:t>С.В. Рахманинов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29400" y="6198990"/>
            <a:ext cx="2209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b="1" dirty="0" smtClean="0">
                <a:cs typeface="Arial" pitchFamily="34" charset="0"/>
              </a:rPr>
              <a:t>А.К. Глазунов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4648200" cy="4937760"/>
          </a:xfrm>
        </p:spPr>
        <p:txBody>
          <a:bodyPr>
            <a:normAutofit/>
          </a:bodyPr>
          <a:lstStyle/>
          <a:p>
            <a:r>
              <a:rPr lang="ru-RU" dirty="0" smtClean="0"/>
              <a:t>1908 году усилиями Дягилева в Париже показана русская опера «Борис Годунов» М.П.Мусоргского. Французов покорило выступление Шаляпина в  главной роли.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730" y="922966"/>
            <a:ext cx="3718560" cy="586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+mn-lt"/>
              </a:rPr>
              <a:t>В 1909 году  - «Русские сезоны»  в Париже представляли русский балет.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228600" y="1981200"/>
            <a:ext cx="2971800" cy="396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9393" y="2057400"/>
            <a:ext cx="591460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67200" y="685800"/>
            <a:ext cx="4419600" cy="5623560"/>
          </a:xfrm>
        </p:spPr>
        <p:txBody>
          <a:bodyPr>
            <a:normAutofit lnSpcReduction="10000"/>
          </a:bodyPr>
          <a:lstStyle/>
          <a:p>
            <a:pPr marL="176213" indent="-39688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Репертуар состоял из пяти балетов, поставленных Михаилом Фокиным - в то время он начинал свою карьеру хореографа</a:t>
            </a:r>
          </a:p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Михаил </a:t>
            </a:r>
          </a:p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Михайлович </a:t>
            </a:r>
          </a:p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Фокин 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1880-1942</a:t>
            </a:r>
          </a:p>
          <a:p>
            <a:pPr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Русский солист балета, 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русский и американский 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хореограф, 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считающийся основателем современного классического романтического балета.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39738"/>
            <a:ext cx="3429000" cy="593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резентации-2\История балета\159792810_0-0-357-512_600x0_80_0_0_e1344e06917a9e000f6557fa2b1f57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600200"/>
            <a:ext cx="3505216" cy="50292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70916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 smtClean="0"/>
              <a:t>Русский театральный  и художественный деятель, первый балетный </a:t>
            </a:r>
            <a:r>
              <a:rPr lang="ru-RU" dirty="0" err="1" smtClean="0"/>
              <a:t>импрессарио</a:t>
            </a:r>
            <a:r>
              <a:rPr lang="ru-RU" dirty="0" smtClean="0"/>
              <a:t>, один из основателей художественного объединения «Мир искусства» и редактор журнала с одноименным названием. Организатор русских художественных выставок, русских исторических концертов, «Русских сезонов» в Париже</a:t>
            </a:r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СЕРГЕЙ ПАВЛОВИЧ  ДЯГИЛЕВ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11430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t="2495" b="3741"/>
          <a:stretch>
            <a:fillRect/>
          </a:stretch>
        </p:blipFill>
        <p:spPr bwMode="auto">
          <a:xfrm>
            <a:off x="304800" y="3581400"/>
            <a:ext cx="20955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 t="3149"/>
          <a:stretch>
            <a:fillRect/>
          </a:stretch>
        </p:blipFill>
        <p:spPr bwMode="auto">
          <a:xfrm>
            <a:off x="2590800" y="2133600"/>
            <a:ext cx="20447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200400"/>
            <a:ext cx="1981200" cy="350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 l="15364"/>
          <a:stretch>
            <a:fillRect/>
          </a:stretch>
        </p:blipFill>
        <p:spPr bwMode="auto">
          <a:xfrm>
            <a:off x="6934200" y="2286000"/>
            <a:ext cx="2006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76213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Труппа балетных сезонов была набрана из ведущих танцовщиков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Мариинского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театра в Петербурге и Большого театра в Москве.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Приглашение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Дягилева приняли Анна Павлова, Михаил Фокин и 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Вера Фокина, Тамара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Карсавина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Рубинштейн, Вацлав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Нижинский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Александр Монахов, Матильда Кшесинская, солисты Большого театра Вера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Каралли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Михаил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Мордкин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другие.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91200"/>
            <a:ext cx="9144000" cy="838200"/>
          </a:xfrm>
        </p:spPr>
        <p:txBody>
          <a:bodyPr>
            <a:normAutofit fontScale="92500" lnSpcReduction="10000"/>
          </a:bodyPr>
          <a:lstStyle/>
          <a:p>
            <a:pPr marL="176213" indent="-39688">
              <a:buNone/>
            </a:pPr>
            <a:r>
              <a:rPr lang="ru-RU" sz="1800" dirty="0" smtClean="0"/>
              <a:t>На суд зрителей были представлены балеты «Павильон </a:t>
            </a:r>
            <a:r>
              <a:rPr lang="ru-RU" sz="1800" dirty="0" err="1" smtClean="0"/>
              <a:t>Армиды</a:t>
            </a:r>
            <a:r>
              <a:rPr lang="ru-RU" sz="1800" dirty="0" smtClean="0"/>
              <a:t>» на музыку Черепнина, «Клеопатра» на музыку Аренского, «Половецкие пляски» из оперы Бородина «Князь Игорь», «Сильфиды» на музыку Шопена. Успех русского балета превзошёл все ожидания	</a:t>
            </a:r>
            <a:endParaRPr lang="ru-RU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21701"/>
          <a:stretch>
            <a:fillRect/>
          </a:stretch>
        </p:blipFill>
        <p:spPr bwMode="auto">
          <a:xfrm>
            <a:off x="381000" y="228600"/>
            <a:ext cx="8228663" cy="505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022" y="1066800"/>
            <a:ext cx="888897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5416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Сцена из балета «Сильфиды» («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Шопениана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муз. Ф. Шопена.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Балетм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ейстер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Фокин. Париж. 1909.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«Клеопатра»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000125"/>
            <a:ext cx="8001000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91753"/>
            <a:ext cx="8458200" cy="58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Эскиз декорации к постановке балета "Половецкие пляски".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0"/>
            <a:ext cx="8382000" cy="1219200"/>
          </a:xfrm>
        </p:spPr>
        <p:txBody>
          <a:bodyPr>
            <a:normAutofit/>
          </a:bodyPr>
          <a:lstStyle/>
          <a:p>
            <a:pPr marL="93663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Премьера балетных сезонов обернулась настоящим триумфом. Публика и критики восторженно отзывались о мастерстве русских танцовщиков (особенно отметив Нижинского, Павлову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Карсавину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381793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71625"/>
            <a:ext cx="333216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11"/>
          <p:cNvSpPr>
            <a:spLocks noChangeArrowheads="1"/>
          </p:cNvSpPr>
          <p:nvPr/>
        </p:nvSpPr>
        <p:spPr bwMode="auto">
          <a:xfrm>
            <a:off x="152400" y="6072188"/>
            <a:ext cx="419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Тамара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Карсавина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и В. Нижинский</a:t>
            </a: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5286375" y="6072188"/>
            <a:ext cx="3322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А.Павлова и В.Нижинский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283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1910-1911 русский балет представил «</a:t>
            </a:r>
            <a:r>
              <a:rPr lang="ru-RU" sz="2000" dirty="0" err="1" smtClean="0"/>
              <a:t>Шехеразаду</a:t>
            </a:r>
            <a:r>
              <a:rPr lang="ru-RU" sz="2000" dirty="0" smtClean="0"/>
              <a:t>» на музыку Римского-Корсакова, «Карнавал» на музыку Шумана, «Жар-птицу» и «Петрушку» Стравинского.</a:t>
            </a:r>
            <a:endParaRPr lang="ru-RU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b="7455"/>
          <a:stretch>
            <a:fillRect/>
          </a:stretch>
        </p:blipFill>
        <p:spPr bwMode="auto">
          <a:xfrm>
            <a:off x="0" y="1524000"/>
            <a:ext cx="5124450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276600"/>
            <a:ext cx="4427537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63" y="4572000"/>
            <a:ext cx="35718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 algn="ctr">
              <a:defRPr/>
            </a:pPr>
            <a:r>
              <a:rPr lang="ru-RU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Спектакль </a:t>
            </a:r>
            <a:r>
              <a:rPr lang="ru-RU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"Петрушка" </a:t>
            </a:r>
          </a:p>
          <a:p>
            <a:pPr algn="ctr">
              <a:defRPr/>
            </a:pPr>
            <a:r>
              <a:rPr lang="ru-RU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(И. Стравинский, А. Бенуа, </a:t>
            </a:r>
          </a:p>
          <a:p>
            <a:pPr algn="ctr">
              <a:defRPr/>
            </a:pPr>
            <a:r>
              <a:rPr lang="ru-RU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 Фокин) - вершина </a:t>
            </a:r>
            <a:r>
              <a:rPr lang="ru-RU" sz="20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дягилевской</a:t>
            </a:r>
            <a:r>
              <a:rPr lang="ru-RU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антрепризы.</a:t>
            </a:r>
            <a:endParaRPr lang="ru-RU" sz="2000" b="1" i="1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5715000" y="2133600"/>
            <a:ext cx="29289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Александр Бенуа.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Эскиз к балету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«Петрушка»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28360"/>
          </a:xfrm>
        </p:spPr>
        <p:txBody>
          <a:bodyPr>
            <a:normAutofit/>
          </a:bodyPr>
          <a:lstStyle/>
          <a:p>
            <a:pPr marL="93663" indent="42863">
              <a:buNone/>
            </a:pPr>
            <a:r>
              <a:rPr lang="ru-RU" sz="1400" dirty="0" smtClean="0"/>
              <a:t>С 1912 года взгляды Дягилева и его сотрудников, основателей первых сезонов, расходятся. Дягилев приглашает всё больше польских и французских танцовщиков, дирижёров, композиторов (в том числе Дебюсси и Равеля).</a:t>
            </a:r>
          </a:p>
          <a:p>
            <a:pPr marL="93663" indent="42863">
              <a:buNone/>
            </a:pPr>
            <a:r>
              <a:rPr lang="ru-RU" sz="1400" dirty="0" smtClean="0"/>
              <a:t>Происходит ссора А.Бенуа и М.Фокиным. Сенсацией 1912 года стал дебют </a:t>
            </a:r>
            <a:r>
              <a:rPr lang="ru-RU" sz="1400" dirty="0" err="1" smtClean="0"/>
              <a:t>Вацлава</a:t>
            </a:r>
            <a:r>
              <a:rPr lang="ru-RU" sz="1400" dirty="0" smtClean="0"/>
              <a:t> Нижинского в качестве постановщика </a:t>
            </a:r>
            <a:r>
              <a:rPr lang="ru-RU" sz="1800" b="1" dirty="0" smtClean="0"/>
              <a:t>«Послеполуденного отдыха Фавна» на музыку Дебюсси.</a:t>
            </a:r>
            <a:endParaRPr lang="ru-RU" sz="1800" b="1" dirty="0"/>
          </a:p>
        </p:txBody>
      </p:sp>
      <p:pic>
        <p:nvPicPr>
          <p:cNvPr id="31746" name="Picture 2" descr="D:\Презентации-2\История балета\mis263_catp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52600"/>
            <a:ext cx="3207401" cy="4800600"/>
          </a:xfrm>
          <a:prstGeom prst="rect">
            <a:avLst/>
          </a:prstGeom>
          <a:noFill/>
        </p:spPr>
      </p:pic>
      <p:pic>
        <p:nvPicPr>
          <p:cNvPr id="31747" name="Picture 3" descr="D:\Презентации-2\История балета\16_27_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676400"/>
            <a:ext cx="3581400" cy="4812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Вацлав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Нижинский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(1889-1950)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709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14500" y="3571875"/>
            <a:ext cx="3571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1" y="1066800"/>
            <a:ext cx="3962399" cy="5316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eaLnBrk="0" hangingPunct="0">
              <a:defRPr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Нижинский - один из ведущих танцовщиков "Русских сезонов". Его способность к перевоплощению в персонаж, феноменальная техника (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особенно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прыжков) и романтически-философская трактовка ролей. Поворот в творчестве Нижинского-балетмейстера от воплощения в танце </a:t>
            </a:r>
            <a:r>
              <a:rPr lang="ru-RU" sz="19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неуловимых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импрессионистических нюансов ("Игры" на музыку К. Дебюсси) до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экспрессиони-стического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танца ("Весна священная" на музыку И. Стравинского).</a:t>
            </a:r>
            <a:endParaRPr lang="ru-RU" sz="2000" dirty="0" smtClean="0">
              <a:ea typeface="Calibri" pitchFamily="34" charset="0"/>
              <a:cs typeface="Times New Roman" pitchFamily="18" charset="0"/>
            </a:endParaRPr>
          </a:p>
          <a:p>
            <a:pPr indent="180975" eaLnBrk="0" hangingPunct="0">
              <a:defRPr/>
            </a:pPr>
            <a:r>
              <a:rPr lang="ru-RU" sz="19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180975" eaLnBrk="0" hangingPunct="0">
              <a:defRPr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0" name="Picture 2" descr="D:\Презентации-2\История балета\hello_html_m65d6b2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889000"/>
            <a:ext cx="4127500" cy="596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3400" y="1600200"/>
            <a:ext cx="4191000" cy="47091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Постоянная труппа Дягилева базировалась теперь в Монте-Карло (княжество Монако) и гастролировала теперь в крупнейших столицах Европы и Америки (Париж, Вена, Берлин, Лондон, Рим, Женева, Мадрид, Нью-Йорк).</a:t>
            </a:r>
          </a:p>
          <a:p>
            <a:r>
              <a:rPr lang="ru-RU" sz="2000" dirty="0" smtClean="0"/>
              <a:t>	В 1917 году, когда революция разделила мир на Восток и Запад, многие деятели русского искусства остались за  границей.</a:t>
            </a:r>
            <a:endParaRPr lang="ru-RU" sz="2000" dirty="0"/>
          </a:p>
        </p:txBody>
      </p:sp>
      <p:pic>
        <p:nvPicPr>
          <p:cNvPr id="34818" name="Picture 2" descr="D:\Презентации-2\История балета\fi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4042048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СЕРГЕЙ ПАВЛОВИЧ  ДЯГИЛЕВ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709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b="1" dirty="0" smtClean="0"/>
              <a:t> </a:t>
            </a:r>
            <a:endParaRPr lang="ru-RU" sz="2000" dirty="0" smtClean="0"/>
          </a:p>
          <a:p>
            <a:pPr marL="176213" indent="-39688">
              <a:buNone/>
            </a:pPr>
            <a:r>
              <a:rPr lang="ru-RU" sz="2000" dirty="0" smtClean="0"/>
              <a:t>Родился в 1872 году в семье офицера. </a:t>
            </a:r>
            <a:r>
              <a:rPr lang="ru-RU" sz="2000" dirty="0" err="1" smtClean="0"/>
              <a:t>Матьего</a:t>
            </a:r>
            <a:r>
              <a:rPr lang="ru-RU" sz="2000" dirty="0" smtClean="0"/>
              <a:t> умерла при родах. До 18-ти лет он жил в Перми.	 В 1890 году Дягилев приехал в Петербург, где поселился у своей тётки А.П. </a:t>
            </a:r>
            <a:r>
              <a:rPr lang="ru-RU" sz="2000" dirty="0" err="1" smtClean="0"/>
              <a:t>Философовой</a:t>
            </a:r>
            <a:r>
              <a:rPr lang="ru-RU" sz="2000" dirty="0" smtClean="0"/>
              <a:t>, ведущей широкую общественную деятельность. Круг общения этой семьи был весьма широк:  </a:t>
            </a:r>
            <a:r>
              <a:rPr lang="ru-RU" sz="2000" dirty="0" err="1" smtClean="0"/>
              <a:t>А.П.Философова</a:t>
            </a:r>
            <a:r>
              <a:rPr lang="ru-RU" sz="2000" dirty="0" smtClean="0"/>
              <a:t> вела переписку с Ф.М.Достоевским, И.С.Тургеневым, а её сын, Дмитрий Философов (двоюродный брат Дягилева) ввёл своего юного родственника в круг интеллигентной молодёжи, где каждый обладал разнообразными талантами. </a:t>
            </a:r>
            <a:endParaRPr lang="ru-RU" sz="2000" dirty="0"/>
          </a:p>
        </p:txBody>
      </p:sp>
      <p:pic>
        <p:nvPicPr>
          <p:cNvPr id="1027" name="Picture 3" descr="D:\Презентации-2\История балета\i_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76400"/>
            <a:ext cx="3733800" cy="4628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709160"/>
          </a:xfrm>
        </p:spPr>
        <p:txBody>
          <a:bodyPr>
            <a:normAutofit fontScale="85000" lnSpcReduction="10000"/>
          </a:bodyPr>
          <a:lstStyle/>
          <a:p>
            <a:pPr marL="93663" indent="42863">
              <a:buNone/>
            </a:pPr>
            <a:r>
              <a:rPr lang="ru-RU" sz="2000" dirty="0" smtClean="0"/>
              <a:t>В20-е годы с Дягилевым и Нижинским сотрудничает С.С.Прокофьев. Для </a:t>
            </a:r>
            <a:r>
              <a:rPr lang="ru-RU" sz="2000" dirty="0" err="1" smtClean="0"/>
              <a:t>дягилевской</a:t>
            </a:r>
            <a:r>
              <a:rPr lang="ru-RU" sz="2000" dirty="0" smtClean="0"/>
              <a:t> антрепризы композитор создаёт балеты «Сказка про шута семерых шутов </a:t>
            </a:r>
            <a:r>
              <a:rPr lang="ru-RU" sz="2000" dirty="0" err="1" smtClean="0"/>
              <a:t>перешутившего</a:t>
            </a:r>
            <a:r>
              <a:rPr lang="ru-RU" sz="2000" dirty="0" smtClean="0"/>
              <a:t>» (1921), «Стальной скок»(1927), «Блудный сын»(1929).Шли у Дягилева и новые балеты И.Стравинского на русские темы: «Весна священная»(1913), «Байка про лису,  петуха, кота и барана», «Свадебка»(1923).</a:t>
            </a:r>
          </a:p>
          <a:p>
            <a:pPr marL="93663" indent="42863">
              <a:buNone/>
            </a:pPr>
            <a:r>
              <a:rPr lang="ru-RU" sz="2000" dirty="0" smtClean="0"/>
              <a:t>Дягилев использовал для постановок и не балетную музыку: оперу Римского-Корсакова «Золотой петушок» он превратил в оперу-балет, на музыку из «Снегурочки» был поставлен балет «Ночное солнце». В балете «Русские сказки» использованы симфонические картины «Кикимора» </a:t>
            </a:r>
            <a:r>
              <a:rPr lang="ru-RU" sz="2000" dirty="0" err="1" smtClean="0"/>
              <a:t>Лядова</a:t>
            </a:r>
            <a:r>
              <a:rPr lang="ru-RU" sz="2000" dirty="0" smtClean="0"/>
              <a:t> и «Ночь на лысой горе» Мусоргского.</a:t>
            </a:r>
            <a:endParaRPr lang="ru-RU" sz="2000" dirty="0"/>
          </a:p>
        </p:txBody>
      </p:sp>
      <p:pic>
        <p:nvPicPr>
          <p:cNvPr id="33794" name="Picture 2" descr="D:\Презентации-2\История балета\DSC011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143000"/>
            <a:ext cx="3937992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85800"/>
            <a:ext cx="5486400" cy="562356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sz="2000" dirty="0" smtClean="0"/>
              <a:t>В сотрудничестве с иностранцами поставлен балет </a:t>
            </a:r>
            <a:r>
              <a:rPr lang="ru-RU" sz="2000" dirty="0" err="1" smtClean="0"/>
              <a:t>Рихарда</a:t>
            </a:r>
            <a:r>
              <a:rPr lang="ru-RU" sz="2000" dirty="0" smtClean="0"/>
              <a:t> Штрауса «Тиль Уленшпигель». В качестве художника-декоратора с Дягилевым работал и знаменитый Пабло Пикассо. В последние годы Дягилев  «открыл» постановщика Джорджа Баланчина. Поставленный им балет С.Прокофьева «Блудный сын» был последним в жизни Дягилева.</a:t>
            </a:r>
          </a:p>
          <a:p>
            <a:pPr marL="137160" indent="0">
              <a:buNone/>
            </a:pPr>
            <a:r>
              <a:rPr lang="ru-RU" sz="2000" dirty="0" smtClean="0"/>
              <a:t>          Сергей Павлович Дягилев умер 19 августа 1929 года в Венеции (Италия). Он был великим меценатом, «человеком безупречного вкуса и угодником моды», умел добывать таланты и ими восхищаться. Он «прорубил окно в Европу» русскому искусству – живописи, музыке, танцу. В пропаганде русского искусства и состоит историческая заслуга этого величайшего антрепренёра.</a:t>
            </a:r>
          </a:p>
          <a:p>
            <a:pPr marL="137160" indent="0">
              <a:buNone/>
            </a:pPr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35842" name="Picture 2" descr="D:\Презентации-2\История балета\XkyZnljTIMVG_sergei-diagilev.jpg"/>
          <p:cNvPicPr>
            <a:picLocks noChangeAspect="1" noChangeArrowheads="1"/>
          </p:cNvPicPr>
          <p:nvPr/>
        </p:nvPicPr>
        <p:blipFill>
          <a:blip r:embed="rId2"/>
          <a:srcRect l="24567"/>
          <a:stretch>
            <a:fillRect/>
          </a:stretch>
        </p:blipFill>
        <p:spPr bwMode="auto">
          <a:xfrm>
            <a:off x="5715000" y="1219200"/>
            <a:ext cx="29746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Сергея Павловича Дягилева </a:t>
            </a:r>
            <a:r>
              <a:rPr lang="ru-RU" dirty="0"/>
              <a:t>по праву причисляют к  </a:t>
            </a:r>
            <a:r>
              <a:rPr lang="ru-RU" dirty="0" smtClean="0"/>
              <a:t>первопроходцам </a:t>
            </a:r>
            <a:r>
              <a:rPr lang="ru-RU" dirty="0"/>
              <a:t>русского шоу-бизнеса. Он не только воплощал все веяния времени на сцене, но и прокладывал дорогу новым приемам и стилям на других уровнях: в живописи, музыке, сценическом искусстве. Его "Русские сезоны" и поныне вдохновляют творческих людей на поиск новых путей художественного выражения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2682853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  <a:t>БЛАГОДАРИМ </a:t>
            </a:r>
            <a:b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  <a:t>ЗА </a:t>
            </a:r>
            <a:b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Monotype Corsiva" pitchFamily="66" charset="0"/>
              </a:rPr>
              <a:t>ВНИМАНИЕ!</a:t>
            </a:r>
            <a:endParaRPr lang="ru-RU" sz="60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2438400"/>
          </a:xfrm>
        </p:spPr>
        <p:txBody>
          <a:bodyPr/>
          <a:lstStyle/>
          <a:p>
            <a:pPr marL="176213" indent="-39688">
              <a:buNone/>
            </a:pPr>
            <a:r>
              <a:rPr lang="ru-RU" dirty="0" smtClean="0"/>
              <a:t>Здесь Дягилев знакомится с художниками  - Александром Бенуа, Константином Сомовым, Евгением Лансере, Леоном </a:t>
            </a:r>
            <a:r>
              <a:rPr lang="ru-RU" dirty="0" err="1" smtClean="0"/>
              <a:t>Бакстом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D:\Презентации-2\История балета\benua18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0"/>
            <a:ext cx="2286000" cy="3186062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0" y="6019800"/>
            <a:ext cx="8839200" cy="381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176213" marR="0" lvl="0" indent="-39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Александр Бенуа  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Константин Сомов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Евгений  Лансере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Леон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Бакст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 descr="D:\Презентации-2\История балета\5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86000"/>
            <a:ext cx="2419238" cy="3200400"/>
          </a:xfrm>
          <a:prstGeom prst="rect">
            <a:avLst/>
          </a:prstGeom>
          <a:noFill/>
        </p:spPr>
      </p:pic>
      <p:pic>
        <p:nvPicPr>
          <p:cNvPr id="4100" name="Picture 4" descr="D:\Презентации-2\История балета\2016_09_04-09-03_001.jpg"/>
          <p:cNvPicPr>
            <a:picLocks noChangeAspect="1" noChangeArrowheads="1"/>
          </p:cNvPicPr>
          <p:nvPr/>
        </p:nvPicPr>
        <p:blipFill>
          <a:blip r:embed="rId4"/>
          <a:srcRect l="6392" r="7991"/>
          <a:stretch>
            <a:fillRect/>
          </a:stretch>
        </p:blipFill>
        <p:spPr bwMode="auto">
          <a:xfrm>
            <a:off x="5029200" y="2286000"/>
            <a:ext cx="2159936" cy="3200400"/>
          </a:xfrm>
          <a:prstGeom prst="rect">
            <a:avLst/>
          </a:prstGeom>
          <a:noFill/>
        </p:spPr>
      </p:pic>
      <p:pic>
        <p:nvPicPr>
          <p:cNvPr id="4102" name="Picture 6" descr="D:\Презентации-2\История балета\page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8999" y="2286000"/>
            <a:ext cx="1975495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АЛЕКСАНДР БЕНУА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676400"/>
          </a:xfrm>
        </p:spPr>
        <p:txBody>
          <a:bodyPr>
            <a:normAutofit fontScale="92500"/>
          </a:bodyPr>
          <a:lstStyle/>
          <a:p>
            <a:pPr marL="93663" indent="42863">
              <a:buNone/>
            </a:pPr>
            <a:r>
              <a:rPr lang="ru-RU" sz="2200" dirty="0" smtClean="0"/>
              <a:t>«Собирались мы сначала для одних беспорядочных разговоров, споров и шалостей, - вспоминал А.Бенуа, - но затем, в 1890-м году мы вздумали устроить род «общества самообразования»,  в «заседаниях» которого читались лекции на разные темы, исполнялись по известной программе музыкальные номера, рассматривались сообща иностранные художественные журналы и книги».</a:t>
            </a:r>
          </a:p>
          <a:p>
            <a:endParaRPr lang="ru-RU" dirty="0"/>
          </a:p>
        </p:txBody>
      </p:sp>
      <p:pic>
        <p:nvPicPr>
          <p:cNvPr id="3074" name="Picture 2" descr="D:\Презентации-2\История балета\A-2234798-1459440406-5709.jpe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685800"/>
            <a:ext cx="6905625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5800" y="609600"/>
            <a:ext cx="4419600" cy="5699760"/>
          </a:xfrm>
        </p:spPr>
        <p:txBody>
          <a:bodyPr>
            <a:normAutofit/>
          </a:bodyPr>
          <a:lstStyle/>
          <a:p>
            <a:pPr marL="176213" indent="-39688">
              <a:buNone/>
            </a:pPr>
            <a:r>
              <a:rPr lang="ru-RU" sz="2000" dirty="0" smtClean="0"/>
              <a:t>Дягилев в это время брал уроки пения, был приверженцем итальянской манеры </a:t>
            </a:r>
            <a:r>
              <a:rPr lang="en-US" sz="2000" dirty="0" smtClean="0"/>
              <a:t>bell canto</a:t>
            </a:r>
            <a:r>
              <a:rPr lang="ru-RU" sz="2000" dirty="0" smtClean="0"/>
              <a:t> и даже учился у </a:t>
            </a:r>
            <a:r>
              <a:rPr lang="ru-RU" sz="2000" dirty="0" err="1" smtClean="0"/>
              <a:t>Н.А.Римского-Корсакова</a:t>
            </a:r>
            <a:r>
              <a:rPr lang="ru-RU" sz="2000" dirty="0" smtClean="0"/>
              <a:t>. Понимая, что профессиональным музыкантом ему не стать, он решил «образовать из себя знатока хорошего вкуса и ценителя искусства». В 1897 году он так набросал свой портрет: «Я, во-первых, большой шарлатан, хотя и с блеском; во-вторых – большой «</a:t>
            </a:r>
            <a:r>
              <a:rPr lang="ru-RU" sz="2000" dirty="0" err="1" smtClean="0"/>
              <a:t>шармер</a:t>
            </a:r>
            <a:r>
              <a:rPr lang="ru-RU" sz="2000" dirty="0" smtClean="0"/>
              <a:t>» (душка, милашка); в-третьих – нахал; в-четвёртых – человек с большим количеством логики; в-пятых – кажется, я нашёл моё настоящее назначение – меценатство».</a:t>
            </a:r>
            <a:endParaRPr lang="ru-RU" sz="2000" dirty="0"/>
          </a:p>
        </p:txBody>
      </p:sp>
      <p:pic>
        <p:nvPicPr>
          <p:cNvPr id="5122" name="Picture 2" descr="D:\Презентации-2\История балета\bf61c2dfe4aa6d918d267a8f36169f8b--cabar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4181475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ЖУРНАЛ «МИР ИСКУССТВА»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2667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	</a:t>
            </a:r>
            <a:r>
              <a:rPr lang="ru-RU" sz="1600" dirty="0" smtClean="0"/>
              <a:t>В1895 году С.П.Дягилев окончил юридический факультет Петербургского университета. А в 1898 году вместе с друзьями он организует журнал «Мир искусства». В </a:t>
            </a:r>
            <a:r>
              <a:rPr lang="ru-RU" sz="1600" dirty="0"/>
              <a:t>журнале прежде всего собирались ниспровергать передвижников. Это объединение, </a:t>
            </a:r>
            <a:r>
              <a:rPr lang="ru-RU" sz="1600" dirty="0" smtClean="0"/>
              <a:t>с точки </a:t>
            </a:r>
            <a:r>
              <a:rPr lang="ru-RU" sz="1600" dirty="0"/>
              <a:t>зрения Дягилева </a:t>
            </a:r>
            <a:r>
              <a:rPr lang="ru-RU" sz="1600" dirty="0" smtClean="0"/>
              <a:t>и </a:t>
            </a:r>
            <a:r>
              <a:rPr lang="ru-RU" sz="1600" dirty="0"/>
              <a:t>Бенуа, отжило свой век, </a:t>
            </a:r>
            <a:r>
              <a:rPr lang="ru-RU" sz="1600" dirty="0" smtClean="0"/>
              <a:t>оно </a:t>
            </a:r>
            <a:r>
              <a:rPr lang="ru-RU" sz="1600" dirty="0"/>
              <a:t>безвкусно, антихудожественно, несовременно. Необходимо противопоставить ему что-то новое, живое, </a:t>
            </a:r>
            <a:r>
              <a:rPr lang="ru-RU" sz="1600" dirty="0" smtClean="0"/>
              <a:t>талантливое». «</a:t>
            </a:r>
            <a:r>
              <a:rPr lang="ru-RU" sz="1600" dirty="0" err="1"/>
              <a:t>Мирискусники</a:t>
            </a:r>
            <a:r>
              <a:rPr lang="ru-RU" sz="1600" dirty="0"/>
              <a:t>» знакомили русских живописцев и ценителей прекрасного с новыми для России художественными тенденциями. Бывая в конце XIX века в Париже, они открывали для себя таких мастеров-импрессионистов, как Эдгар Дега, Клод Моне, Огюст Ренуар, а так же знакомились творчеством представителей общеевропейского стиля «модерн», для которого были характерны декоративность (украшение), символическая многозначность и утончённость содержания.	</a:t>
            </a:r>
            <a:endParaRPr lang="ru-RU" sz="1600" dirty="0" smtClean="0"/>
          </a:p>
          <a:p>
            <a:pPr>
              <a:buNone/>
            </a:pPr>
            <a:r>
              <a:rPr lang="ru-RU" sz="1600" dirty="0"/>
              <a:t>	</a:t>
            </a: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 marL="176213" indent="-39688">
              <a:buNone/>
            </a:pPr>
            <a:r>
              <a:rPr lang="ru-RU" sz="1600" dirty="0" smtClean="0"/>
              <a:t>	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429000"/>
            <a:ext cx="26543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429000"/>
            <a:ext cx="23876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"/>
            <a:ext cx="9144000" cy="114300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800" dirty="0"/>
              <a:t>Но на журнал прежде всего нужны деньги — у организаторов их нет. К счастью, нашлись меценаты, которые сочувственно отнеслись к замыслу. Это покровительница Бенуа и Дягилева княгиня </a:t>
            </a:r>
            <a:r>
              <a:rPr lang="ru-RU" sz="1800" dirty="0" smtClean="0"/>
              <a:t> </a:t>
            </a:r>
            <a:r>
              <a:rPr lang="ru-RU" sz="1800" b="1" i="1" dirty="0"/>
              <a:t>М</a:t>
            </a:r>
            <a:r>
              <a:rPr lang="ru-RU" sz="1800" b="1" i="1" dirty="0" smtClean="0"/>
              <a:t>ария </a:t>
            </a:r>
            <a:r>
              <a:rPr lang="ru-RU" sz="1800" b="1" i="1" dirty="0" err="1"/>
              <a:t>К</a:t>
            </a:r>
            <a:r>
              <a:rPr lang="ru-RU" sz="1800" b="1" i="1" dirty="0" err="1" smtClean="0"/>
              <a:t>лавдиевна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Тенишева</a:t>
            </a:r>
            <a:r>
              <a:rPr lang="ru-RU" sz="1800" b="1" i="1" dirty="0" smtClean="0"/>
              <a:t>  и Савва </a:t>
            </a:r>
            <a:r>
              <a:rPr lang="ru-RU" sz="1800" b="1" i="1" dirty="0"/>
              <a:t>Иванович Мамонтов.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0" y="5638800"/>
            <a:ext cx="8991600" cy="8382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b="1" i="1" dirty="0" smtClean="0"/>
              <a:t>Савва </a:t>
            </a:r>
            <a:r>
              <a:rPr lang="ru-RU" sz="2400" b="1" i="1" dirty="0"/>
              <a:t>Иванович </a:t>
            </a:r>
            <a:r>
              <a:rPr lang="ru-RU" sz="2400" b="1" i="1" dirty="0" smtClean="0"/>
              <a:t>Мамонтов           Мария </a:t>
            </a:r>
            <a:r>
              <a:rPr lang="ru-RU" sz="2400" b="1" i="1" dirty="0" err="1"/>
              <a:t>Клавдиевна</a:t>
            </a:r>
            <a:r>
              <a:rPr lang="ru-RU" sz="2400" b="1" i="1" dirty="0"/>
              <a:t> </a:t>
            </a:r>
            <a:r>
              <a:rPr lang="ru-RU" sz="2400" b="1" i="1" dirty="0" err="1"/>
              <a:t>Тенишева</a:t>
            </a:r>
            <a:r>
              <a:rPr lang="ru-RU" sz="2400" b="1" i="1" dirty="0"/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822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0450"/>
            <a:ext cx="8229600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F:\ИСТОРИЯ БАЛЕТА\ИСТОРИЯ ХОРЕОГРАФИЧЕСКОГО ИСКУССТВА 8 КЛАСС\2 четверть\01 Дягилев и русские сезоны в Париже\Серов Портрет С.И. Мамонт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393994" cy="43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ИСТОРИЯ БАЛЕТА\ИСТОРИЯ ХОРЕОГРАФИЧЕСКОГО ИСКУССТВА 8 КЛАСС\2 четверть\01 Дягилев и русские сезоны в Париже\Серов Портрет Марии Клавдиевны Тенишево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78" y="1038290"/>
            <a:ext cx="3721422" cy="455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ПОЭТЫ- СИМВОЛИСТЫ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2514600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sz="2000" dirty="0" smtClean="0"/>
              <a:t>В литературном отделе журнала печатались статьи Дмитрия Мережковского, Андрея Белого, Валерия Брюсова, Зинаиды Гиппиус, которые объявляли реалистическое искусство устаревшим, «неспособным открыть просвет в царство прекрасного высшего мира». Формируя опоры теории русского символизма, названные авторы пропагандировали  философские взгляды И.Канта,  А. Шопенгауэра, Ф.Ницше, В. Соловьёва</a:t>
            </a:r>
          </a:p>
          <a:p>
            <a:pPr marL="137160" indent="0">
              <a:buNone/>
            </a:pPr>
            <a:r>
              <a:rPr lang="ru-RU" sz="2000" dirty="0" smtClean="0"/>
              <a:t>В1904 году журнал «Мир искусства» перестал выходить, и группа художников формально распалась, но многие из них продолжили сотрудничество с Дягилевым, который, являясь чиновником особых поручений при дирекции императорских театров,  приглашал  их для оформления декораций к спектаклям.</a:t>
            </a:r>
          </a:p>
          <a:p>
            <a:pPr marL="137160" indent="0">
              <a:buNone/>
            </a:pPr>
            <a:r>
              <a:rPr lang="ru-RU" sz="2000" dirty="0" smtClean="0"/>
              <a:t>Но многим деятелям «Мира искусства» ещё предстояло объединиться на новой почве – в пропаганде русского искусства за рубежом.</a:t>
            </a:r>
          </a:p>
          <a:p>
            <a:pPr marL="176213" indent="-39688">
              <a:buNone/>
            </a:pPr>
            <a:endParaRPr lang="ru-RU" sz="2000" dirty="0"/>
          </a:p>
        </p:txBody>
      </p:sp>
      <p:pic>
        <p:nvPicPr>
          <p:cNvPr id="7170" name="Picture 2" descr="D:\Презентации-2\История балета\view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352800"/>
            <a:ext cx="2143596" cy="2667000"/>
          </a:xfrm>
          <a:prstGeom prst="rect">
            <a:avLst/>
          </a:prstGeom>
          <a:noFill/>
        </p:spPr>
      </p:pic>
      <p:pic>
        <p:nvPicPr>
          <p:cNvPr id="7171" name="Picture 3" descr="D:\Презентации-2\История балета\z_gippi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6068" y="3352800"/>
            <a:ext cx="2118542" cy="2590800"/>
          </a:xfrm>
          <a:prstGeom prst="rect">
            <a:avLst/>
          </a:prstGeom>
          <a:noFill/>
        </p:spPr>
      </p:pic>
      <p:pic>
        <p:nvPicPr>
          <p:cNvPr id="7172" name="Picture 4" descr="D:\Презентации-2\История балета\e5b9f2a3-a417-4915-9880-5a607afad25b.jpeg"/>
          <p:cNvPicPr>
            <a:picLocks noChangeAspect="1" noChangeArrowheads="1"/>
          </p:cNvPicPr>
          <p:nvPr/>
        </p:nvPicPr>
        <p:blipFill>
          <a:blip r:embed="rId4"/>
          <a:srcRect l="6930" r="12261"/>
          <a:stretch>
            <a:fillRect/>
          </a:stretch>
        </p:blipFill>
        <p:spPr bwMode="auto">
          <a:xfrm>
            <a:off x="4724400" y="3352800"/>
            <a:ext cx="2204392" cy="2570214"/>
          </a:xfrm>
          <a:prstGeom prst="rect">
            <a:avLst/>
          </a:prstGeom>
          <a:noFill/>
        </p:spPr>
      </p:pic>
      <p:pic>
        <p:nvPicPr>
          <p:cNvPr id="7173" name="Picture 5" descr="D:\Презентации-2\История балета\xjrZvnT7j1sv_valerii-briusov.jpg"/>
          <p:cNvPicPr>
            <a:picLocks noChangeAspect="1" noChangeArrowheads="1"/>
          </p:cNvPicPr>
          <p:nvPr/>
        </p:nvPicPr>
        <p:blipFill>
          <a:blip r:embed="rId5" cstate="print"/>
          <a:srcRect l="5669" t="5669" r="8819" b="12283"/>
          <a:stretch>
            <a:fillRect/>
          </a:stretch>
        </p:blipFill>
        <p:spPr bwMode="auto">
          <a:xfrm>
            <a:off x="7010400" y="3352800"/>
            <a:ext cx="2025198" cy="25908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-228600" y="6248400"/>
            <a:ext cx="952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39688">
              <a:buNone/>
            </a:pPr>
            <a:r>
              <a:rPr lang="ru-RU" sz="1600" b="1" i="1" dirty="0" smtClean="0"/>
              <a:t>  Дмитрий </a:t>
            </a:r>
            <a:r>
              <a:rPr lang="ru-RU" sz="1600" b="1" i="1" smtClean="0"/>
              <a:t>Мережковский      Зинаида Гиппиус             </a:t>
            </a:r>
            <a:r>
              <a:rPr lang="ru-RU" sz="1600" b="1" i="1" dirty="0" smtClean="0"/>
              <a:t>Константин Бальмонт    Валерий Брюсов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1371</Words>
  <Application>Microsoft Office PowerPoint</Application>
  <PresentationFormat>Экран (4:3)</PresentationFormat>
  <Paragraphs>87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СЕРГЕЙ ПАВЛОВИЧ ДЯГИЛЕВ И «РУССКИЕ СЕЗОНЫ»  В ПАРИЖЕ</vt:lpstr>
      <vt:lpstr>СЕРГЕЙ ПАВЛОВИЧ  ДЯГИЛЕВ</vt:lpstr>
      <vt:lpstr>СЕРГЕЙ ПАВЛОВИЧ  ДЯГИЛЕВ</vt:lpstr>
      <vt:lpstr>Презентация PowerPoint</vt:lpstr>
      <vt:lpstr>АЛЕКСАНДР БЕНУА</vt:lpstr>
      <vt:lpstr>Презентация PowerPoint</vt:lpstr>
      <vt:lpstr>ЖУРНАЛ «МИР ИСКУССТВА»</vt:lpstr>
      <vt:lpstr>Презентация PowerPoint</vt:lpstr>
      <vt:lpstr>ПОЭТЫ- СИМВОЛИСТЫ</vt:lpstr>
      <vt:lpstr>1906г. - ВЫСТАВКА «ДВА ВЕКА РУССКОГО ИСКУССТВА»</vt:lpstr>
      <vt:lpstr>Врубель М.А.  «Царевна-Лебедь»</vt:lpstr>
      <vt:lpstr>М. Врубель «Пан»</vt:lpstr>
      <vt:lpstr>Е.Е. Лансере. Императрица Елизавета Петровна в Царском Селе  (1905)</vt:lpstr>
      <vt:lpstr>А. Н. Бенуа  Прогулка Короля (1906)</vt:lpstr>
      <vt:lpstr>В.Серов"Выезд Петра II и цесаревны Елизаветы Петровны на охоту", 1900</vt:lpstr>
      <vt:lpstr>1907г.- Русские исторические концерты</vt:lpstr>
      <vt:lpstr>Презентация PowerPoint</vt:lpstr>
      <vt:lpstr>В 1909 году  - «Русские сезоны»  в Париже представляли русский балет.  </vt:lpstr>
      <vt:lpstr>Презентация PowerPoint</vt:lpstr>
      <vt:lpstr>Презентация PowerPoint</vt:lpstr>
      <vt:lpstr>Презентация PowerPoint</vt:lpstr>
      <vt:lpstr> Сцена из балета «Сильфиды» («Шопениана»)  на муз. Ф. Шопена. Балетмейстер М. Фокин. Париж. 1909.</vt:lpstr>
      <vt:lpstr>«Клеопатра»</vt:lpstr>
      <vt:lpstr>Эскиз декорации к постановке балета "Половецкие пляски".</vt:lpstr>
      <vt:lpstr>Презентация PowerPoint</vt:lpstr>
      <vt:lpstr>Презентация PowerPoint</vt:lpstr>
      <vt:lpstr>Презентация PowerPoint</vt:lpstr>
      <vt:lpstr>Вацлав Нижинский  (1889-1950)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Windows User</cp:lastModifiedBy>
  <cp:revision>38</cp:revision>
  <dcterms:created xsi:type="dcterms:W3CDTF">2014-12-19T11:01:32Z</dcterms:created>
  <dcterms:modified xsi:type="dcterms:W3CDTF">2021-11-20T10:27:09Z</dcterms:modified>
</cp:coreProperties>
</file>