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2377500" y="15180"/>
            <a:ext cx="4389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5052150" y="2491651"/>
            <a:ext cx="52119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861150" y="510451"/>
            <a:ext cx="52119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F4F4F4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F4F4F4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F4F4F4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F4F4F4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00" cy="3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900" cy="3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sz="5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Calibri"/>
              <a:buNone/>
              <a:defRPr sz="26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 rot="-10379968" flipH="1">
            <a:off x="3165858" y="1108021"/>
            <a:ext cx="5257696" cy="4114887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10" algn="t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8" name="Google Shape;68;p10"/>
          <p:cNvSpPr/>
          <p:nvPr/>
        </p:nvSpPr>
        <p:spPr>
          <a:xfrm rot="-10380733" flipH="1">
            <a:off x="8004114" y="5359839"/>
            <a:ext cx="155354" cy="155354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00" cy="15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sz="2000" b="1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 rot="420022">
            <a:off x="3485888" y="1199550"/>
            <a:ext cx="4617824" cy="3931997"/>
          </a:xfrm>
          <a:prstGeom prst="rect">
            <a:avLst/>
          </a:prstGeom>
          <a:solidFill>
            <a:schemeClr val="dk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10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313"/>
                </a:srgbClr>
              </a:gs>
              <a:gs pos="100000">
                <a:srgbClr val="00E9F7">
                  <a:alpha val="54509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6" name="Google Shape;76;p10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411"/>
                </a:srgbClr>
              </a:gs>
              <a:gs pos="80000">
                <a:srgbClr val="0099E4">
                  <a:alpha val="44313"/>
                </a:srgbClr>
              </a:gs>
              <a:gs pos="100000">
                <a:srgbClr val="0099E4">
                  <a:alpha val="4431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2" sy="65002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313"/>
                </a:srgbClr>
              </a:gs>
              <a:gs pos="100000">
                <a:srgbClr val="00E9F7">
                  <a:alpha val="54509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411"/>
                </a:srgbClr>
              </a:gs>
              <a:gs pos="80000">
                <a:srgbClr val="0099E4">
                  <a:alpha val="44313"/>
                </a:srgbClr>
              </a:gs>
              <a:gs pos="100000">
                <a:srgbClr val="0099E4">
                  <a:alpha val="4431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3" name="Google Shape;13;p1"/>
          <p:cNvGrpSpPr/>
          <p:nvPr/>
        </p:nvGrpSpPr>
        <p:grpSpPr>
          <a:xfrm>
            <a:off x="-29294" y="-16106"/>
            <a:ext cx="9198252" cy="1086259"/>
            <a:chOff x="-29322" y="-1964"/>
            <a:chExt cx="9198252" cy="1086259"/>
          </a:xfrm>
        </p:grpSpPr>
        <p:sp>
          <p:nvSpPr>
            <p:cNvPr id="14" name="Google Shape;14;p1"/>
            <p:cNvSpPr/>
            <p:nvPr/>
          </p:nvSpPr>
          <p:spPr>
            <a:xfrm rot="-164306">
              <a:off x="-19045" y="216554"/>
              <a:ext cx="9163052" cy="649223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rot="-164306">
              <a:off x="-14309" y="290004"/>
              <a:ext cx="9175809" cy="530353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ermet.ru/raskroy-na-lazernykh-kompleksakh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838211" y="482398"/>
            <a:ext cx="74676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100000"/>
              <a:buFont typeface="Times New Roman"/>
              <a:buNone/>
            </a:pPr>
            <a:r>
              <a:rPr lang="ru-RU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Лазерная резка металла  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13" descr="C:\Users\Пользователь\Desktop\122015523_1429345702_laser_cutter_837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066" y="2242243"/>
            <a:ext cx="4864278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5494976" y="4457050"/>
            <a:ext cx="3272700" cy="21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 fontScale="85000" lnSpcReduction="10000"/>
          </a:bodyPr>
          <a:lstStyle/>
          <a:p>
            <a:pPr marL="0" marR="4572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ru-RU" dirty="0"/>
              <a:t>Выполнила </a:t>
            </a:r>
            <a:endParaRPr/>
          </a:p>
          <a:p>
            <a:pPr marL="0" marR="4572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ru-RU" dirty="0"/>
              <a:t>Студентка группы 19 по профессии обогатитель полезных ископаемых</a:t>
            </a:r>
            <a:endParaRPr/>
          </a:p>
          <a:p>
            <a:pPr marL="0" marR="4572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95000"/>
              <a:buNone/>
            </a:pPr>
            <a:r>
              <a:rPr lang="ru-RU" dirty="0"/>
              <a:t>     </a:t>
            </a:r>
            <a:r>
              <a:rPr lang="ru-RU" dirty="0" err="1" smtClean="0"/>
              <a:t>Шатерник</a:t>
            </a:r>
            <a:r>
              <a:rPr lang="ru-RU" dirty="0" smtClean="0"/>
              <a:t> </a:t>
            </a:r>
            <a:r>
              <a:rPr lang="ru-RU" dirty="0" err="1" smtClean="0"/>
              <a:t>Анжелика</a:t>
            </a:r>
            <a:r>
              <a:rPr lang="ru-RU" smtClean="0"/>
              <a:t> Константиновна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1453872" y="-11"/>
            <a:ext cx="91440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ГАПОУ Краснокаменский горно-промышленный техникум</a:t>
            </a:r>
            <a:endParaRPr sz="17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 descr="http://porezka.ru/images/laser-cutt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425" y="240911"/>
            <a:ext cx="7625151" cy="637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subTitle" idx="1"/>
          </p:nvPr>
        </p:nvSpPr>
        <p:spPr>
          <a:xfrm>
            <a:off x="0" y="805050"/>
            <a:ext cx="4796100" cy="5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ru-RU" sz="1600" b="1">
                <a:latin typeface="Times New Roman"/>
                <a:ea typeface="Times New Roman"/>
                <a:cs typeface="Times New Roman"/>
                <a:sym typeface="Times New Roman"/>
              </a:rPr>
              <a:t>Лазерная резка нержавеющей стали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, в особенности больших толщин, затруднена процессом зашлаковывания реза из-за присутствия в металле легирующих элементов, влияющих на температуру плавления металла и его оксидов. Так, возможно образование тугоплавких оксидов, препятствующих подводу лазерного излучения к обрабатываемому материалу. Усложняет процесс резки и низкая жидкотекучесть расплавленных оксидов, например, свойственная для нержавеющих хромоникелевых и высокохромистых сталей.</a:t>
            </a:r>
            <a:endParaRPr sz="1600"/>
          </a:p>
          <a:p>
            <a:pPr marL="0" lvl="0" indent="0" algn="ctr" rtl="0">
              <a:lnSpc>
                <a:spcPct val="100000"/>
              </a:lnSpc>
              <a:spcBef>
                <a:spcPts val="442"/>
              </a:spcBef>
              <a:spcAft>
                <a:spcPts val="0"/>
              </a:spcAft>
              <a:buSzPts val="2470"/>
              <a:buNone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Для получения качественного реза используется азот высокой чистоты, подаваемый при повышенном давлении. При резке нержавеющей стали большой толщины требуется заглубление фокального пятна луча в разрезаемый металл. Как следствие, повышается диаметр входного отверстия и возрастает подача газа внутрь металла в зону расплава.</a:t>
            </a:r>
            <a:endParaRPr sz="1600"/>
          </a:p>
          <a:p>
            <a:pPr marL="0" marR="45720" lvl="0" indent="0" algn="r" rtl="0">
              <a:lnSpc>
                <a:spcPct val="100000"/>
              </a:lnSpc>
              <a:spcBef>
                <a:spcPts val="442"/>
              </a:spcBef>
              <a:spcAft>
                <a:spcPts val="0"/>
              </a:spcAft>
              <a:buSzPts val="2470"/>
              <a:buNone/>
            </a:pPr>
            <a:endParaRPr sz="1600"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6100" y="741063"/>
            <a:ext cx="4348024" cy="537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ctrTitle"/>
          </p:nvPr>
        </p:nvSpPr>
        <p:spPr>
          <a:xfrm>
            <a:off x="107250" y="885712"/>
            <a:ext cx="8929500" cy="16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100000"/>
              <a:buFont typeface="Times New Roman"/>
              <a:buNone/>
            </a:pPr>
            <a:r>
              <a:rPr lang="ru-RU" sz="5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Преимущества и недостатки</a:t>
            </a:r>
            <a:r>
              <a:rPr lang="ru-RU">
                <a:solidFill>
                  <a:schemeClr val="dk1"/>
                </a:solidFill>
              </a:rPr>
              <a:t/>
            </a:r>
            <a:br>
              <a:rPr lang="ru-RU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159" name="Google Shape;159;p24"/>
          <p:cNvSpPr txBox="1">
            <a:spLocks noGrp="1"/>
          </p:cNvSpPr>
          <p:nvPr>
            <p:ph type="subTitle" idx="1"/>
          </p:nvPr>
        </p:nvSpPr>
        <p:spPr>
          <a:xfrm>
            <a:off x="470100" y="1928700"/>
            <a:ext cx="82038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Сфокусированное лазерное излучение позволяет разрезать почти любые материалы независимо от их теплофизических свойств. При этом можно получать качественные и узкие резы (шириной 0,1–1 мм) со сравнительной небольшой зоной термического влияния. При лазерной резке возникают минимальные деформации, как временные в процессе обработки заготовки, так и остаточные после ее полного остывания. В результате возможна резка с высокой степенью точности, в том числе нежестких и легкодеформируемых изделий. Благодаря относительно несложному управлению лазерным пучком можно выполнять автоматическую обработку плоских и объемных деталей по сложному контуру.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50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Лазерная резка особенно эффективна для стали толщиной до 6 мм, обеспечивая высокие качество и точность при сравнительно большой скорости разрезания. Однако для металла толщиной 20–40 мм она применяется значительно реже кислородной или плазменной резки, а для металла толщиной свыше 40 мм – практически не используется.</a:t>
            </a:r>
            <a:endParaRPr/>
          </a:p>
          <a:p>
            <a:pPr marL="0" marR="45720" lvl="0" indent="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95000"/>
              <a:buNone/>
            </a:pPr>
            <a:endParaRPr/>
          </a:p>
        </p:txBody>
      </p:sp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3900"/>
            <a:ext cx="9144000" cy="66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ctrTitle"/>
          </p:nvPr>
        </p:nvSpPr>
        <p:spPr>
          <a:xfrm>
            <a:off x="481000" y="977410"/>
            <a:ext cx="81819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800"/>
              <a:buFont typeface="Times New Roman"/>
              <a:buNone/>
            </a:pPr>
            <a:r>
              <a:rPr lang="ru-RU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 и задачи</a:t>
            </a:r>
            <a:r>
              <a:rPr lang="ru-RU">
                <a:solidFill>
                  <a:schemeClr val="dk1"/>
                </a:solidFill>
              </a:rPr>
              <a:t/>
            </a:r>
            <a:br>
              <a:rPr lang="ru-RU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"/>
          </p:nvPr>
        </p:nvSpPr>
        <p:spPr>
          <a:xfrm>
            <a:off x="697050" y="2285963"/>
            <a:ext cx="7854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000" b="1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ru-RU" sz="2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Целью является научиться  разрабатывать, внедрять и обслуживать конкретные технологические операции, связанные с лазерной обработкой материалов (лазерная резка, сварка и др.), а также создавать и обслуживать лазерные обрабатывающие установки. </a:t>
            </a:r>
            <a:br>
              <a:rPr lang="ru-RU" sz="2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Задачей является правильно обращаться с оборудованием, изучить технологические установки лазерной резки, рассмотреть охлаждение и энергоснабжение ,лазерную резку нержавеющий стали, толщину листов при разной мощности лазера ,обсудить преимущества и недостатки лазерной резки.</a:t>
            </a:r>
            <a:endParaRPr>
              <a:solidFill>
                <a:srgbClr val="EFEFE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 b="1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ubTitle" idx="1"/>
          </p:nvPr>
        </p:nvSpPr>
        <p:spPr>
          <a:xfrm>
            <a:off x="0" y="422696"/>
            <a:ext cx="4260600" cy="4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1900" b="1">
                <a:latin typeface="Times New Roman"/>
                <a:ea typeface="Times New Roman"/>
                <a:cs typeface="Times New Roman"/>
                <a:sym typeface="Times New Roman"/>
              </a:rPr>
              <a:t>Лазерная резка металла</a:t>
            </a:r>
            <a:r>
              <a:rPr lang="ru-RU" sz="1900">
                <a:latin typeface="Times New Roman"/>
                <a:ea typeface="Times New Roman"/>
                <a:cs typeface="Times New Roman"/>
                <a:sym typeface="Times New Roman"/>
              </a:rPr>
              <a:t> — это передовая технология контурного раскроя листовых материалов, основанная на использовании в качестве инструмента обработки сфокусированного лазерного луча регулированной мощности.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ru-RU" sz="1900">
                <a:latin typeface="Times New Roman"/>
                <a:ea typeface="Times New Roman"/>
                <a:cs typeface="Times New Roman"/>
                <a:sym typeface="Times New Roman"/>
              </a:rPr>
              <a:t>Лазерная резка металла обладает рядом преимуществ перед другими способами резки металла. Высокая скорость резки металла, узкий рез, параллельность кромок стенок реза и минимальная зона термического влияния основные характеристики благодаря которым лазерная </a:t>
            </a:r>
            <a:r>
              <a:rPr lang="ru-RU" sz="1900" u="sng">
                <a:latin typeface="Times New Roman"/>
                <a:ea typeface="Times New Roman"/>
                <a:cs typeface="Times New Roman"/>
                <a:sym typeface="Times New Roman"/>
              </a:rPr>
              <a:t>резка металла</a:t>
            </a:r>
            <a:r>
              <a:rPr lang="ru-RU" sz="1900">
                <a:latin typeface="Times New Roman"/>
                <a:ea typeface="Times New Roman"/>
                <a:cs typeface="Times New Roman"/>
                <a:sym typeface="Times New Roman"/>
              </a:rPr>
              <a:t> является самым выгодным способом резки металла.</a:t>
            </a:r>
            <a:endParaRPr sz="1900"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1900"/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3000" y="152400"/>
            <a:ext cx="4578599" cy="275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3000" y="3063025"/>
            <a:ext cx="4578601" cy="3435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 descr="http://www.lasermet.ru/images/library/raboti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007" y="785788"/>
            <a:ext cx="8643998" cy="528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89112" y="0"/>
            <a:ext cx="8965800" cy="1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100000"/>
              <a:buFont typeface="Calibri"/>
              <a:buNone/>
            </a:pPr>
            <a:r>
              <a:rPr lang="ru-RU">
                <a:solidFill>
                  <a:schemeClr val="dk1"/>
                </a:solidFill>
              </a:rPr>
              <a:t>Раскрой листового металла на лазерных комплексах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>
            <a:off x="533400" y="2071675"/>
            <a:ext cx="8168400" cy="4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В сравнении с традиционными методами металлообработки </a:t>
            </a:r>
            <a:r>
              <a:rPr lang="ru-RU" sz="20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раскрой на лазерных</a:t>
            </a:r>
            <a:r>
              <a:rPr lang="ru-RU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комплексах демонстрируют несомненные преимущества процесса лазерной резки. Именно гибкость в производстве делает лазерную резку чрезвычайно удобной и выгодной.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При металлообработке лазерная резка металла не оказывает механического воздействия на обрабатываемый металл;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Используя сфокусированное лазерное излучение резка металла выполняется независимо от теплофизических свойств обрабатываемого металла;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На лазерных комплексах точность позиционирования лазерной головки составляет 0.08 мм, за счет чего достигается высокая точность взаимного расположения элементов заготовки.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subTitle" idx="1"/>
          </p:nvPr>
        </p:nvSpPr>
        <p:spPr>
          <a:xfrm>
            <a:off x="528448" y="420844"/>
            <a:ext cx="80871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Лазерная резка металла идеально подходит для выреза какого-либо изделия из листового металла (или неметалла: пластик, текстолит, фанера). Данная технология практически не ставит ограничений по сложности выполнения исходного чертежа, и позволяет с высокой точность вырезать контуры с многочисленными изгибами, прорезями и врезами. В настоящее время лазерную резку используют для изготовления: металлических корпусов, дверей, торгового оборудования, пищевого инвентаря и др.</a:t>
            </a:r>
            <a:endParaRPr/>
          </a:p>
          <a:p>
            <a:pPr marL="0" marR="4572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ru-RU" sz="2000"/>
              <a:t/>
            </a:r>
            <a:br>
              <a:rPr lang="ru-RU" sz="2000"/>
            </a:br>
            <a:endParaRPr sz="2000"/>
          </a:p>
        </p:txBody>
      </p:sp>
      <p:pic>
        <p:nvPicPr>
          <p:cNvPr id="126" name="Google Shape;126;p18" descr="C:\Users\Пользователь\Desktop\lazernaya_rezka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0738" y="3428988"/>
            <a:ext cx="4762500" cy="3024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subTitle" idx="1"/>
          </p:nvPr>
        </p:nvSpPr>
        <p:spPr>
          <a:xfrm>
            <a:off x="7" y="-1"/>
            <a:ext cx="4565100" cy="79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Лазерная резка металла имеет ограничения на выполнение металлообработки легкодеформируемых и нежестких металлов;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Лазерная резка металла выполняется лазерным лучом, который имеет диаметр около 0.2 мм, это позволяет создать отверстие диаметром от 0,5 мм;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За счет большой мощности лазерного излучения обеспечивается высокая производительность процесса лазерной резки;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Лазерная резка металла позволяет раскраивать листовые металлы и изготавливать нестандартные металлоконструкции.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100" y="967650"/>
            <a:ext cx="4329875" cy="49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 descr="C:\Users\Пользователь\Desktop\fabrika_legend_technology-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237" y="0"/>
            <a:ext cx="87675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subTitle" idx="1"/>
          </p:nvPr>
        </p:nvSpPr>
        <p:spPr>
          <a:xfrm>
            <a:off x="336298" y="962707"/>
            <a:ext cx="8471400" cy="58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Лазерная резка осуществляется путём сквозного прожига листовых металлов лучом лазера. Такая технология имеет ряд очевидных преимуществ перед многими другими способами раскроя:</a:t>
            </a:r>
            <a:endParaRPr sz="2100"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Отсутствие механического контакта позволяет обрабатывать хрупкие и деформирующиеся материалы.</a:t>
            </a:r>
            <a:endParaRPr sz="2100"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Обработке поддаются материалы из твердых сплавов.</a:t>
            </a:r>
            <a:endParaRPr sz="2100"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Возможна высокоскоростная резка тонколистовой стали.</a:t>
            </a:r>
            <a:endParaRPr sz="2100"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При выпуске небольших партий продукции целесообразнее провести лазерный раскрой материала, чем изготавливать для этого дорогостоящие пресс-формы или формы для литья.</a:t>
            </a:r>
            <a:endParaRPr sz="2100"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Для автоматического раскроя материала достаточно подготовить файл рисунка в любой чертежной программе и перенести файл на компьютер установки, которая выдержит погрешности в очень малых величинах.</a:t>
            </a:r>
            <a:endParaRPr sz="2100"/>
          </a:p>
        </p:txBody>
      </p:sp>
    </p:spTree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Поток">
  <a:themeElements>
    <a:clrScheme name="Поток">
      <a:dk1>
        <a:srgbClr val="000000"/>
      </a:dk1>
      <a:lt1>
        <a:srgbClr val="F0F0F0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Экран (4:3)</PresentationFormat>
  <Paragraphs>31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Лазерная резка металла  </vt:lpstr>
      <vt:lpstr>Цели и задачи </vt:lpstr>
      <vt:lpstr>Слайд 3</vt:lpstr>
      <vt:lpstr>Слайд 4</vt:lpstr>
      <vt:lpstr>Раскрой листового металла на лазерных комплексах</vt:lpstr>
      <vt:lpstr>Слайд 6</vt:lpstr>
      <vt:lpstr>Слайд 7</vt:lpstr>
      <vt:lpstr>Слайд 8</vt:lpstr>
      <vt:lpstr>Слайд 9</vt:lpstr>
      <vt:lpstr>Слайд 10</vt:lpstr>
      <vt:lpstr>Слайд 11</vt:lpstr>
      <vt:lpstr>Преимущества и недостатки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Лазерная резка металла  </dc:title>
  <cp:lastModifiedBy>Лёша</cp:lastModifiedBy>
  <cp:revision>2</cp:revision>
  <dcterms:modified xsi:type="dcterms:W3CDTF">2021-11-16T13:58:28Z</dcterms:modified>
</cp:coreProperties>
</file>