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81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BA4E635-090D-46B9-8642-93C6A6CB4C99}">
          <p14:sldIdLst>
            <p14:sldId id="256"/>
            <p14:sldId id="260"/>
            <p14:sldId id="257"/>
            <p14:sldId id="258"/>
            <p14:sldId id="262"/>
            <p14:sldId id="261"/>
            <p14:sldId id="259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921B77BE-4E89-417D-B8A5-0D234B686CD2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75AE9-2D3C-4D93-94D1-E577BE936169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3F7334-EDBD-4782-8CB2-7D56C99D9291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Наглядность – </a:t>
          </a:r>
          <a:r>
            <a:rPr lang="ru-RU" sz="1400" b="0" i="0" dirty="0" smtClean="0">
              <a:solidFill>
                <a:schemeClr val="tx1"/>
              </a:solidFill>
            </a:rPr>
            <a:t>содержит документальное сопровождение </a:t>
          </a:r>
          <a:r>
            <a:rPr lang="ru-RU" sz="1400" b="0" i="0" dirty="0" err="1" smtClean="0">
              <a:solidFill>
                <a:schemeClr val="tx1"/>
              </a:solidFill>
            </a:rPr>
            <a:t>воспитательно</a:t>
          </a:r>
          <a:r>
            <a:rPr lang="ru-RU" sz="1400" b="0" i="0" dirty="0" smtClean="0">
              <a:solidFill>
                <a:schemeClr val="tx1"/>
              </a:solidFill>
            </a:rPr>
            <a:t> – образовательного процесса в дошкольном учреждении: программы, годовой план,  материалы педсоветов и пр.</a:t>
          </a:r>
          <a:endParaRPr lang="ru-RU" sz="1400" b="1" i="1" dirty="0">
            <a:solidFill>
              <a:schemeClr val="tx1"/>
            </a:solidFill>
          </a:endParaRPr>
        </a:p>
      </dgm:t>
    </dgm:pt>
    <dgm:pt modelId="{A4AD82CA-4167-4B5D-BC8D-E71A7ADC23E7}" type="parTrans" cxnId="{E22C3491-3FD8-4B9A-8BA7-4C5EC1085268}">
      <dgm:prSet/>
      <dgm:spPr/>
      <dgm:t>
        <a:bodyPr/>
        <a:lstStyle/>
        <a:p>
          <a:endParaRPr lang="ru-RU"/>
        </a:p>
      </dgm:t>
    </dgm:pt>
    <dgm:pt modelId="{A1E971D0-3848-494F-8150-57AEC52B334A}" type="sibTrans" cxnId="{E22C3491-3FD8-4B9A-8BA7-4C5EC1085268}">
      <dgm:prSet/>
      <dgm:spPr/>
      <dgm:t>
        <a:bodyPr/>
        <a:lstStyle/>
        <a:p>
          <a:endParaRPr lang="ru-RU"/>
        </a:p>
      </dgm:t>
    </dgm:pt>
    <dgm:pt modelId="{A2CCB668-ADC4-438D-88BF-0AD968F7DBA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Креативность – </a:t>
          </a:r>
          <a:r>
            <a:rPr lang="ru-RU" sz="1400" b="0" i="0" dirty="0" smtClean="0">
              <a:solidFill>
                <a:schemeClr val="tx1"/>
              </a:solidFill>
            </a:rPr>
            <a:t>материалы, представленные в методическом кабинете, должны побуждать педагогов к творчеству, способствовать совершенствованию профессионального мастерства.</a:t>
          </a:r>
          <a:endParaRPr lang="ru-RU" sz="1400" b="1" i="1" dirty="0">
            <a:solidFill>
              <a:schemeClr val="tx1"/>
            </a:solidFill>
          </a:endParaRPr>
        </a:p>
      </dgm:t>
    </dgm:pt>
    <dgm:pt modelId="{19FFF143-2A0A-45B7-AAE9-3ED64B18F39F}" type="parTrans" cxnId="{31718DBA-1B2D-4BFC-967B-ECA152FC75EE}">
      <dgm:prSet/>
      <dgm:spPr/>
      <dgm:t>
        <a:bodyPr/>
        <a:lstStyle/>
        <a:p>
          <a:endParaRPr lang="ru-RU"/>
        </a:p>
      </dgm:t>
    </dgm:pt>
    <dgm:pt modelId="{7621241C-348D-4C6E-BE89-82D1D241B301}" type="sibTrans" cxnId="{31718DBA-1B2D-4BFC-967B-ECA152FC75EE}">
      <dgm:prSet/>
      <dgm:spPr/>
      <dgm:t>
        <a:bodyPr/>
        <a:lstStyle/>
        <a:p>
          <a:endParaRPr lang="ru-RU"/>
        </a:p>
      </dgm:t>
    </dgm:pt>
    <dgm:pt modelId="{9F8E31A4-7BF2-4662-98DE-DE5AAD7D35BA}">
      <dgm:prSet custT="1"/>
      <dgm:spPr/>
      <dgm:t>
        <a:bodyPr/>
        <a:lstStyle/>
        <a:p>
          <a:pPr algn="just"/>
          <a:r>
            <a:rPr lang="ru-RU" sz="1400" b="1" i="1" dirty="0" smtClean="0">
              <a:solidFill>
                <a:schemeClr val="tx1"/>
              </a:solidFill>
            </a:rPr>
            <a:t>Научность – </a:t>
          </a:r>
          <a:r>
            <a:rPr lang="ru-RU" sz="1400" b="0" i="0" dirty="0" smtClean="0">
              <a:solidFill>
                <a:schemeClr val="tx1"/>
              </a:solidFill>
            </a:rPr>
            <a:t>обеспечивает своевременное и эффективное информирование о новых разработках, в психолого-педагогической науке; о требованиях нормативно-правовом и методическом обеспечении.</a:t>
          </a:r>
          <a:endParaRPr lang="ru-RU" sz="1400" b="1" i="1" dirty="0">
            <a:solidFill>
              <a:schemeClr val="tx1"/>
            </a:solidFill>
          </a:endParaRPr>
        </a:p>
      </dgm:t>
    </dgm:pt>
    <dgm:pt modelId="{A5A2CB82-91B6-47DA-AD8D-494440A52BA4}" type="parTrans" cxnId="{5DD5E351-2C91-45C9-B9A4-5B5E7B20B21C}">
      <dgm:prSet/>
      <dgm:spPr/>
      <dgm:t>
        <a:bodyPr/>
        <a:lstStyle/>
        <a:p>
          <a:endParaRPr lang="ru-RU"/>
        </a:p>
      </dgm:t>
    </dgm:pt>
    <dgm:pt modelId="{A13ADF37-7A9E-4E12-A57E-68EC627CF765}" type="sibTrans" cxnId="{5DD5E351-2C91-45C9-B9A4-5B5E7B20B21C}">
      <dgm:prSet/>
      <dgm:spPr/>
      <dgm:t>
        <a:bodyPr/>
        <a:lstStyle/>
        <a:p>
          <a:endParaRPr lang="ru-RU"/>
        </a:p>
      </dgm:t>
    </dgm:pt>
    <dgm:pt modelId="{FB4D43CB-3394-41C6-998C-7FEEFE60B969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Эстетичность – </a:t>
          </a:r>
          <a:r>
            <a:rPr lang="ru-RU" sz="1400" b="0" i="0" dirty="0" smtClean="0">
              <a:solidFill>
                <a:schemeClr val="tx1"/>
              </a:solidFill>
            </a:rPr>
            <a:t>оформление методического кабинета должно быть выполнено в едином стиле, со вкусом, располагать к беседе, творческой работе.</a:t>
          </a:r>
          <a:endParaRPr lang="ru-RU" sz="1400" b="1" i="1" dirty="0">
            <a:solidFill>
              <a:schemeClr val="tx1"/>
            </a:solidFill>
          </a:endParaRPr>
        </a:p>
      </dgm:t>
    </dgm:pt>
    <dgm:pt modelId="{988A879D-8B73-4042-9DC4-EC6744C277FF}" type="parTrans" cxnId="{69CD26F0-F917-4FE2-81D6-4A2ACD4B3EFE}">
      <dgm:prSet/>
      <dgm:spPr/>
      <dgm:t>
        <a:bodyPr/>
        <a:lstStyle/>
        <a:p>
          <a:endParaRPr lang="ru-RU"/>
        </a:p>
      </dgm:t>
    </dgm:pt>
    <dgm:pt modelId="{47011504-AD5F-404E-ABEE-ABC9A966C308}" type="sibTrans" cxnId="{69CD26F0-F917-4FE2-81D6-4A2ACD4B3EFE}">
      <dgm:prSet/>
      <dgm:spPr/>
      <dgm:t>
        <a:bodyPr/>
        <a:lstStyle/>
        <a:p>
          <a:endParaRPr lang="ru-RU"/>
        </a:p>
      </dgm:t>
    </dgm:pt>
    <dgm:pt modelId="{0DAC71BA-6D86-45A8-9547-2D5D88FB9C1B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Доступность – </a:t>
          </a:r>
          <a:r>
            <a:rPr lang="ru-RU" sz="1400" b="0" i="0" dirty="0" smtClean="0">
              <a:solidFill>
                <a:schemeClr val="tx1"/>
              </a:solidFill>
            </a:rPr>
            <a:t>методический кабинет должен быть доступен каждому педагогу и иметь гибкий график работы.</a:t>
          </a:r>
          <a:endParaRPr lang="ru-RU" sz="1400" b="0" i="0" dirty="0">
            <a:solidFill>
              <a:schemeClr val="tx1"/>
            </a:solidFill>
          </a:endParaRPr>
        </a:p>
      </dgm:t>
    </dgm:pt>
    <dgm:pt modelId="{4E9BE40D-3D8B-49FE-A3FB-3FCAD4388FEC}" type="parTrans" cxnId="{F708D99C-C5B0-40D3-8B81-1E4591A93A9E}">
      <dgm:prSet/>
      <dgm:spPr/>
      <dgm:t>
        <a:bodyPr/>
        <a:lstStyle/>
        <a:p>
          <a:endParaRPr lang="ru-RU"/>
        </a:p>
      </dgm:t>
    </dgm:pt>
    <dgm:pt modelId="{F3D025AA-4F4A-4D12-A4ED-D6DBA2813B54}" type="sibTrans" cxnId="{F708D99C-C5B0-40D3-8B81-1E4591A93A9E}">
      <dgm:prSet/>
      <dgm:spPr/>
      <dgm:t>
        <a:bodyPr/>
        <a:lstStyle/>
        <a:p>
          <a:endParaRPr lang="ru-RU"/>
        </a:p>
      </dgm:t>
    </dgm:pt>
    <dgm:pt modelId="{04BF5874-6F54-4782-AD7F-20E4AC58FE3B}" type="pres">
      <dgm:prSet presAssocID="{39E75AE9-2D3C-4D93-94D1-E577BE9361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F2763-1B8A-40A5-B24B-18C306C56596}" type="pres">
      <dgm:prSet presAssocID="{9F8E31A4-7BF2-4662-98DE-DE5AAD7D35BA}" presName="parentLin" presStyleCnt="0"/>
      <dgm:spPr/>
    </dgm:pt>
    <dgm:pt modelId="{DB68ADDD-8A12-4523-B565-43B49868B880}" type="pres">
      <dgm:prSet presAssocID="{9F8E31A4-7BF2-4662-98DE-DE5AAD7D35B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58845CD-436D-401A-9BEB-79B2D6A5E9F7}" type="pres">
      <dgm:prSet presAssocID="{9F8E31A4-7BF2-4662-98DE-DE5AAD7D35BA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D58C2-6F50-4A73-BF25-4370DD712730}" type="pres">
      <dgm:prSet presAssocID="{9F8E31A4-7BF2-4662-98DE-DE5AAD7D35BA}" presName="negativeSpace" presStyleCnt="0"/>
      <dgm:spPr/>
    </dgm:pt>
    <dgm:pt modelId="{8DD1B71D-9A91-4CC3-B4BA-88A623B77CC5}" type="pres">
      <dgm:prSet presAssocID="{9F8E31A4-7BF2-4662-98DE-DE5AAD7D35BA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D141F70F-F26A-4E31-B317-D888DF740052}" type="pres">
      <dgm:prSet presAssocID="{A13ADF37-7A9E-4E12-A57E-68EC627CF765}" presName="spaceBetweenRectangles" presStyleCnt="0"/>
      <dgm:spPr/>
    </dgm:pt>
    <dgm:pt modelId="{C51D86E0-B03C-4071-9FDA-F9E9C407F37A}" type="pres">
      <dgm:prSet presAssocID="{BF3F7334-EDBD-4782-8CB2-7D56C99D9291}" presName="parentLin" presStyleCnt="0"/>
      <dgm:spPr/>
    </dgm:pt>
    <dgm:pt modelId="{1656FC3C-ADA2-4681-935F-C882E1CD751D}" type="pres">
      <dgm:prSet presAssocID="{BF3F7334-EDBD-4782-8CB2-7D56C99D92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8B1E7B-72DE-4A8D-9400-BC7F4FA7FA0F}" type="pres">
      <dgm:prSet presAssocID="{BF3F7334-EDBD-4782-8CB2-7D56C99D9291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79718-96F3-4C28-96F4-3B0A447B096B}" type="pres">
      <dgm:prSet presAssocID="{BF3F7334-EDBD-4782-8CB2-7D56C99D9291}" presName="negativeSpace" presStyleCnt="0"/>
      <dgm:spPr/>
    </dgm:pt>
    <dgm:pt modelId="{CA764265-CE91-497C-8ECD-CF5435A14517}" type="pres">
      <dgm:prSet presAssocID="{BF3F7334-EDBD-4782-8CB2-7D56C99D9291}" presName="childText" presStyleLbl="conFgAcc1" presStyleIdx="1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83E9E0E-57F1-4942-A3F8-F1EC7AC34508}" type="pres">
      <dgm:prSet presAssocID="{A1E971D0-3848-494F-8150-57AEC52B334A}" presName="spaceBetweenRectangles" presStyleCnt="0"/>
      <dgm:spPr/>
    </dgm:pt>
    <dgm:pt modelId="{DB514E94-F47E-4B77-B4B2-5A16FD44ABCA}" type="pres">
      <dgm:prSet presAssocID="{FB4D43CB-3394-41C6-998C-7FEEFE60B969}" presName="parentLin" presStyleCnt="0"/>
      <dgm:spPr/>
    </dgm:pt>
    <dgm:pt modelId="{23BBD1AA-4D91-49FA-98CF-204181D5C523}" type="pres">
      <dgm:prSet presAssocID="{FB4D43CB-3394-41C6-998C-7FEEFE60B96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72EAE90-A977-49CF-B7EC-289BC3F71687}" type="pres">
      <dgm:prSet presAssocID="{FB4D43CB-3394-41C6-998C-7FEEFE60B969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36E54-CD72-4B30-82F9-285F6D035F99}" type="pres">
      <dgm:prSet presAssocID="{FB4D43CB-3394-41C6-998C-7FEEFE60B969}" presName="negativeSpace" presStyleCnt="0"/>
      <dgm:spPr/>
    </dgm:pt>
    <dgm:pt modelId="{ECCE7746-7097-4732-8E89-73E0DA5226BD}" type="pres">
      <dgm:prSet presAssocID="{FB4D43CB-3394-41C6-998C-7FEEFE60B969}" presName="childText" presStyleLbl="conFgAcc1" presStyleIdx="2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3C6417C-2378-4769-898C-E11649814589}" type="pres">
      <dgm:prSet presAssocID="{47011504-AD5F-404E-ABEE-ABC9A966C308}" presName="spaceBetweenRectangles" presStyleCnt="0"/>
      <dgm:spPr/>
    </dgm:pt>
    <dgm:pt modelId="{DCF44410-8345-4077-9D22-C5EFBD7AFAFB}" type="pres">
      <dgm:prSet presAssocID="{A2CCB668-ADC4-438D-88BF-0AD968F7DBA7}" presName="parentLin" presStyleCnt="0"/>
      <dgm:spPr/>
    </dgm:pt>
    <dgm:pt modelId="{F4DB32AF-71FF-43F0-97D1-E360E9EA5485}" type="pres">
      <dgm:prSet presAssocID="{A2CCB668-ADC4-438D-88BF-0AD968F7DBA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663E96F-2C8B-4A6B-9510-DF9855A2B9A8}" type="pres">
      <dgm:prSet presAssocID="{A2CCB668-ADC4-438D-88BF-0AD968F7DBA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5B1-28E0-4B15-99A9-5FCF90AE038B}" type="pres">
      <dgm:prSet presAssocID="{A2CCB668-ADC4-438D-88BF-0AD968F7DBA7}" presName="negativeSpace" presStyleCnt="0"/>
      <dgm:spPr/>
    </dgm:pt>
    <dgm:pt modelId="{CC504270-B127-4F19-AE3D-24F840B403CE}" type="pres">
      <dgm:prSet presAssocID="{A2CCB668-ADC4-438D-88BF-0AD968F7DBA7}" presName="childText" presStyleLbl="conFgAcc1" presStyleIdx="3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4EAED3-7691-4939-AD39-EAD82F98E93F}" type="pres">
      <dgm:prSet presAssocID="{7621241C-348D-4C6E-BE89-82D1D241B301}" presName="spaceBetweenRectangles" presStyleCnt="0"/>
      <dgm:spPr/>
    </dgm:pt>
    <dgm:pt modelId="{A128024B-470E-4867-8FDC-5E75FA824B23}" type="pres">
      <dgm:prSet presAssocID="{0DAC71BA-6D86-45A8-9547-2D5D88FB9C1B}" presName="parentLin" presStyleCnt="0"/>
      <dgm:spPr/>
    </dgm:pt>
    <dgm:pt modelId="{02D25786-18DE-4318-BCE9-24EE0B949527}" type="pres">
      <dgm:prSet presAssocID="{0DAC71BA-6D86-45A8-9547-2D5D88FB9C1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F0999E8-2C6A-4D27-94EA-84396FA7CAA2}" type="pres">
      <dgm:prSet presAssocID="{0DAC71BA-6D86-45A8-9547-2D5D88FB9C1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3F3A5-49E4-4FC1-AA98-8BAA99BF1F2F}" type="pres">
      <dgm:prSet presAssocID="{0DAC71BA-6D86-45A8-9547-2D5D88FB9C1B}" presName="negativeSpace" presStyleCnt="0"/>
      <dgm:spPr/>
    </dgm:pt>
    <dgm:pt modelId="{8D9B8C71-2992-423B-9BFF-68D82939C5CD}" type="pres">
      <dgm:prSet presAssocID="{0DAC71BA-6D86-45A8-9547-2D5D88FB9C1B}" presName="childText" presStyleLbl="conFgAcc1" presStyleIdx="4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</dgm:ptLst>
  <dgm:cxnLst>
    <dgm:cxn modelId="{4E455EF1-87CA-487E-9330-B9DADA1327C2}" type="presOf" srcId="{A2CCB668-ADC4-438D-88BF-0AD968F7DBA7}" destId="{F4DB32AF-71FF-43F0-97D1-E360E9EA5485}" srcOrd="0" destOrd="0" presId="urn:microsoft.com/office/officeart/2005/8/layout/list1"/>
    <dgm:cxn modelId="{69CD26F0-F917-4FE2-81D6-4A2ACD4B3EFE}" srcId="{39E75AE9-2D3C-4D93-94D1-E577BE936169}" destId="{FB4D43CB-3394-41C6-998C-7FEEFE60B969}" srcOrd="2" destOrd="0" parTransId="{988A879D-8B73-4042-9DC4-EC6744C277FF}" sibTransId="{47011504-AD5F-404E-ABEE-ABC9A966C308}"/>
    <dgm:cxn modelId="{6FE769D1-C030-4F80-8E79-FBFC561DCF71}" type="presOf" srcId="{0DAC71BA-6D86-45A8-9547-2D5D88FB9C1B}" destId="{BF0999E8-2C6A-4D27-94EA-84396FA7CAA2}" srcOrd="1" destOrd="0" presId="urn:microsoft.com/office/officeart/2005/8/layout/list1"/>
    <dgm:cxn modelId="{31718DBA-1B2D-4BFC-967B-ECA152FC75EE}" srcId="{39E75AE9-2D3C-4D93-94D1-E577BE936169}" destId="{A2CCB668-ADC4-438D-88BF-0AD968F7DBA7}" srcOrd="3" destOrd="0" parTransId="{19FFF143-2A0A-45B7-AAE9-3ED64B18F39F}" sibTransId="{7621241C-348D-4C6E-BE89-82D1D241B301}"/>
    <dgm:cxn modelId="{501932FA-26A0-4A3A-847C-6123C4B2F7BB}" type="presOf" srcId="{BF3F7334-EDBD-4782-8CB2-7D56C99D9291}" destId="{568B1E7B-72DE-4A8D-9400-BC7F4FA7FA0F}" srcOrd="1" destOrd="0" presId="urn:microsoft.com/office/officeart/2005/8/layout/list1"/>
    <dgm:cxn modelId="{9A8061BD-E24D-4812-9656-B430FC29BE00}" type="presOf" srcId="{39E75AE9-2D3C-4D93-94D1-E577BE936169}" destId="{04BF5874-6F54-4782-AD7F-20E4AC58FE3B}" srcOrd="0" destOrd="0" presId="urn:microsoft.com/office/officeart/2005/8/layout/list1"/>
    <dgm:cxn modelId="{8C769BE0-B19A-4A0F-B63F-0D6BB292785A}" type="presOf" srcId="{9F8E31A4-7BF2-4662-98DE-DE5AAD7D35BA}" destId="{DB68ADDD-8A12-4523-B565-43B49868B880}" srcOrd="0" destOrd="0" presId="urn:microsoft.com/office/officeart/2005/8/layout/list1"/>
    <dgm:cxn modelId="{E22C3491-3FD8-4B9A-8BA7-4C5EC1085268}" srcId="{39E75AE9-2D3C-4D93-94D1-E577BE936169}" destId="{BF3F7334-EDBD-4782-8CB2-7D56C99D9291}" srcOrd="1" destOrd="0" parTransId="{A4AD82CA-4167-4B5D-BC8D-E71A7ADC23E7}" sibTransId="{A1E971D0-3848-494F-8150-57AEC52B334A}"/>
    <dgm:cxn modelId="{12DBC162-36C4-4540-8456-9BE3B540FEE1}" type="presOf" srcId="{A2CCB668-ADC4-438D-88BF-0AD968F7DBA7}" destId="{1663E96F-2C8B-4A6B-9510-DF9855A2B9A8}" srcOrd="1" destOrd="0" presId="urn:microsoft.com/office/officeart/2005/8/layout/list1"/>
    <dgm:cxn modelId="{5DD5E351-2C91-45C9-B9A4-5B5E7B20B21C}" srcId="{39E75AE9-2D3C-4D93-94D1-E577BE936169}" destId="{9F8E31A4-7BF2-4662-98DE-DE5AAD7D35BA}" srcOrd="0" destOrd="0" parTransId="{A5A2CB82-91B6-47DA-AD8D-494440A52BA4}" sibTransId="{A13ADF37-7A9E-4E12-A57E-68EC627CF765}"/>
    <dgm:cxn modelId="{02EAAB3C-4CFB-44A2-B835-34F6BDD0EE41}" type="presOf" srcId="{BF3F7334-EDBD-4782-8CB2-7D56C99D9291}" destId="{1656FC3C-ADA2-4681-935F-C882E1CD751D}" srcOrd="0" destOrd="0" presId="urn:microsoft.com/office/officeart/2005/8/layout/list1"/>
    <dgm:cxn modelId="{EBF09983-A38A-4F03-986D-1BE10700B27D}" type="presOf" srcId="{FB4D43CB-3394-41C6-998C-7FEEFE60B969}" destId="{172EAE90-A977-49CF-B7EC-289BC3F71687}" srcOrd="1" destOrd="0" presId="urn:microsoft.com/office/officeart/2005/8/layout/list1"/>
    <dgm:cxn modelId="{7508BE9C-686D-4AC0-AE0C-CAA18DBAF0EF}" type="presOf" srcId="{0DAC71BA-6D86-45A8-9547-2D5D88FB9C1B}" destId="{02D25786-18DE-4318-BCE9-24EE0B949527}" srcOrd="0" destOrd="0" presId="urn:microsoft.com/office/officeart/2005/8/layout/list1"/>
    <dgm:cxn modelId="{6D28186F-B963-46E9-847D-B313E5C8C7A1}" type="presOf" srcId="{9F8E31A4-7BF2-4662-98DE-DE5AAD7D35BA}" destId="{E58845CD-436D-401A-9BEB-79B2D6A5E9F7}" srcOrd="1" destOrd="0" presId="urn:microsoft.com/office/officeart/2005/8/layout/list1"/>
    <dgm:cxn modelId="{02B78112-A0FA-44F9-AE66-2DE85592AF5D}" type="presOf" srcId="{FB4D43CB-3394-41C6-998C-7FEEFE60B969}" destId="{23BBD1AA-4D91-49FA-98CF-204181D5C523}" srcOrd="0" destOrd="0" presId="urn:microsoft.com/office/officeart/2005/8/layout/list1"/>
    <dgm:cxn modelId="{F708D99C-C5B0-40D3-8B81-1E4591A93A9E}" srcId="{39E75AE9-2D3C-4D93-94D1-E577BE936169}" destId="{0DAC71BA-6D86-45A8-9547-2D5D88FB9C1B}" srcOrd="4" destOrd="0" parTransId="{4E9BE40D-3D8B-49FE-A3FB-3FCAD4388FEC}" sibTransId="{F3D025AA-4F4A-4D12-A4ED-D6DBA2813B54}"/>
    <dgm:cxn modelId="{8E93BCA8-40D0-499F-8AC3-179BDE94121B}" type="presParOf" srcId="{04BF5874-6F54-4782-AD7F-20E4AC58FE3B}" destId="{188F2763-1B8A-40A5-B24B-18C306C56596}" srcOrd="0" destOrd="0" presId="urn:microsoft.com/office/officeart/2005/8/layout/list1"/>
    <dgm:cxn modelId="{90BD2E0F-AF87-4A32-8C60-7EA0C15AC7A4}" type="presParOf" srcId="{188F2763-1B8A-40A5-B24B-18C306C56596}" destId="{DB68ADDD-8A12-4523-B565-43B49868B880}" srcOrd="0" destOrd="0" presId="urn:microsoft.com/office/officeart/2005/8/layout/list1"/>
    <dgm:cxn modelId="{B55B6EE9-5CBF-4B6F-B2FC-96EED0853F2F}" type="presParOf" srcId="{188F2763-1B8A-40A5-B24B-18C306C56596}" destId="{E58845CD-436D-401A-9BEB-79B2D6A5E9F7}" srcOrd="1" destOrd="0" presId="urn:microsoft.com/office/officeart/2005/8/layout/list1"/>
    <dgm:cxn modelId="{19221DF1-4806-4DD0-AF4E-82188AF1A090}" type="presParOf" srcId="{04BF5874-6F54-4782-AD7F-20E4AC58FE3B}" destId="{B81D58C2-6F50-4A73-BF25-4370DD712730}" srcOrd="1" destOrd="0" presId="urn:microsoft.com/office/officeart/2005/8/layout/list1"/>
    <dgm:cxn modelId="{53B05C86-25E8-46B0-ACAD-0D22BAA05BE5}" type="presParOf" srcId="{04BF5874-6F54-4782-AD7F-20E4AC58FE3B}" destId="{8DD1B71D-9A91-4CC3-B4BA-88A623B77CC5}" srcOrd="2" destOrd="0" presId="urn:microsoft.com/office/officeart/2005/8/layout/list1"/>
    <dgm:cxn modelId="{D7F62A4A-E7D7-44E9-9F95-85AFE978A087}" type="presParOf" srcId="{04BF5874-6F54-4782-AD7F-20E4AC58FE3B}" destId="{D141F70F-F26A-4E31-B317-D888DF740052}" srcOrd="3" destOrd="0" presId="urn:microsoft.com/office/officeart/2005/8/layout/list1"/>
    <dgm:cxn modelId="{80E7F610-CDA7-4C1B-A36D-6A6DF4565024}" type="presParOf" srcId="{04BF5874-6F54-4782-AD7F-20E4AC58FE3B}" destId="{C51D86E0-B03C-4071-9FDA-F9E9C407F37A}" srcOrd="4" destOrd="0" presId="urn:microsoft.com/office/officeart/2005/8/layout/list1"/>
    <dgm:cxn modelId="{005C6292-6A6D-484B-AF86-42396DAB7838}" type="presParOf" srcId="{C51D86E0-B03C-4071-9FDA-F9E9C407F37A}" destId="{1656FC3C-ADA2-4681-935F-C882E1CD751D}" srcOrd="0" destOrd="0" presId="urn:microsoft.com/office/officeart/2005/8/layout/list1"/>
    <dgm:cxn modelId="{7CE0F034-4C29-4DDE-9C81-C723E9057FFD}" type="presParOf" srcId="{C51D86E0-B03C-4071-9FDA-F9E9C407F37A}" destId="{568B1E7B-72DE-4A8D-9400-BC7F4FA7FA0F}" srcOrd="1" destOrd="0" presId="urn:microsoft.com/office/officeart/2005/8/layout/list1"/>
    <dgm:cxn modelId="{0341A64D-CDC5-46B5-8DD9-ED6F1DCBD753}" type="presParOf" srcId="{04BF5874-6F54-4782-AD7F-20E4AC58FE3B}" destId="{39979718-96F3-4C28-96F4-3B0A447B096B}" srcOrd="5" destOrd="0" presId="urn:microsoft.com/office/officeart/2005/8/layout/list1"/>
    <dgm:cxn modelId="{9BCB6DC1-7FDB-428B-BBC1-FCF25A069FD7}" type="presParOf" srcId="{04BF5874-6F54-4782-AD7F-20E4AC58FE3B}" destId="{CA764265-CE91-497C-8ECD-CF5435A14517}" srcOrd="6" destOrd="0" presId="urn:microsoft.com/office/officeart/2005/8/layout/list1"/>
    <dgm:cxn modelId="{B99BCB18-B0E1-41E9-95E1-24509854E472}" type="presParOf" srcId="{04BF5874-6F54-4782-AD7F-20E4AC58FE3B}" destId="{983E9E0E-57F1-4942-A3F8-F1EC7AC34508}" srcOrd="7" destOrd="0" presId="urn:microsoft.com/office/officeart/2005/8/layout/list1"/>
    <dgm:cxn modelId="{9357FE86-4407-4766-8817-1B952785AE72}" type="presParOf" srcId="{04BF5874-6F54-4782-AD7F-20E4AC58FE3B}" destId="{DB514E94-F47E-4B77-B4B2-5A16FD44ABCA}" srcOrd="8" destOrd="0" presId="urn:microsoft.com/office/officeart/2005/8/layout/list1"/>
    <dgm:cxn modelId="{18DCD79A-E9A7-4B70-ADE9-A7BBB7576F68}" type="presParOf" srcId="{DB514E94-F47E-4B77-B4B2-5A16FD44ABCA}" destId="{23BBD1AA-4D91-49FA-98CF-204181D5C523}" srcOrd="0" destOrd="0" presId="urn:microsoft.com/office/officeart/2005/8/layout/list1"/>
    <dgm:cxn modelId="{C02D6267-BB1A-4CEB-B0EB-376E051F00E3}" type="presParOf" srcId="{DB514E94-F47E-4B77-B4B2-5A16FD44ABCA}" destId="{172EAE90-A977-49CF-B7EC-289BC3F71687}" srcOrd="1" destOrd="0" presId="urn:microsoft.com/office/officeart/2005/8/layout/list1"/>
    <dgm:cxn modelId="{2ADBB951-D85B-4EFF-9F0F-50FB1F9D089C}" type="presParOf" srcId="{04BF5874-6F54-4782-AD7F-20E4AC58FE3B}" destId="{83C36E54-CD72-4B30-82F9-285F6D035F99}" srcOrd="9" destOrd="0" presId="urn:microsoft.com/office/officeart/2005/8/layout/list1"/>
    <dgm:cxn modelId="{53B0B08F-09E5-4E76-A9A3-2FEBB346F3AF}" type="presParOf" srcId="{04BF5874-6F54-4782-AD7F-20E4AC58FE3B}" destId="{ECCE7746-7097-4732-8E89-73E0DA5226BD}" srcOrd="10" destOrd="0" presId="urn:microsoft.com/office/officeart/2005/8/layout/list1"/>
    <dgm:cxn modelId="{8B65BC4D-505A-4F44-BF5D-7A762B928143}" type="presParOf" srcId="{04BF5874-6F54-4782-AD7F-20E4AC58FE3B}" destId="{93C6417C-2378-4769-898C-E11649814589}" srcOrd="11" destOrd="0" presId="urn:microsoft.com/office/officeart/2005/8/layout/list1"/>
    <dgm:cxn modelId="{B932D8E1-FE33-4F1E-94DB-89C31B366AFC}" type="presParOf" srcId="{04BF5874-6F54-4782-AD7F-20E4AC58FE3B}" destId="{DCF44410-8345-4077-9D22-C5EFBD7AFAFB}" srcOrd="12" destOrd="0" presId="urn:microsoft.com/office/officeart/2005/8/layout/list1"/>
    <dgm:cxn modelId="{E08A4354-0608-4590-9AC4-6321A3CF83B3}" type="presParOf" srcId="{DCF44410-8345-4077-9D22-C5EFBD7AFAFB}" destId="{F4DB32AF-71FF-43F0-97D1-E360E9EA5485}" srcOrd="0" destOrd="0" presId="urn:microsoft.com/office/officeart/2005/8/layout/list1"/>
    <dgm:cxn modelId="{1D5432B6-EFCB-475F-A6AF-B0D250BDE7DE}" type="presParOf" srcId="{DCF44410-8345-4077-9D22-C5EFBD7AFAFB}" destId="{1663E96F-2C8B-4A6B-9510-DF9855A2B9A8}" srcOrd="1" destOrd="0" presId="urn:microsoft.com/office/officeart/2005/8/layout/list1"/>
    <dgm:cxn modelId="{47183211-92C3-4E0B-A4BC-36D63B348063}" type="presParOf" srcId="{04BF5874-6F54-4782-AD7F-20E4AC58FE3B}" destId="{D4CB45B1-28E0-4B15-99A9-5FCF90AE038B}" srcOrd="13" destOrd="0" presId="urn:microsoft.com/office/officeart/2005/8/layout/list1"/>
    <dgm:cxn modelId="{54718A7F-EED8-4A2C-9D30-BB52746893CD}" type="presParOf" srcId="{04BF5874-6F54-4782-AD7F-20E4AC58FE3B}" destId="{CC504270-B127-4F19-AE3D-24F840B403CE}" srcOrd="14" destOrd="0" presId="urn:microsoft.com/office/officeart/2005/8/layout/list1"/>
    <dgm:cxn modelId="{1420679E-33C5-4EAD-AF7E-C2F4067FE6CD}" type="presParOf" srcId="{04BF5874-6F54-4782-AD7F-20E4AC58FE3B}" destId="{9C4EAED3-7691-4939-AD39-EAD82F98E93F}" srcOrd="15" destOrd="0" presId="urn:microsoft.com/office/officeart/2005/8/layout/list1"/>
    <dgm:cxn modelId="{3DC6F2C4-C1E6-4AE2-A2DD-DE6285557041}" type="presParOf" srcId="{04BF5874-6F54-4782-AD7F-20E4AC58FE3B}" destId="{A128024B-470E-4867-8FDC-5E75FA824B23}" srcOrd="16" destOrd="0" presId="urn:microsoft.com/office/officeart/2005/8/layout/list1"/>
    <dgm:cxn modelId="{3A350C55-FBAB-4721-912B-33D1F67F9AE2}" type="presParOf" srcId="{A128024B-470E-4867-8FDC-5E75FA824B23}" destId="{02D25786-18DE-4318-BCE9-24EE0B949527}" srcOrd="0" destOrd="0" presId="urn:microsoft.com/office/officeart/2005/8/layout/list1"/>
    <dgm:cxn modelId="{1570BC56-249E-48C6-9266-A8CB35F7EFD5}" type="presParOf" srcId="{A128024B-470E-4867-8FDC-5E75FA824B23}" destId="{BF0999E8-2C6A-4D27-94EA-84396FA7CAA2}" srcOrd="1" destOrd="0" presId="urn:microsoft.com/office/officeart/2005/8/layout/list1"/>
    <dgm:cxn modelId="{781D5E35-2E85-4585-A90A-30EA261FC083}" type="presParOf" srcId="{04BF5874-6F54-4782-AD7F-20E4AC58FE3B}" destId="{CBC3F3A5-49E4-4FC1-AA98-8BAA99BF1F2F}" srcOrd="17" destOrd="0" presId="urn:microsoft.com/office/officeart/2005/8/layout/list1"/>
    <dgm:cxn modelId="{671C15FA-6B53-4E38-A32A-DEA7A8497EB4}" type="presParOf" srcId="{04BF5874-6F54-4782-AD7F-20E4AC58FE3B}" destId="{8D9B8C71-2992-423B-9BFF-68D82939C5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C3EA2-39E9-4202-95E9-DFC61B42C454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DC9EB15-05B0-45AC-ACDC-591CF8F01E7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1" i="1" dirty="0" smtClean="0"/>
            <a:t>Нормативные и инструктивные материалы</a:t>
          </a:r>
          <a:endParaRPr lang="ru-RU" sz="1800" b="1" i="1" dirty="0"/>
        </a:p>
      </dgm:t>
    </dgm:pt>
    <dgm:pt modelId="{4B2EF6DF-220F-4A0C-A672-B89AF7771B88}" type="parTrans" cxnId="{FF5FF5DF-1826-4A21-AE39-EC5BD8C1CD1B}">
      <dgm:prSet/>
      <dgm:spPr/>
      <dgm:t>
        <a:bodyPr/>
        <a:lstStyle/>
        <a:p>
          <a:endParaRPr lang="ru-RU"/>
        </a:p>
      </dgm:t>
    </dgm:pt>
    <dgm:pt modelId="{EDC5EB2D-DFEA-41ED-BC1B-BBA770B5BF77}" type="sibTrans" cxnId="{FF5FF5DF-1826-4A21-AE39-EC5BD8C1CD1B}">
      <dgm:prSet/>
      <dgm:spPr/>
      <dgm:t>
        <a:bodyPr/>
        <a:lstStyle/>
        <a:p>
          <a:endParaRPr lang="ru-RU"/>
        </a:p>
      </dgm:t>
    </dgm:pt>
    <dgm:pt modelId="{51799720-4F9A-4777-9025-8E01A8711D9A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1" i="1" dirty="0" err="1" smtClean="0"/>
            <a:t>Учебно</a:t>
          </a:r>
          <a:r>
            <a:rPr lang="ru-RU" sz="1800" b="1" i="1" dirty="0" smtClean="0"/>
            <a:t> – методическое обеспечение</a:t>
          </a:r>
          <a:endParaRPr lang="ru-RU" sz="1800" b="1" i="1" dirty="0"/>
        </a:p>
      </dgm:t>
    </dgm:pt>
    <dgm:pt modelId="{72F03501-F27A-4974-98B4-F3D9965FDB0E}" type="parTrans" cxnId="{02594123-B37A-4771-967F-2A5E503B3D94}">
      <dgm:prSet/>
      <dgm:spPr/>
      <dgm:t>
        <a:bodyPr/>
        <a:lstStyle/>
        <a:p>
          <a:endParaRPr lang="ru-RU"/>
        </a:p>
      </dgm:t>
    </dgm:pt>
    <dgm:pt modelId="{8450A6EE-4149-45CF-870C-0C695F9F5629}" type="sibTrans" cxnId="{02594123-B37A-4771-967F-2A5E503B3D94}">
      <dgm:prSet/>
      <dgm:spPr/>
      <dgm:t>
        <a:bodyPr/>
        <a:lstStyle/>
        <a:p>
          <a:endParaRPr lang="ru-RU"/>
        </a:p>
      </dgm:t>
    </dgm:pt>
    <dgm:pt modelId="{9E4E009C-6F3B-429D-8D11-6287DAB2780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b="1" i="1" dirty="0" smtClean="0"/>
            <a:t>Наглядно – иллюстративный материал (демонстрационный и раздаточный)</a:t>
          </a:r>
          <a:endParaRPr lang="ru-RU" sz="1800" b="1" i="1" dirty="0"/>
        </a:p>
      </dgm:t>
    </dgm:pt>
    <dgm:pt modelId="{FC2BD380-929B-49E9-8348-BC08CE05BEA8}" type="parTrans" cxnId="{22DA1FC2-7C96-4E4D-81F6-5534B6F73E7A}">
      <dgm:prSet/>
      <dgm:spPr/>
      <dgm:t>
        <a:bodyPr/>
        <a:lstStyle/>
        <a:p>
          <a:endParaRPr lang="ru-RU"/>
        </a:p>
      </dgm:t>
    </dgm:pt>
    <dgm:pt modelId="{EBF12B1A-ED78-4B3B-979F-2D25F6197BB2}" type="sibTrans" cxnId="{22DA1FC2-7C96-4E4D-81F6-5534B6F73E7A}">
      <dgm:prSet/>
      <dgm:spPr/>
      <dgm:t>
        <a:bodyPr/>
        <a:lstStyle/>
        <a:p>
          <a:endParaRPr lang="ru-RU"/>
        </a:p>
      </dgm:t>
    </dgm:pt>
    <dgm:pt modelId="{F6F8645F-A2EE-4DD9-A4A3-09BDD512443B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i="1" dirty="0" smtClean="0"/>
            <a:t>Литература: научно – методическая, педагогическая, детская, периодические издания</a:t>
          </a:r>
          <a:endParaRPr lang="ru-RU" sz="1600" b="1" i="1" dirty="0"/>
        </a:p>
      </dgm:t>
    </dgm:pt>
    <dgm:pt modelId="{8C2B2710-7889-42D2-A7D0-94C12D4D12BA}" type="parTrans" cxnId="{6F2689DF-1E80-4A87-94DE-B4147911DA8B}">
      <dgm:prSet/>
      <dgm:spPr/>
      <dgm:t>
        <a:bodyPr/>
        <a:lstStyle/>
        <a:p>
          <a:endParaRPr lang="ru-RU"/>
        </a:p>
      </dgm:t>
    </dgm:pt>
    <dgm:pt modelId="{98DB06ED-4862-4A83-892F-03B06B89CFE1}" type="sibTrans" cxnId="{6F2689DF-1E80-4A87-94DE-B4147911DA8B}">
      <dgm:prSet/>
      <dgm:spPr/>
      <dgm:t>
        <a:bodyPr/>
        <a:lstStyle/>
        <a:p>
          <a:endParaRPr lang="ru-RU"/>
        </a:p>
      </dgm:t>
    </dgm:pt>
    <dgm:pt modelId="{A5C6191A-15E9-4C0A-818A-BC869220156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i="1" dirty="0" smtClean="0"/>
            <a:t>Выставки</a:t>
          </a:r>
          <a:endParaRPr lang="ru-RU" sz="1600" b="1" i="1" dirty="0"/>
        </a:p>
      </dgm:t>
    </dgm:pt>
    <dgm:pt modelId="{0D55EF5D-2EFE-4299-BFAD-B803266AE4AC}" type="parTrans" cxnId="{DDC0EFAB-1B83-4C92-AA01-11B42E35ABAF}">
      <dgm:prSet/>
      <dgm:spPr/>
      <dgm:t>
        <a:bodyPr/>
        <a:lstStyle/>
        <a:p>
          <a:endParaRPr lang="ru-RU"/>
        </a:p>
      </dgm:t>
    </dgm:pt>
    <dgm:pt modelId="{E6B318C5-5B0F-424E-8524-1679106644A5}" type="sibTrans" cxnId="{DDC0EFAB-1B83-4C92-AA01-11B42E35ABAF}">
      <dgm:prSet/>
      <dgm:spPr/>
      <dgm:t>
        <a:bodyPr/>
        <a:lstStyle/>
        <a:p>
          <a:endParaRPr lang="ru-RU"/>
        </a:p>
      </dgm:t>
    </dgm:pt>
    <dgm:pt modelId="{2BBF3296-B714-45BC-9303-A7DE12CDDD2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i="1" dirty="0" smtClean="0"/>
            <a:t>Документация по содержанию работы дошкольного учреждения</a:t>
          </a:r>
          <a:endParaRPr lang="ru-RU" sz="1600" b="1" i="1" dirty="0"/>
        </a:p>
      </dgm:t>
    </dgm:pt>
    <dgm:pt modelId="{18738859-41B4-4196-92EE-9F21CF24229E}" type="parTrans" cxnId="{9F274CB7-BC1B-438D-A2E8-8B4A199B0812}">
      <dgm:prSet/>
      <dgm:spPr/>
      <dgm:t>
        <a:bodyPr/>
        <a:lstStyle/>
        <a:p>
          <a:endParaRPr lang="ru-RU"/>
        </a:p>
      </dgm:t>
    </dgm:pt>
    <dgm:pt modelId="{3F94DD38-97AF-4BE6-BC7E-A94E5039702A}" type="sibTrans" cxnId="{9F274CB7-BC1B-438D-A2E8-8B4A199B0812}">
      <dgm:prSet/>
      <dgm:spPr/>
      <dgm:t>
        <a:bodyPr/>
        <a:lstStyle/>
        <a:p>
          <a:endParaRPr lang="ru-RU"/>
        </a:p>
      </dgm:t>
    </dgm:pt>
    <dgm:pt modelId="{4EF86F49-9023-44E8-8725-F352B6EF1A7F}" type="pres">
      <dgm:prSet presAssocID="{7C9C3EA2-39E9-4202-95E9-DFC61B42C454}" presName="compositeShape" presStyleCnt="0">
        <dgm:presLayoutVars>
          <dgm:dir/>
          <dgm:resizeHandles/>
        </dgm:presLayoutVars>
      </dgm:prSet>
      <dgm:spPr/>
    </dgm:pt>
    <dgm:pt modelId="{71C59D67-E12F-4BB3-ACFB-085DFBA3E660}" type="pres">
      <dgm:prSet presAssocID="{7C9C3EA2-39E9-4202-95E9-DFC61B42C454}" presName="pyramid" presStyleLbl="node1" presStyleIdx="0" presStyleCnt="1" custLinFactNeighborX="-11248" custLinFactNeighborY="-1081"/>
      <dgm:spPr/>
    </dgm:pt>
    <dgm:pt modelId="{E21D4E76-5F59-4E20-8F83-047C52657054}" type="pres">
      <dgm:prSet presAssocID="{7C9C3EA2-39E9-4202-95E9-DFC61B42C454}" presName="theList" presStyleCnt="0"/>
      <dgm:spPr/>
    </dgm:pt>
    <dgm:pt modelId="{94A11C62-8B97-4A5C-B8CC-74434E18C7D9}" type="pres">
      <dgm:prSet presAssocID="{ADC9EB15-05B0-45AC-ACDC-591CF8F01E7E}" presName="aNode" presStyleLbl="fgAcc1" presStyleIdx="0" presStyleCnt="6" custScaleX="165845" custLinFactNeighborX="17514" custLinFactNeighborY="-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6F013-03F5-43A4-90E4-86BF88CBDE59}" type="pres">
      <dgm:prSet presAssocID="{ADC9EB15-05B0-45AC-ACDC-591CF8F01E7E}" presName="aSpace" presStyleCnt="0"/>
      <dgm:spPr/>
    </dgm:pt>
    <dgm:pt modelId="{8E018F64-9E65-4A4B-A3B7-731E37B78BE8}" type="pres">
      <dgm:prSet presAssocID="{51799720-4F9A-4777-9025-8E01A8711D9A}" presName="aNode" presStyleLbl="fgAcc1" presStyleIdx="1" presStyleCnt="6" custScaleX="164900" custLinFactNeighborX="16779" custLinFactNeighborY="3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D2443-C65E-4EAD-B8EF-F8E9E070B485}" type="pres">
      <dgm:prSet presAssocID="{51799720-4F9A-4777-9025-8E01A8711D9A}" presName="aSpace" presStyleCnt="0"/>
      <dgm:spPr/>
    </dgm:pt>
    <dgm:pt modelId="{0F3E2029-4E2D-4285-847E-EA2F0AC5E9EE}" type="pres">
      <dgm:prSet presAssocID="{9E4E009C-6F3B-429D-8D11-6287DAB27806}" presName="aNode" presStyleLbl="fgAcc1" presStyleIdx="2" presStyleCnt="6" custScaleX="164900" custLinFactNeighborX="16779" custLinFactNeighborY="69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C8F01-9442-4791-9294-ECE90C3EA4F9}" type="pres">
      <dgm:prSet presAssocID="{9E4E009C-6F3B-429D-8D11-6287DAB27806}" presName="aSpace" presStyleCnt="0"/>
      <dgm:spPr/>
    </dgm:pt>
    <dgm:pt modelId="{518F1EB8-4900-47F0-9FCD-8EC58866CE06}" type="pres">
      <dgm:prSet presAssocID="{F6F8645F-A2EE-4DD9-A4A3-09BDD512443B}" presName="aNode" presStyleLbl="fgAcc1" presStyleIdx="3" presStyleCnt="6" custScaleX="164900" custLinFactY="486" custLinFactNeighborX="159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FED05-649C-4856-8DF4-F2DB658A0FB6}" type="pres">
      <dgm:prSet presAssocID="{F6F8645F-A2EE-4DD9-A4A3-09BDD512443B}" presName="aSpace" presStyleCnt="0"/>
      <dgm:spPr/>
    </dgm:pt>
    <dgm:pt modelId="{0D9ED399-DF7F-41E0-87D6-99A9FCC31006}" type="pres">
      <dgm:prSet presAssocID="{A5C6191A-15E9-4C0A-818A-BC8692201563}" presName="aNode" presStyleLbl="fgAcc1" presStyleIdx="4" presStyleCnt="6" custScaleX="163161" custLinFactY="4846" custLinFactNeighborX="159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03BFF-6E06-4B83-B428-F2F8DC9C169C}" type="pres">
      <dgm:prSet presAssocID="{A5C6191A-15E9-4C0A-818A-BC8692201563}" presName="aSpace" presStyleCnt="0"/>
      <dgm:spPr/>
    </dgm:pt>
    <dgm:pt modelId="{989066BF-F1D5-4FA8-A2FF-0BEA11773381}" type="pres">
      <dgm:prSet presAssocID="{2BBF3296-B714-45BC-9303-A7DE12CDDD2F}" presName="aNode" presStyleLbl="fgAcc1" presStyleIdx="5" presStyleCnt="6" custScaleX="163907" custLinFactY="9459" custLinFactNeighborX="162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1891-71DD-4DAA-8CA5-315A0859918E}" type="pres">
      <dgm:prSet presAssocID="{2BBF3296-B714-45BC-9303-A7DE12CDDD2F}" presName="aSpace" presStyleCnt="0"/>
      <dgm:spPr/>
    </dgm:pt>
  </dgm:ptLst>
  <dgm:cxnLst>
    <dgm:cxn modelId="{ED12EBA3-FD20-4A60-B664-DAE5488AF01C}" type="presOf" srcId="{2BBF3296-B714-45BC-9303-A7DE12CDDD2F}" destId="{989066BF-F1D5-4FA8-A2FF-0BEA11773381}" srcOrd="0" destOrd="0" presId="urn:microsoft.com/office/officeart/2005/8/layout/pyramid2"/>
    <dgm:cxn modelId="{7D7692BB-C451-4013-887E-49250772DE61}" type="presOf" srcId="{9E4E009C-6F3B-429D-8D11-6287DAB27806}" destId="{0F3E2029-4E2D-4285-847E-EA2F0AC5E9EE}" srcOrd="0" destOrd="0" presId="urn:microsoft.com/office/officeart/2005/8/layout/pyramid2"/>
    <dgm:cxn modelId="{E58E5E66-8E30-4DC4-A1B2-DE537FB93EFC}" type="presOf" srcId="{A5C6191A-15E9-4C0A-818A-BC8692201563}" destId="{0D9ED399-DF7F-41E0-87D6-99A9FCC31006}" srcOrd="0" destOrd="0" presId="urn:microsoft.com/office/officeart/2005/8/layout/pyramid2"/>
    <dgm:cxn modelId="{FF5FF5DF-1826-4A21-AE39-EC5BD8C1CD1B}" srcId="{7C9C3EA2-39E9-4202-95E9-DFC61B42C454}" destId="{ADC9EB15-05B0-45AC-ACDC-591CF8F01E7E}" srcOrd="0" destOrd="0" parTransId="{4B2EF6DF-220F-4A0C-A672-B89AF7771B88}" sibTransId="{EDC5EB2D-DFEA-41ED-BC1B-BBA770B5BF77}"/>
    <dgm:cxn modelId="{02594123-B37A-4771-967F-2A5E503B3D94}" srcId="{7C9C3EA2-39E9-4202-95E9-DFC61B42C454}" destId="{51799720-4F9A-4777-9025-8E01A8711D9A}" srcOrd="1" destOrd="0" parTransId="{72F03501-F27A-4974-98B4-F3D9965FDB0E}" sibTransId="{8450A6EE-4149-45CF-870C-0C695F9F5629}"/>
    <dgm:cxn modelId="{DDC0EFAB-1B83-4C92-AA01-11B42E35ABAF}" srcId="{7C9C3EA2-39E9-4202-95E9-DFC61B42C454}" destId="{A5C6191A-15E9-4C0A-818A-BC8692201563}" srcOrd="4" destOrd="0" parTransId="{0D55EF5D-2EFE-4299-BFAD-B803266AE4AC}" sibTransId="{E6B318C5-5B0F-424E-8524-1679106644A5}"/>
    <dgm:cxn modelId="{A1E3D6F1-4E33-4DC9-BE92-C9D2BBE9528B}" type="presOf" srcId="{7C9C3EA2-39E9-4202-95E9-DFC61B42C454}" destId="{4EF86F49-9023-44E8-8725-F352B6EF1A7F}" srcOrd="0" destOrd="0" presId="urn:microsoft.com/office/officeart/2005/8/layout/pyramid2"/>
    <dgm:cxn modelId="{8E72F2F2-AA73-448C-8B32-4B2996F35EEE}" type="presOf" srcId="{ADC9EB15-05B0-45AC-ACDC-591CF8F01E7E}" destId="{94A11C62-8B97-4A5C-B8CC-74434E18C7D9}" srcOrd="0" destOrd="0" presId="urn:microsoft.com/office/officeart/2005/8/layout/pyramid2"/>
    <dgm:cxn modelId="{B3D991B1-A1A4-4098-84AF-9F6DEF31263B}" type="presOf" srcId="{F6F8645F-A2EE-4DD9-A4A3-09BDD512443B}" destId="{518F1EB8-4900-47F0-9FCD-8EC58866CE06}" srcOrd="0" destOrd="0" presId="urn:microsoft.com/office/officeart/2005/8/layout/pyramid2"/>
    <dgm:cxn modelId="{22DA1FC2-7C96-4E4D-81F6-5534B6F73E7A}" srcId="{7C9C3EA2-39E9-4202-95E9-DFC61B42C454}" destId="{9E4E009C-6F3B-429D-8D11-6287DAB27806}" srcOrd="2" destOrd="0" parTransId="{FC2BD380-929B-49E9-8348-BC08CE05BEA8}" sibTransId="{EBF12B1A-ED78-4B3B-979F-2D25F6197BB2}"/>
    <dgm:cxn modelId="{6F2689DF-1E80-4A87-94DE-B4147911DA8B}" srcId="{7C9C3EA2-39E9-4202-95E9-DFC61B42C454}" destId="{F6F8645F-A2EE-4DD9-A4A3-09BDD512443B}" srcOrd="3" destOrd="0" parTransId="{8C2B2710-7889-42D2-A7D0-94C12D4D12BA}" sibTransId="{98DB06ED-4862-4A83-892F-03B06B89CFE1}"/>
    <dgm:cxn modelId="{9F274CB7-BC1B-438D-A2E8-8B4A199B0812}" srcId="{7C9C3EA2-39E9-4202-95E9-DFC61B42C454}" destId="{2BBF3296-B714-45BC-9303-A7DE12CDDD2F}" srcOrd="5" destOrd="0" parTransId="{18738859-41B4-4196-92EE-9F21CF24229E}" sibTransId="{3F94DD38-97AF-4BE6-BC7E-A94E5039702A}"/>
    <dgm:cxn modelId="{383A5019-2906-43FD-B1AB-5D6B36196F3D}" type="presOf" srcId="{51799720-4F9A-4777-9025-8E01A8711D9A}" destId="{8E018F64-9E65-4A4B-A3B7-731E37B78BE8}" srcOrd="0" destOrd="0" presId="urn:microsoft.com/office/officeart/2005/8/layout/pyramid2"/>
    <dgm:cxn modelId="{CB180122-F727-4566-9878-915059583B8F}" type="presParOf" srcId="{4EF86F49-9023-44E8-8725-F352B6EF1A7F}" destId="{71C59D67-E12F-4BB3-ACFB-085DFBA3E660}" srcOrd="0" destOrd="0" presId="urn:microsoft.com/office/officeart/2005/8/layout/pyramid2"/>
    <dgm:cxn modelId="{A523C638-D13A-4056-9A57-DECC0B4FF3B6}" type="presParOf" srcId="{4EF86F49-9023-44E8-8725-F352B6EF1A7F}" destId="{E21D4E76-5F59-4E20-8F83-047C52657054}" srcOrd="1" destOrd="0" presId="urn:microsoft.com/office/officeart/2005/8/layout/pyramid2"/>
    <dgm:cxn modelId="{016AE6AC-7CB3-4AA8-A22D-867343038383}" type="presParOf" srcId="{E21D4E76-5F59-4E20-8F83-047C52657054}" destId="{94A11C62-8B97-4A5C-B8CC-74434E18C7D9}" srcOrd="0" destOrd="0" presId="urn:microsoft.com/office/officeart/2005/8/layout/pyramid2"/>
    <dgm:cxn modelId="{7DD6A588-CC94-4DBE-B28A-5D001EE62D5F}" type="presParOf" srcId="{E21D4E76-5F59-4E20-8F83-047C52657054}" destId="{2E16F013-03F5-43A4-90E4-86BF88CBDE59}" srcOrd="1" destOrd="0" presId="urn:microsoft.com/office/officeart/2005/8/layout/pyramid2"/>
    <dgm:cxn modelId="{7E861B7D-9DD4-4282-82BF-466D2130D96E}" type="presParOf" srcId="{E21D4E76-5F59-4E20-8F83-047C52657054}" destId="{8E018F64-9E65-4A4B-A3B7-731E37B78BE8}" srcOrd="2" destOrd="0" presId="urn:microsoft.com/office/officeart/2005/8/layout/pyramid2"/>
    <dgm:cxn modelId="{6E88893D-FCAF-4592-A523-19D075AFC2DB}" type="presParOf" srcId="{E21D4E76-5F59-4E20-8F83-047C52657054}" destId="{1A5D2443-C65E-4EAD-B8EF-F8E9E070B485}" srcOrd="3" destOrd="0" presId="urn:microsoft.com/office/officeart/2005/8/layout/pyramid2"/>
    <dgm:cxn modelId="{4779EA86-16A3-44EC-8839-34669F8FF971}" type="presParOf" srcId="{E21D4E76-5F59-4E20-8F83-047C52657054}" destId="{0F3E2029-4E2D-4285-847E-EA2F0AC5E9EE}" srcOrd="4" destOrd="0" presId="urn:microsoft.com/office/officeart/2005/8/layout/pyramid2"/>
    <dgm:cxn modelId="{94B8825C-0AF5-41EA-B18B-C2201B4ACC0B}" type="presParOf" srcId="{E21D4E76-5F59-4E20-8F83-047C52657054}" destId="{762C8F01-9442-4791-9294-ECE90C3EA4F9}" srcOrd="5" destOrd="0" presId="urn:microsoft.com/office/officeart/2005/8/layout/pyramid2"/>
    <dgm:cxn modelId="{3F16AF3A-500A-499C-999B-B2ACCA03FABB}" type="presParOf" srcId="{E21D4E76-5F59-4E20-8F83-047C52657054}" destId="{518F1EB8-4900-47F0-9FCD-8EC58866CE06}" srcOrd="6" destOrd="0" presId="urn:microsoft.com/office/officeart/2005/8/layout/pyramid2"/>
    <dgm:cxn modelId="{DE8F6F67-50F2-4299-9140-502C79094DEC}" type="presParOf" srcId="{E21D4E76-5F59-4E20-8F83-047C52657054}" destId="{BC5FED05-649C-4856-8DF4-F2DB658A0FB6}" srcOrd="7" destOrd="0" presId="urn:microsoft.com/office/officeart/2005/8/layout/pyramid2"/>
    <dgm:cxn modelId="{F6C27B4B-E59A-4D88-ACEF-D6B8D00479EB}" type="presParOf" srcId="{E21D4E76-5F59-4E20-8F83-047C52657054}" destId="{0D9ED399-DF7F-41E0-87D6-99A9FCC31006}" srcOrd="8" destOrd="0" presId="urn:microsoft.com/office/officeart/2005/8/layout/pyramid2"/>
    <dgm:cxn modelId="{82041A73-6D9D-4DC8-8661-087491ECF851}" type="presParOf" srcId="{E21D4E76-5F59-4E20-8F83-047C52657054}" destId="{E1403BFF-6E06-4B83-B428-F2F8DC9C169C}" srcOrd="9" destOrd="0" presId="urn:microsoft.com/office/officeart/2005/8/layout/pyramid2"/>
    <dgm:cxn modelId="{FA042560-215C-4196-9246-D2533D26FE0F}" type="presParOf" srcId="{E21D4E76-5F59-4E20-8F83-047C52657054}" destId="{989066BF-F1D5-4FA8-A2FF-0BEA11773381}" srcOrd="10" destOrd="0" presId="urn:microsoft.com/office/officeart/2005/8/layout/pyramid2"/>
    <dgm:cxn modelId="{B2645AB1-0D28-4D1A-86B9-30693B80BE43}" type="presParOf" srcId="{E21D4E76-5F59-4E20-8F83-047C52657054}" destId="{4DC21891-71DD-4DAA-8CA5-315A0859918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1B71D-9A91-4CC3-B4BA-88A623B77CC5}">
      <dsp:nvSpPr>
        <dsp:cNvPr id="0" name=""/>
        <dsp:cNvSpPr/>
      </dsp:nvSpPr>
      <dsp:spPr>
        <a:xfrm>
          <a:off x="0" y="397527"/>
          <a:ext cx="8352928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845CD-436D-401A-9BEB-79B2D6A5E9F7}">
      <dsp:nvSpPr>
        <dsp:cNvPr id="0" name=""/>
        <dsp:cNvSpPr/>
      </dsp:nvSpPr>
      <dsp:spPr>
        <a:xfrm>
          <a:off x="397661" y="87567"/>
          <a:ext cx="7953219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Научность – </a:t>
          </a:r>
          <a:r>
            <a:rPr lang="ru-RU" sz="1400" b="0" i="0" kern="1200" dirty="0" smtClean="0">
              <a:solidFill>
                <a:schemeClr val="tx1"/>
              </a:solidFill>
            </a:rPr>
            <a:t>обеспечивает своевременное и эффективное информирование о новых разработках, в психолого-педагогической науке; о требованиях нормативно-правовом и методическом обеспечении.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97661" y="87567"/>
        <a:ext cx="7953219" cy="619920"/>
      </dsp:txXfrm>
    </dsp:sp>
    <dsp:sp modelId="{CA764265-CE91-497C-8ECD-CF5435A14517}">
      <dsp:nvSpPr>
        <dsp:cNvPr id="0" name=""/>
        <dsp:cNvSpPr/>
      </dsp:nvSpPr>
      <dsp:spPr>
        <a:xfrm>
          <a:off x="0" y="1350087"/>
          <a:ext cx="8352928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B1E7B-72DE-4A8D-9400-BC7F4FA7FA0F}">
      <dsp:nvSpPr>
        <dsp:cNvPr id="0" name=""/>
        <dsp:cNvSpPr/>
      </dsp:nvSpPr>
      <dsp:spPr>
        <a:xfrm>
          <a:off x="397661" y="1040127"/>
          <a:ext cx="7953219" cy="619920"/>
        </a:xfrm>
        <a:prstGeom prst="roundRect">
          <a:avLst/>
        </a:prstGeom>
        <a:solidFill>
          <a:schemeClr val="accent3">
            <a:hueOff val="2250480"/>
            <a:satOff val="203"/>
            <a:lumOff val="-21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Наглядность – </a:t>
          </a:r>
          <a:r>
            <a:rPr lang="ru-RU" sz="1400" b="0" i="0" kern="1200" dirty="0" smtClean="0">
              <a:solidFill>
                <a:schemeClr val="tx1"/>
              </a:solidFill>
            </a:rPr>
            <a:t>содержит документальное сопровождение </a:t>
          </a:r>
          <a:r>
            <a:rPr lang="ru-RU" sz="1400" b="0" i="0" kern="1200" dirty="0" err="1" smtClean="0">
              <a:solidFill>
                <a:schemeClr val="tx1"/>
              </a:solidFill>
            </a:rPr>
            <a:t>воспитательно</a:t>
          </a:r>
          <a:r>
            <a:rPr lang="ru-RU" sz="1400" b="0" i="0" kern="1200" dirty="0" smtClean="0">
              <a:solidFill>
                <a:schemeClr val="tx1"/>
              </a:solidFill>
            </a:rPr>
            <a:t> – образовательного процесса в дошкольном учреждении: программы, годовой план,  материалы педсоветов и пр.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97661" y="1040127"/>
        <a:ext cx="7953219" cy="619920"/>
      </dsp:txXfrm>
    </dsp:sp>
    <dsp:sp modelId="{ECCE7746-7097-4732-8E89-73E0DA5226BD}">
      <dsp:nvSpPr>
        <dsp:cNvPr id="0" name=""/>
        <dsp:cNvSpPr/>
      </dsp:nvSpPr>
      <dsp:spPr>
        <a:xfrm>
          <a:off x="0" y="2302648"/>
          <a:ext cx="8352928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AE90-A977-49CF-B7EC-289BC3F71687}">
      <dsp:nvSpPr>
        <dsp:cNvPr id="0" name=""/>
        <dsp:cNvSpPr/>
      </dsp:nvSpPr>
      <dsp:spPr>
        <a:xfrm>
          <a:off x="397661" y="1992687"/>
          <a:ext cx="7953219" cy="619920"/>
        </a:xfrm>
        <a:prstGeom prst="roundRect">
          <a:avLst/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Эстетичность – </a:t>
          </a:r>
          <a:r>
            <a:rPr lang="ru-RU" sz="1400" b="0" i="0" kern="1200" dirty="0" smtClean="0">
              <a:solidFill>
                <a:schemeClr val="tx1"/>
              </a:solidFill>
            </a:rPr>
            <a:t>оформление методического кабинета должно быть выполнено в едином стиле, со вкусом, располагать к беседе, творческой работе.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97661" y="1992687"/>
        <a:ext cx="7953219" cy="619920"/>
      </dsp:txXfrm>
    </dsp:sp>
    <dsp:sp modelId="{CC504270-B127-4F19-AE3D-24F840B403CE}">
      <dsp:nvSpPr>
        <dsp:cNvPr id="0" name=""/>
        <dsp:cNvSpPr/>
      </dsp:nvSpPr>
      <dsp:spPr>
        <a:xfrm>
          <a:off x="0" y="3255208"/>
          <a:ext cx="8352928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3E96F-2C8B-4A6B-9510-DF9855A2B9A8}">
      <dsp:nvSpPr>
        <dsp:cNvPr id="0" name=""/>
        <dsp:cNvSpPr/>
      </dsp:nvSpPr>
      <dsp:spPr>
        <a:xfrm>
          <a:off x="397661" y="2945248"/>
          <a:ext cx="7953219" cy="619920"/>
        </a:xfrm>
        <a:prstGeom prst="roundRect">
          <a:avLst/>
        </a:prstGeom>
        <a:solidFill>
          <a:schemeClr val="accent3">
            <a:hueOff val="6751441"/>
            <a:satOff val="610"/>
            <a:lumOff val="-64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Креативность – </a:t>
          </a:r>
          <a:r>
            <a:rPr lang="ru-RU" sz="1400" b="0" i="0" kern="1200" dirty="0" smtClean="0">
              <a:solidFill>
                <a:schemeClr val="tx1"/>
              </a:solidFill>
            </a:rPr>
            <a:t>материалы, представленные в методическом кабинете, должны побуждать педагогов к творчеству, способствовать совершенствованию профессионального мастерства.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97661" y="2945248"/>
        <a:ext cx="7953219" cy="619920"/>
      </dsp:txXfrm>
    </dsp:sp>
    <dsp:sp modelId="{8D9B8C71-2992-423B-9BFF-68D82939C5CD}">
      <dsp:nvSpPr>
        <dsp:cNvPr id="0" name=""/>
        <dsp:cNvSpPr/>
      </dsp:nvSpPr>
      <dsp:spPr>
        <a:xfrm>
          <a:off x="0" y="4207768"/>
          <a:ext cx="8352928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999E8-2C6A-4D27-94EA-84396FA7CAA2}">
      <dsp:nvSpPr>
        <dsp:cNvPr id="0" name=""/>
        <dsp:cNvSpPr/>
      </dsp:nvSpPr>
      <dsp:spPr>
        <a:xfrm>
          <a:off x="397661" y="3897808"/>
          <a:ext cx="7953219" cy="619920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Доступность – </a:t>
          </a:r>
          <a:r>
            <a:rPr lang="ru-RU" sz="1400" b="0" i="0" kern="1200" dirty="0" smtClean="0">
              <a:solidFill>
                <a:schemeClr val="tx1"/>
              </a:solidFill>
            </a:rPr>
            <a:t>методический кабинет должен быть доступен каждому педагогу и иметь гибкий график работы.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397661" y="3897808"/>
        <a:ext cx="7953219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59D67-E12F-4BB3-ACFB-085DFBA3E660}">
      <dsp:nvSpPr>
        <dsp:cNvPr id="0" name=""/>
        <dsp:cNvSpPr/>
      </dsp:nvSpPr>
      <dsp:spPr>
        <a:xfrm>
          <a:off x="80902" y="0"/>
          <a:ext cx="5200352" cy="520035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A11C62-8B97-4A5C-B8CC-74434E18C7D9}">
      <dsp:nvSpPr>
        <dsp:cNvPr id="0" name=""/>
        <dsp:cNvSpPr/>
      </dsp:nvSpPr>
      <dsp:spPr>
        <a:xfrm>
          <a:off x="2745171" y="522236"/>
          <a:ext cx="5605940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Нормативные и инструктивные материалы</a:t>
          </a:r>
          <a:endParaRPr lang="ru-RU" sz="1800" b="1" i="1" kern="1200" dirty="0"/>
        </a:p>
      </dsp:txBody>
      <dsp:txXfrm>
        <a:off x="2745171" y="522236"/>
        <a:ext cx="5605940" cy="615510"/>
      </dsp:txXfrm>
    </dsp:sp>
    <dsp:sp modelId="{8E018F64-9E65-4A4B-A3B7-731E37B78BE8}">
      <dsp:nvSpPr>
        <dsp:cNvPr id="0" name=""/>
        <dsp:cNvSpPr/>
      </dsp:nvSpPr>
      <dsp:spPr>
        <a:xfrm>
          <a:off x="2736298" y="1241525"/>
          <a:ext cx="5573997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/>
            <a:t>Учебно</a:t>
          </a:r>
          <a:r>
            <a:rPr lang="ru-RU" sz="1800" b="1" i="1" kern="1200" dirty="0" smtClean="0"/>
            <a:t> – методическое обеспечение</a:t>
          </a:r>
          <a:endParaRPr lang="ru-RU" sz="1800" b="1" i="1" kern="1200" dirty="0"/>
        </a:p>
      </dsp:txBody>
      <dsp:txXfrm>
        <a:off x="2736298" y="1241525"/>
        <a:ext cx="5573997" cy="615510"/>
      </dsp:txXfrm>
    </dsp:sp>
    <dsp:sp modelId="{0F3E2029-4E2D-4285-847E-EA2F0AC5E9EE}">
      <dsp:nvSpPr>
        <dsp:cNvPr id="0" name=""/>
        <dsp:cNvSpPr/>
      </dsp:nvSpPr>
      <dsp:spPr>
        <a:xfrm>
          <a:off x="2736298" y="1960814"/>
          <a:ext cx="5573997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Наглядно – иллюстративный материал (демонстрационный и раздаточный)</a:t>
          </a:r>
          <a:endParaRPr lang="ru-RU" sz="1800" b="1" i="1" kern="1200" dirty="0"/>
        </a:p>
      </dsp:txBody>
      <dsp:txXfrm>
        <a:off x="2736298" y="1960814"/>
        <a:ext cx="5573997" cy="615510"/>
      </dsp:txXfrm>
    </dsp:sp>
    <dsp:sp modelId="{518F1EB8-4900-47F0-9FCD-8EC58866CE06}">
      <dsp:nvSpPr>
        <dsp:cNvPr id="0" name=""/>
        <dsp:cNvSpPr/>
      </dsp:nvSpPr>
      <dsp:spPr>
        <a:xfrm>
          <a:off x="2706923" y="2680106"/>
          <a:ext cx="5573997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Литература: научно – методическая, педагогическая, детская, периодические издания</a:t>
          </a:r>
          <a:endParaRPr lang="ru-RU" sz="1600" b="1" i="1" kern="1200" dirty="0"/>
        </a:p>
      </dsp:txBody>
      <dsp:txXfrm>
        <a:off x="2706923" y="2680106"/>
        <a:ext cx="5573997" cy="615510"/>
      </dsp:txXfrm>
    </dsp:sp>
    <dsp:sp modelId="{0D9ED399-DF7F-41E0-87D6-99A9FCC31006}">
      <dsp:nvSpPr>
        <dsp:cNvPr id="0" name=""/>
        <dsp:cNvSpPr/>
      </dsp:nvSpPr>
      <dsp:spPr>
        <a:xfrm>
          <a:off x="2736314" y="3399391"/>
          <a:ext cx="5515215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Выставки</a:t>
          </a:r>
          <a:endParaRPr lang="ru-RU" sz="1600" b="1" i="1" kern="1200" dirty="0"/>
        </a:p>
      </dsp:txBody>
      <dsp:txXfrm>
        <a:off x="2736314" y="3399391"/>
        <a:ext cx="5515215" cy="615510"/>
      </dsp:txXfrm>
    </dsp:sp>
    <dsp:sp modelId="{989066BF-F1D5-4FA8-A2FF-0BEA11773381}">
      <dsp:nvSpPr>
        <dsp:cNvPr id="0" name=""/>
        <dsp:cNvSpPr/>
      </dsp:nvSpPr>
      <dsp:spPr>
        <a:xfrm>
          <a:off x="2736314" y="4120234"/>
          <a:ext cx="5540431" cy="61551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Документация по содержанию работы дошкольного учреждения</a:t>
          </a:r>
          <a:endParaRPr lang="ru-RU" sz="1600" b="1" i="1" kern="1200" dirty="0"/>
        </a:p>
      </dsp:txBody>
      <dsp:txXfrm>
        <a:off x="2736314" y="4120234"/>
        <a:ext cx="5540431" cy="61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7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4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3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6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8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2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2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1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3A8D-FF51-4238-AE80-603A8F385B5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Методический кабинет</a:t>
            </a:r>
            <a:endParaRPr lang="ru-RU" sz="7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7092280" cy="175260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старшего воспитателя</a:t>
            </a:r>
          </a:p>
          <a:p>
            <a:r>
              <a:rPr lang="ru-RU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Катасоновой</a:t>
            </a: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</a:rPr>
              <a:t> Евгении Александровны</a:t>
            </a:r>
            <a:endParaRPr lang="ru-RU" sz="3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Краснозерского района Новосибирской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</a:t>
            </a:r>
            <a:r>
              <a:rPr lang="ru-RU" altLang="ru-RU" sz="1400" b="1" dirty="0" err="1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Краснозерский</a:t>
            </a:r>
            <a:r>
              <a:rPr lang="ru-RU" altLang="ru-RU" sz="14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 4</a:t>
            </a:r>
            <a:endParaRPr lang="ru-RU" alt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7"/>
          <p:cNvSpPr>
            <a:spLocks/>
          </p:cNvSpPr>
          <p:nvPr/>
        </p:nvSpPr>
        <p:spPr bwMode="auto">
          <a:xfrm rot="5400000" flipV="1">
            <a:off x="4935682" y="-1848111"/>
            <a:ext cx="95250" cy="6280150"/>
          </a:xfrm>
          <a:prstGeom prst="rightBrace">
            <a:avLst>
              <a:gd name="adj1" fmla="val 274722"/>
              <a:gd name="adj2" fmla="val 50000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7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75240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Зона презентаций - информационные стенды</a:t>
            </a:r>
            <a:endParaRPr lang="ru-RU" sz="4000" dirty="0"/>
          </a:p>
        </p:txBody>
      </p:sp>
      <p:pic>
        <p:nvPicPr>
          <p:cNvPr id="7" name="Рисунок 6" descr="E:\Аттестация Лина 2019\Страшко Л.А\Приложение 3\DSCN2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48472" cy="315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ттестация Лина 2019\Страшко Л.А\Приложение 3\DSCN25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875708" cy="3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572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Зона «Основная документация»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888432" cy="542290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Программы;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Годовой план, план летней-оздоровительной работы;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Календарный учебный график, учебный план;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Материалы планирования и учета повышения квалификации и аттестации педагогических кадрах;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Материалы по работе с молодыми специалистами;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План работы методического кабинета, анализ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Материалы педагогических советов, протоколы;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Мониторинг профессионального роста педагогов;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Банк данных педагогических кадров;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Материалы по работе с родителями</a:t>
            </a:r>
            <a:endParaRPr lang="ru-RU" sz="165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72816"/>
            <a:ext cx="4829954" cy="362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781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35280" cy="12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Зона </a:t>
            </a: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«Методическая</a:t>
            </a:r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, художественная литература и периодические издания </a:t>
            </a: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312368" cy="511256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Методическая литература по 5-ти образовательным областям;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Научно-методическая литература;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Детская художественная литература;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Периодические издания;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Наглядно-демонстрационные материалы.</a:t>
            </a:r>
          </a:p>
        </p:txBody>
      </p:sp>
      <p:pic>
        <p:nvPicPr>
          <p:cNvPr id="5122" name="Picture 2" descr="C:\Users\Пользователь\Desktop\фото\Методический кабинет\IMG_20210511_175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348880"/>
            <a:ext cx="547260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572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539452"/>
            <a:ext cx="3658896" cy="487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ользователь\Desktop\фото\Методический кабинет\IMG_20210511_175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8716"/>
            <a:ext cx="4596003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9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4389884" cy="52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404177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213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35280" cy="12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Раздел «Нормативно – организационное обеспечение»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312368" cy="511256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Нормативные документы разного уровня;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Локальные акты;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Банк данных о педагогических кадрах МДОУ;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Мониторинг профессионального роста педагогов;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Материалы по организации процесса аттестации;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Нормативно-правовое обеспечение взаимодействия с семьей и социальными партнерами.</a:t>
            </a:r>
          </a:p>
        </p:txBody>
      </p:sp>
      <p:pic>
        <p:nvPicPr>
          <p:cNvPr id="7170" name="Picture 2" descr="C:\Users\Пользователь\Desktop\фото\Методический кабинет\IMG_20210511_175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405" y="1484784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фото\Методический кабинет\IMG_20210511_1754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2572"/>
            <a:ext cx="3173084" cy="377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9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35280" cy="12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Раздел </a:t>
            </a:r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«Контрольно-диагностический»</a:t>
            </a:r>
            <a:b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312368" cy="511256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Мониторинг отслеживания результатов работы с детьми (бланки, карты-схемы, полученные результаты, аналитические справки;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Материалы диагностики реализации ОП ДО учреждения: организация тематического и оперативного контроля.</a:t>
            </a:r>
          </a:p>
        </p:txBody>
      </p:sp>
      <p:pic>
        <p:nvPicPr>
          <p:cNvPr id="8194" name="Picture 2" descr="C:\Users\Пользователь\Desktop\фото\Методический кабинет\IMG_20210511_175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938525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фото\Методический кабинет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133" y="1052736"/>
            <a:ext cx="4699703" cy="265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435280" cy="1283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Раздел «Обобщение передового опыта работы педагогов</a:t>
            </a:r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312368" cy="511256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Портфолио педагогов:</a:t>
            </a:r>
          </a:p>
          <a:p>
            <a:pPr algn="just"/>
            <a:r>
              <a:rPr lang="ru-RU" sz="1800" dirty="0"/>
              <a:t> </a:t>
            </a:r>
            <a:r>
              <a:rPr lang="ru-RU" sz="1800" dirty="0" smtClean="0"/>
              <a:t>    - печатные и мультимедийные материалы опыта работы педагогов учреждения;</a:t>
            </a:r>
          </a:p>
          <a:p>
            <a:pPr algn="just"/>
            <a:r>
              <a:rPr lang="ru-RU" sz="1800" dirty="0"/>
              <a:t> </a:t>
            </a:r>
            <a:r>
              <a:rPr lang="ru-RU" sz="1800" dirty="0" smtClean="0"/>
              <a:t>    - материалы по инновационной деятельности педагогов;</a:t>
            </a:r>
          </a:p>
          <a:p>
            <a:pPr algn="just"/>
            <a:r>
              <a:rPr lang="ru-RU" sz="1800" dirty="0"/>
              <a:t> </a:t>
            </a:r>
            <a:r>
              <a:rPr lang="ru-RU" sz="1800" dirty="0" smtClean="0"/>
              <a:t>    - рекомендации, консультации, буклеты, брошюры для педагогов</a:t>
            </a:r>
          </a:p>
        </p:txBody>
      </p:sp>
      <p:pic>
        <p:nvPicPr>
          <p:cNvPr id="9218" name="Picture 2" descr="C:\Users\Пользователь\Desktop\фото\Методический кабинет\IMG_20210511_175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0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35280" cy="7796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Зона  «Тематическая выставка»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8568952" cy="79208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Выставка организуется по теме квартальной задачи, тематической недели, по запросу педагогов.</a:t>
            </a:r>
          </a:p>
        </p:txBody>
      </p:sp>
      <p:pic>
        <p:nvPicPr>
          <p:cNvPr id="10242" name="Picture 2" descr="C:\Users\Пользователь\Desktop\фото\Методический кабинет\IMG_20210511_175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658" y="2132856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7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4018458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sz="88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</a:br>
            <a:r>
              <a:rPr lang="ru-RU" sz="88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ЗА ВНИМАНИЕ</a:t>
            </a:r>
            <a:endParaRPr lang="ru-RU" sz="8800" b="1" dirty="0"/>
          </a:p>
        </p:txBody>
      </p:sp>
      <p:pic>
        <p:nvPicPr>
          <p:cNvPr id="19458" name="Picture 2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88630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3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4651193" cy="16010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Старший воспитатель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accent2"/>
                </a:solidFill>
              </a:rPr>
              <a:t>Катасонова</a:t>
            </a:r>
            <a:r>
              <a:rPr lang="ru-RU" sz="3200" b="1" dirty="0" smtClean="0">
                <a:solidFill>
                  <a:schemeClr val="accent2"/>
                </a:solidFill>
              </a:rPr>
              <a:t> Евгения </a:t>
            </a:r>
            <a:r>
              <a:rPr lang="ru-RU" sz="3200" b="1" dirty="0" smtClean="0">
                <a:solidFill>
                  <a:schemeClr val="accent2"/>
                </a:solidFill>
              </a:rPr>
              <a:t>А</a:t>
            </a:r>
            <a:r>
              <a:rPr lang="ru-RU" sz="3200" b="1" dirty="0" smtClean="0">
                <a:solidFill>
                  <a:schemeClr val="accent2"/>
                </a:solidFill>
              </a:rPr>
              <a:t>лександровна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068960"/>
            <a:ext cx="51480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Образование: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i="1" u="sng" dirty="0" smtClean="0">
                <a:solidFill>
                  <a:srgbClr val="0000CC"/>
                </a:solidFill>
              </a:rPr>
              <a:t>Высшее</a:t>
            </a:r>
            <a:r>
              <a:rPr lang="ru-RU" sz="2400" b="1" i="1" u="sng" dirty="0">
                <a:solidFill>
                  <a:srgbClr val="000099"/>
                </a:solidFill>
              </a:rPr>
              <a:t/>
            </a:r>
            <a:br>
              <a:rPr lang="ru-RU" sz="2400" b="1" i="1" u="sng" dirty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Специальность: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rgbClr val="0000CC"/>
                </a:solidFill>
              </a:rPr>
              <a:t>«Дошкольная педагогика и психология»</a:t>
            </a:r>
            <a:r>
              <a:rPr lang="ru-RU" sz="2400" dirty="0">
                <a:solidFill>
                  <a:srgbClr val="000099"/>
                </a:solidFill>
              </a:rPr>
              <a:t/>
            </a:r>
            <a:br>
              <a:rPr lang="ru-RU" sz="2400" dirty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Квалификация: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rgbClr val="0000CC"/>
                </a:solidFill>
              </a:rPr>
              <a:t>Преподаватель дошкольной педагогики и психологии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Педагогический стаж работы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2400" i="1" u="sng" dirty="0" smtClean="0">
                <a:solidFill>
                  <a:srgbClr val="0000CC"/>
                </a:solidFill>
              </a:rPr>
              <a:t>9 </a:t>
            </a:r>
            <a:r>
              <a:rPr lang="ru-RU" sz="2400" i="1" u="sng" dirty="0" smtClean="0">
                <a:solidFill>
                  <a:srgbClr val="0000CC"/>
                </a:solidFill>
              </a:rPr>
              <a:t>лет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Стаж работы в должности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sz="2400" i="1" u="sng" dirty="0" smtClean="0">
                <a:solidFill>
                  <a:srgbClr val="0000CC"/>
                </a:solidFill>
              </a:rPr>
              <a:t>2</a:t>
            </a:r>
            <a:r>
              <a:rPr lang="ru-RU" sz="2400" i="1" u="sng" dirty="0" smtClean="0">
                <a:solidFill>
                  <a:srgbClr val="0000CC"/>
                </a:solidFill>
              </a:rPr>
              <a:t> года</a:t>
            </a:r>
            <a:r>
              <a:rPr lang="ru-RU" i="1" u="sng" dirty="0">
                <a:solidFill>
                  <a:srgbClr val="0000CC"/>
                </a:solidFill>
              </a:rPr>
              <a:t/>
            </a:r>
            <a:br>
              <a:rPr lang="ru-RU" i="1" u="sng" dirty="0">
                <a:solidFill>
                  <a:srgbClr val="0000CC"/>
                </a:solidFill>
              </a:rPr>
            </a:br>
            <a:endParaRPr lang="ru-RU" i="1" u="sng" dirty="0">
              <a:solidFill>
                <a:srgbClr val="0000CC"/>
              </a:solidFill>
            </a:endParaRPr>
          </a:p>
        </p:txBody>
      </p:sp>
      <p:sp>
        <p:nvSpPr>
          <p:cNvPr id="24578" name="AutoShape 2" descr="Катасонова Евгения Александ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тасонова Евгения Александ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Катасонова Евгения Александ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Алексей\Desktop\a96ff7d5cfc660eca6748b627fd14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764704"/>
            <a:ext cx="2549202" cy="370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570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Методический кабинет  ДОО</a:t>
            </a:r>
            <a:endParaRPr lang="ru-RU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8" name="Oval 33"/>
          <p:cNvSpPr>
            <a:spLocks noChangeArrowheads="1"/>
          </p:cNvSpPr>
          <p:nvPr/>
        </p:nvSpPr>
        <p:spPr bwMode="gray">
          <a:xfrm>
            <a:off x="847725" y="1524000"/>
            <a:ext cx="3895725" cy="3892550"/>
          </a:xfrm>
          <a:prstGeom prst="ellipse">
            <a:avLst/>
          </a:prstGeom>
          <a:solidFill>
            <a:schemeClr val="tx2">
              <a:alpha val="10001"/>
            </a:schemeClr>
          </a:solidFill>
          <a:ln w="9525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black">
          <a:xfrm>
            <a:off x="4357687" y="5253669"/>
            <a:ext cx="453479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Блок аналитико-диагностического обеспечения деятельности                                                                            </a:t>
            </a:r>
            <a:r>
              <a:rPr lang="ru-RU" sz="1400" dirty="0" smtClean="0"/>
              <a:t>(</a:t>
            </a:r>
            <a:r>
              <a:rPr lang="ru-RU" sz="1400" i="1" dirty="0" smtClean="0"/>
              <a:t>анализ </a:t>
            </a:r>
            <a:r>
              <a:rPr lang="ru-RU" sz="1400" i="1" dirty="0"/>
              <a:t>занятий, мероприятий, деятельности; разработка методических рекомендаций, экспериментальная работа; </a:t>
            </a:r>
            <a:r>
              <a:rPr lang="ru-RU" sz="1400" i="1" dirty="0" smtClean="0"/>
              <a:t>диагностика</a:t>
            </a:r>
            <a:r>
              <a:rPr lang="ru-RU" sz="1400" dirty="0" smtClean="0"/>
              <a:t>)</a:t>
            </a:r>
            <a:endParaRPr lang="en-US" sz="1400" b="1" dirty="0"/>
          </a:p>
        </p:txBody>
      </p:sp>
      <p:sp>
        <p:nvSpPr>
          <p:cNvPr id="102" name="Text Box 41"/>
          <p:cNvSpPr txBox="1">
            <a:spLocks noChangeArrowheads="1"/>
          </p:cNvSpPr>
          <p:nvPr/>
        </p:nvSpPr>
        <p:spPr bwMode="black">
          <a:xfrm>
            <a:off x="4516776" y="1603465"/>
            <a:ext cx="459600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Информационный блок</a:t>
            </a:r>
            <a:r>
              <a:rPr lang="ru-RU" sz="1400" i="1" dirty="0" smtClean="0"/>
              <a:t>                                          (нормативная документация, обобщение </a:t>
            </a:r>
            <a:r>
              <a:rPr lang="ru-RU" sz="1400" i="1" dirty="0"/>
              <a:t>и распространение опыта, публикация методических пособий, создание дидактического и методического материалов, создание видеотеки</a:t>
            </a:r>
            <a:endParaRPr lang="en-US" sz="1400" b="1" dirty="0"/>
          </a:p>
        </p:txBody>
      </p:sp>
      <p:sp>
        <p:nvSpPr>
          <p:cNvPr id="103" name="Text Box 42"/>
          <p:cNvSpPr txBox="1">
            <a:spLocks noChangeArrowheads="1"/>
          </p:cNvSpPr>
          <p:nvPr/>
        </p:nvSpPr>
        <p:spPr bwMode="black">
          <a:xfrm>
            <a:off x="5148062" y="2978473"/>
            <a:ext cx="374441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Блок повышения педагогического мастерства </a:t>
            </a:r>
            <a:r>
              <a:rPr lang="ru-RU" sz="1400" dirty="0" smtClean="0"/>
              <a:t>(аттестация</a:t>
            </a:r>
            <a:r>
              <a:rPr lang="ru-RU" sz="1400" dirty="0"/>
              <a:t>, повышение квалификации, мастер-классы, индивидуальное консультирование)</a:t>
            </a:r>
            <a:endParaRPr lang="en-US" sz="1400" b="1" dirty="0"/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black">
          <a:xfrm>
            <a:off x="4874252" y="4082216"/>
            <a:ext cx="4018227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/>
              <a:t>Программно-методический блок</a:t>
            </a:r>
            <a:r>
              <a:rPr lang="ru-RU" sz="1400" dirty="0" smtClean="0"/>
              <a:t>                    </a:t>
            </a:r>
            <a:r>
              <a:rPr lang="ru-RU" sz="1400" i="1" dirty="0" smtClean="0"/>
              <a:t>(</a:t>
            </a:r>
            <a:r>
              <a:rPr lang="ru-RU" sz="1400" i="1" dirty="0"/>
              <a:t>обновление </a:t>
            </a:r>
            <a:r>
              <a:rPr lang="ru-RU" sz="1400" i="1" dirty="0" smtClean="0"/>
              <a:t>содержания, создание </a:t>
            </a:r>
            <a:r>
              <a:rPr lang="ru-RU" sz="1400" i="1" dirty="0"/>
              <a:t>образовательных программ различного типа, экспертиза авторских методических материалов)</a:t>
            </a:r>
            <a:endParaRPr lang="en-US" sz="1400" b="1" dirty="0"/>
          </a:p>
        </p:txBody>
      </p:sp>
      <p:grpSp>
        <p:nvGrpSpPr>
          <p:cNvPr id="105" name="Group 44"/>
          <p:cNvGrpSpPr>
            <a:grpSpLocks/>
          </p:cNvGrpSpPr>
          <p:nvPr/>
        </p:nvGrpSpPr>
        <p:grpSpPr bwMode="auto">
          <a:xfrm>
            <a:off x="3938783" y="1731041"/>
            <a:ext cx="457200" cy="457200"/>
            <a:chOff x="384" y="1776"/>
            <a:chExt cx="1488" cy="1488"/>
          </a:xfrm>
        </p:grpSpPr>
        <p:sp>
          <p:nvSpPr>
            <p:cNvPr id="10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8" name="Group 47"/>
          <p:cNvGrpSpPr>
            <a:grpSpLocks/>
          </p:cNvGrpSpPr>
          <p:nvPr/>
        </p:nvGrpSpPr>
        <p:grpSpPr bwMode="auto">
          <a:xfrm>
            <a:off x="4433644" y="2921667"/>
            <a:ext cx="457200" cy="457200"/>
            <a:chOff x="384" y="1776"/>
            <a:chExt cx="1488" cy="1488"/>
          </a:xfrm>
        </p:grpSpPr>
        <p:sp>
          <p:nvSpPr>
            <p:cNvPr id="109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Oval 49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" name="Group 50"/>
          <p:cNvGrpSpPr>
            <a:grpSpLocks/>
          </p:cNvGrpSpPr>
          <p:nvPr/>
        </p:nvGrpSpPr>
        <p:grpSpPr bwMode="auto">
          <a:xfrm>
            <a:off x="4289405" y="4047786"/>
            <a:ext cx="457200" cy="457200"/>
            <a:chOff x="384" y="1776"/>
            <a:chExt cx="1488" cy="1488"/>
          </a:xfrm>
        </p:grpSpPr>
        <p:sp>
          <p:nvSpPr>
            <p:cNvPr id="112" name="Oval 5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Oval 5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4" name="Group 53"/>
          <p:cNvGrpSpPr>
            <a:grpSpLocks/>
          </p:cNvGrpSpPr>
          <p:nvPr/>
        </p:nvGrpSpPr>
        <p:grpSpPr bwMode="auto">
          <a:xfrm>
            <a:off x="3491108" y="4992303"/>
            <a:ext cx="457200" cy="457200"/>
            <a:chOff x="384" y="1776"/>
            <a:chExt cx="1488" cy="148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5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Oval 55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0" name="Group 59"/>
          <p:cNvGrpSpPr>
            <a:grpSpLocks/>
          </p:cNvGrpSpPr>
          <p:nvPr/>
        </p:nvGrpSpPr>
        <p:grpSpPr bwMode="auto">
          <a:xfrm>
            <a:off x="1219200" y="1911350"/>
            <a:ext cx="3124200" cy="3124200"/>
            <a:chOff x="384" y="1776"/>
            <a:chExt cx="1488" cy="1488"/>
          </a:xfrm>
        </p:grpSpPr>
        <p:sp>
          <p:nvSpPr>
            <p:cNvPr id="121" name="Oval 6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Oval 6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34902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" name="Text Box 37"/>
          <p:cNvSpPr txBox="1">
            <a:spLocks noChangeArrowheads="1"/>
          </p:cNvSpPr>
          <p:nvPr/>
        </p:nvSpPr>
        <p:spPr bwMode="white">
          <a:xfrm>
            <a:off x="1586108" y="2611705"/>
            <a:ext cx="23622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chemeClr val="accent2"/>
                </a:solidFill>
              </a:rPr>
              <a:t>Центр информационно-образовательной среды ДОУ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5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Цель организации методического кабинета</a:t>
            </a:r>
            <a:endParaRPr lang="ru-RU" dirty="0"/>
          </a:p>
        </p:txBody>
      </p:sp>
      <p:sp>
        <p:nvSpPr>
          <p:cNvPr id="4" name="Freeform 4"/>
          <p:cNvSpPr>
            <a:spLocks/>
          </p:cNvSpPr>
          <p:nvPr/>
        </p:nvSpPr>
        <p:spPr bwMode="ltGray">
          <a:xfrm>
            <a:off x="6413275" y="1986657"/>
            <a:ext cx="2479205" cy="245045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ltGray">
          <a:xfrm>
            <a:off x="3239292" y="1999137"/>
            <a:ext cx="2556844" cy="243797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ltGray">
          <a:xfrm>
            <a:off x="200818" y="1864201"/>
            <a:ext cx="2426966" cy="2572911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648179" y="2790016"/>
            <a:ext cx="504825" cy="576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5796136" y="2786475"/>
            <a:ext cx="504825" cy="576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black">
          <a:xfrm>
            <a:off x="499503" y="2348880"/>
            <a:ext cx="1757587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Создание условий для профессионального роста и совершенствования педагогического мастерства</a:t>
            </a:r>
            <a:endParaRPr lang="en-US" sz="1400" b="1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black">
          <a:xfrm>
            <a:off x="3649573" y="2471990"/>
            <a:ext cx="178652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Формирование</a:t>
            </a:r>
          </a:p>
          <a:p>
            <a:pPr algn="ctr" eaLnBrk="0" hangingPunct="0"/>
            <a:r>
              <a:rPr lang="ru-RU" sz="1400" b="1" dirty="0" smtClean="0"/>
              <a:t> и развитие профессиональных качеств педагога</a:t>
            </a:r>
            <a:endParaRPr lang="en-US" sz="1400" b="1" dirty="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black">
          <a:xfrm>
            <a:off x="6686010" y="2348880"/>
            <a:ext cx="1918438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 smtClean="0"/>
              <a:t>Совершенствование творческого потенциала каждого педагога, направленное на качественное развитие личности дошкольников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xmlns="" val="30587459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Принципы организации материалов методического </a:t>
            </a:r>
            <a:r>
              <a:rPr lang="ru-RU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кабинета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28800198"/>
              </p:ext>
            </p:extLst>
          </p:nvPr>
        </p:nvGraphicFramePr>
        <p:xfrm>
          <a:off x="395536" y="1556792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756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Пособия методического кабинета представляют собой комплекс</a:t>
            </a:r>
            <a:endParaRPr lang="ru-RU" dirty="0"/>
          </a:p>
        </p:txBody>
      </p:sp>
      <p:sp>
        <p:nvSpPr>
          <p:cNvPr id="4" name="Freeform 4"/>
          <p:cNvSpPr>
            <a:spLocks/>
          </p:cNvSpPr>
          <p:nvPr/>
        </p:nvSpPr>
        <p:spPr bwMode="ltGray">
          <a:xfrm>
            <a:off x="6548438" y="1947760"/>
            <a:ext cx="2160587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ltGray">
          <a:xfrm>
            <a:off x="3347864" y="1947166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ltGray">
          <a:xfrm>
            <a:off x="180356" y="1947760"/>
            <a:ext cx="2160588" cy="22320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627784" y="2775641"/>
            <a:ext cx="504825" cy="576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5796136" y="2763540"/>
            <a:ext cx="504825" cy="576262"/>
          </a:xfrm>
          <a:prstGeom prst="chevron">
            <a:avLst>
              <a:gd name="adj" fmla="val 52514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86722" y="4274839"/>
            <a:ext cx="2197046" cy="720725"/>
            <a:chOff x="3964" y="2071"/>
            <a:chExt cx="1484" cy="33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397077" y="4318518"/>
            <a:ext cx="2111375" cy="677045"/>
            <a:chOff x="3964" y="2071"/>
            <a:chExt cx="1484" cy="330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6597650" y="4320177"/>
            <a:ext cx="2111375" cy="1197055"/>
            <a:chOff x="3964" y="2071"/>
            <a:chExt cx="1484" cy="33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448468" y="4274840"/>
            <a:ext cx="18924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Печатные и рукописные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black">
          <a:xfrm>
            <a:off x="448468" y="2571871"/>
            <a:ext cx="16900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Методические материалы</a:t>
            </a:r>
            <a:endParaRPr lang="en-US" b="1" dirty="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3435593" y="4288011"/>
            <a:ext cx="20786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Натуральные и изобразительные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gray">
          <a:xfrm>
            <a:off x="6630373" y="4332340"/>
            <a:ext cx="20373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Компьютерные, звуковые, экранные, МФУ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black">
          <a:xfrm>
            <a:off x="3632026" y="2608000"/>
            <a:ext cx="15922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Наглядные материалы</a:t>
            </a:r>
            <a:endParaRPr lang="en-US" b="1" dirty="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black">
          <a:xfrm>
            <a:off x="6832599" y="2612981"/>
            <a:ext cx="15922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/>
              <a:t>Технические средства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9073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Классификация материалов </a:t>
            </a:r>
            <a:r>
              <a:rPr lang="ru-RU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методического </a:t>
            </a:r>
            <a:r>
              <a:rPr lang="ru-RU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кабинета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71166435"/>
              </p:ext>
            </p:extLst>
          </p:nvPr>
        </p:nvGraphicFramePr>
        <p:xfrm>
          <a:off x="323528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664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21" y="188640"/>
            <a:ext cx="7571184" cy="7796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Зонирование методического </a:t>
            </a:r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кабинета</a:t>
            </a:r>
            <a:endParaRPr lang="ru-RU" sz="4000" dirty="0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26683" y="1124799"/>
            <a:ext cx="464267" cy="461144"/>
            <a:chOff x="384" y="1776"/>
            <a:chExt cx="1488" cy="1488"/>
          </a:xfrm>
        </p:grpSpPr>
        <p:sp>
          <p:nvSpPr>
            <p:cNvPr id="6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 Box 41"/>
          <p:cNvSpPr txBox="1">
            <a:spLocks noChangeArrowheads="1"/>
          </p:cNvSpPr>
          <p:nvPr/>
        </p:nvSpPr>
        <p:spPr bwMode="black">
          <a:xfrm>
            <a:off x="1323577" y="1208231"/>
            <a:ext cx="43924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Рабочая зона старшего воспитателя</a:t>
            </a:r>
            <a:endParaRPr lang="en-US" b="1" dirty="0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733345" y="1676856"/>
            <a:ext cx="457200" cy="457200"/>
            <a:chOff x="384" y="1776"/>
            <a:chExt cx="1488" cy="1488"/>
          </a:xfrm>
        </p:grpSpPr>
        <p:sp>
          <p:nvSpPr>
            <p:cNvPr id="1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 Box 41"/>
          <p:cNvSpPr txBox="1">
            <a:spLocks noChangeArrowheads="1"/>
          </p:cNvSpPr>
          <p:nvPr/>
        </p:nvSpPr>
        <p:spPr bwMode="black">
          <a:xfrm>
            <a:off x="1343964" y="1683923"/>
            <a:ext cx="59208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Зона презентаций - информационные стенды</a:t>
            </a:r>
            <a:endParaRPr lang="en-US" b="1" dirty="0"/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740817" y="2195511"/>
            <a:ext cx="457200" cy="457200"/>
            <a:chOff x="384" y="1776"/>
            <a:chExt cx="1488" cy="1488"/>
          </a:xfrm>
        </p:grpSpPr>
        <p:sp>
          <p:nvSpPr>
            <p:cNvPr id="14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747930" y="2716974"/>
            <a:ext cx="457200" cy="457200"/>
            <a:chOff x="384" y="1776"/>
            <a:chExt cx="1488" cy="1488"/>
          </a:xfrm>
        </p:grpSpPr>
        <p:sp>
          <p:nvSpPr>
            <p:cNvPr id="17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762128" y="3248521"/>
            <a:ext cx="457200" cy="457200"/>
            <a:chOff x="384" y="1776"/>
            <a:chExt cx="1488" cy="1488"/>
          </a:xfrm>
        </p:grpSpPr>
        <p:sp>
          <p:nvSpPr>
            <p:cNvPr id="20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754997" y="3771086"/>
            <a:ext cx="457200" cy="457200"/>
            <a:chOff x="384" y="1776"/>
            <a:chExt cx="1488" cy="1488"/>
          </a:xfrm>
        </p:grpSpPr>
        <p:sp>
          <p:nvSpPr>
            <p:cNvPr id="23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 Box 41"/>
          <p:cNvSpPr txBox="1">
            <a:spLocks noChangeArrowheads="1"/>
          </p:cNvSpPr>
          <p:nvPr/>
        </p:nvSpPr>
        <p:spPr bwMode="black">
          <a:xfrm>
            <a:off x="1334874" y="3289626"/>
            <a:ext cx="64370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Раздел  «Нормативно-организационное обеспечение»</a:t>
            </a:r>
            <a:endParaRPr lang="en-US" b="1" dirty="0"/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black">
          <a:xfrm>
            <a:off x="1343964" y="3815020"/>
            <a:ext cx="59208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Раздел «Программно-методическое обеспечение</a:t>
            </a:r>
            <a:endParaRPr lang="en-US" b="1" dirty="0"/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black">
          <a:xfrm>
            <a:off x="1323576" y="2195511"/>
            <a:ext cx="43487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Зона «Основная документация»</a:t>
            </a:r>
            <a:endParaRPr lang="en-US" b="1" dirty="0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black">
          <a:xfrm>
            <a:off x="1319325" y="4376362"/>
            <a:ext cx="43487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Раздел «Контрольно-диагностический»</a:t>
            </a:r>
            <a:endParaRPr lang="en-US" b="1" dirty="0"/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black">
          <a:xfrm>
            <a:off x="1334874" y="4913094"/>
            <a:ext cx="61773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Раздел «Обобщение передового опыта работы педагогов»</a:t>
            </a:r>
            <a:endParaRPr lang="en-US" b="1" dirty="0"/>
          </a:p>
        </p:txBody>
      </p: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745472" y="4298019"/>
            <a:ext cx="457200" cy="457200"/>
            <a:chOff x="384" y="1776"/>
            <a:chExt cx="1488" cy="1488"/>
          </a:xfrm>
        </p:grpSpPr>
        <p:sp>
          <p:nvSpPr>
            <p:cNvPr id="31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" name="Group 44"/>
          <p:cNvGrpSpPr>
            <a:grpSpLocks/>
          </p:cNvGrpSpPr>
          <p:nvPr/>
        </p:nvGrpSpPr>
        <p:grpSpPr bwMode="auto">
          <a:xfrm>
            <a:off x="752539" y="4869160"/>
            <a:ext cx="457200" cy="457200"/>
            <a:chOff x="384" y="1776"/>
            <a:chExt cx="1488" cy="1488"/>
          </a:xfrm>
        </p:grpSpPr>
        <p:sp>
          <p:nvSpPr>
            <p:cNvPr id="34" name="Oval 4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Text Box 41"/>
          <p:cNvSpPr txBox="1">
            <a:spLocks noChangeArrowheads="1"/>
          </p:cNvSpPr>
          <p:nvPr/>
        </p:nvSpPr>
        <p:spPr bwMode="black">
          <a:xfrm>
            <a:off x="1301432" y="2731867"/>
            <a:ext cx="7735063" cy="36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50" b="1" dirty="0"/>
              <a:t>З</a:t>
            </a:r>
            <a:r>
              <a:rPr lang="ru-RU" sz="1750" b="1" dirty="0" smtClean="0"/>
              <a:t>она «Методическая, художественная литература и периодические издания </a:t>
            </a:r>
            <a:endParaRPr lang="en-US" sz="1750" b="1" dirty="0"/>
          </a:p>
        </p:txBody>
      </p:sp>
    </p:spTree>
    <p:extLst>
      <p:ext uri="{BB962C8B-B14F-4D97-AF65-F5344CB8AC3E}">
        <p14:creationId xmlns:p14="http://schemas.microsoft.com/office/powerpoint/2010/main" xmlns="" val="143428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Рабочая зона старшего воспитателя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41277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Технические средства: ноутбук, цветной принтер, телефон-факс, ламинатор, брошюратор, проектор, экран, видеокамера;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Канцелярские принадлежности</a:t>
            </a:r>
            <a:endParaRPr lang="ru-RU" sz="1800" dirty="0"/>
          </a:p>
        </p:txBody>
      </p:sp>
      <p:pic>
        <p:nvPicPr>
          <p:cNvPr id="3075" name="Picture 3" descr="C:\Users\Пользователь\Desktop\фото\Методический кабинет\IMG_20210511_175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363987" cy="315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150 анимаций для презентаций в Powerpoin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511" y="4077072"/>
            <a:ext cx="2165723" cy="21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748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d68233b1606859902f045127fbb581660dc60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628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Методический кабинет</vt:lpstr>
      <vt:lpstr>Старший воспитатель Катасонова Евгения Александровна</vt:lpstr>
      <vt:lpstr>Методический кабинет  ДОО</vt:lpstr>
      <vt:lpstr>Цель организации методического кабинета</vt:lpstr>
      <vt:lpstr>Принципы организации материалов методического кабинета</vt:lpstr>
      <vt:lpstr>Пособия методического кабинета представляют собой комплекс</vt:lpstr>
      <vt:lpstr>Классификация материалов методического кабинета</vt:lpstr>
      <vt:lpstr>Зонирование методического кабинета</vt:lpstr>
      <vt:lpstr>Рабочая зона старшего воспитателя</vt:lpstr>
      <vt:lpstr>Зона презентаций - информационные стенды</vt:lpstr>
      <vt:lpstr>Зона «Основная документация»</vt:lpstr>
      <vt:lpstr>Зона «Методическая, художественная литература и периодические издания »</vt:lpstr>
      <vt:lpstr>Слайд 13</vt:lpstr>
      <vt:lpstr>Слайд 14</vt:lpstr>
      <vt:lpstr>Раздел «Нормативно – организационное обеспечение»</vt:lpstr>
      <vt:lpstr>Раздел «Контрольно-диагностический» </vt:lpstr>
      <vt:lpstr>Раздел «Обобщение передового опыта работы педагогов»</vt:lpstr>
      <vt:lpstr>Зона  «Тематическая выставка»</vt:lpstr>
      <vt:lpstr>СПАСИБО  ЗА ВНИМАНИЕ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Сине-зеленые волны - шаблон презентации с сайта http://presentation-creation.ru</dc:title>
  <dc:creator>obstinate</dc:creator>
  <dc:description>Шаблон презентации с сайта http://presentation-creation.ru/</dc:description>
  <cp:lastModifiedBy>Алексей</cp:lastModifiedBy>
  <cp:revision>40</cp:revision>
  <dcterms:created xsi:type="dcterms:W3CDTF">2017-06-26T16:55:27Z</dcterms:created>
  <dcterms:modified xsi:type="dcterms:W3CDTF">2021-10-29T09:16:24Z</dcterms:modified>
</cp:coreProperties>
</file>